
<file path=[Content_Types].xml><?xml version="1.0" encoding="utf-8"?>
<Types xmlns="http://schemas.openxmlformats.org/package/2006/content-types">
  <Default Extension="bin" ContentType="application/vnd.openxmlformats-officedocument.oleObject"/>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61"/>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Lst>
  <p:sldSz cx="18288000" cy="10287000"/>
  <p:notesSz cx="6858000" cy="9144000"/>
  <p:embeddedFontLst>
    <p:embeddedFont>
      <p:font typeface="Helvetica World" panose="020B0604020202020204" charset="-128"/>
      <p:regular r:id="rId62"/>
    </p:embeddedFont>
    <p:embeddedFont>
      <p:font typeface="Helvetica World Bold" panose="020B0604020202020204" charset="-128"/>
      <p:regular r:id="rId63"/>
    </p:embeddedFont>
    <p:embeddedFont>
      <p:font typeface="Black Diamond" panose="020B0604020202020204" charset="0"/>
      <p:regular r:id="rId64"/>
    </p:embeddedFont>
    <p:embeddedFont>
      <p:font typeface="Calibri (MS)" panose="020B0604020202020204" charset="0"/>
      <p:regular r:id="rId65"/>
    </p:embeddedFont>
    <p:embeddedFont>
      <p:font typeface="Canva Sans" panose="020B0604020202020204" charset="0"/>
      <p:regular r:id="rId66"/>
    </p:embeddedFont>
    <p:embeddedFont>
      <p:font typeface="Canva Sans Bold" panose="020B0604020202020204" charset="0"/>
      <p:regular r:id="rId67"/>
    </p:embeddedFont>
    <p:embeddedFont>
      <p:font typeface="Helvetica Neue LT Std 1" panose="020B0604020202020204" charset="0"/>
      <p:regular r:id="rId68"/>
    </p:embeddedFont>
    <p:embeddedFont>
      <p:font typeface="Helvetica Neue LT Std 2" panose="020B0604020202020204" charset="0"/>
      <p:regular r:id="rId69"/>
    </p:embeddedFont>
    <p:embeddedFont>
      <p:font typeface="Helvetica Neue LT Std 3" panose="020B0604020202020204" charset="0"/>
      <p:regular r:id="rId70"/>
    </p:embeddedFont>
    <p:embeddedFont>
      <p:font typeface="Helvetica Neue LT Std 4" panose="020B0604020202020204" charset="0"/>
      <p:regular r:id="rId71"/>
    </p:embeddedFont>
    <p:embeddedFont>
      <p:font typeface="Helvetica Neue LT Std 5" panose="020B0604020202020204" charset="0"/>
      <p:regular r:id="rId72"/>
    </p:embeddedFont>
    <p:embeddedFont>
      <p:font typeface="Helvetica Neue LT Std 6" panose="020B0604020202020204" charset="0"/>
      <p:regular r:id="rId73"/>
    </p:embeddedFont>
    <p:embeddedFont>
      <p:font typeface="Helvetica Neue LT Std 7" panose="020B0604020202020204" charset="0"/>
      <p:regular r:id="rId74"/>
    </p:embeddedFont>
    <p:embeddedFont>
      <p:font typeface="Helvetica Neue LT Std 8" panose="020B0604020202020204" charset="0"/>
      <p:regular r:id="rId75"/>
    </p:embeddedFont>
    <p:embeddedFont>
      <p:font typeface="Montserrat" panose="00000500000000000000" pitchFamily="2" charset="0"/>
      <p:regular r:id="rId76"/>
      <p:bold r:id="rId77"/>
      <p:italic r:id="rId78"/>
      <p:boldItalic r:id="rId79"/>
    </p:embeddedFont>
    <p:embeddedFont>
      <p:font typeface="Montserrat Bold" panose="00000800000000000000" pitchFamily="2" charset="0"/>
      <p:regular r:id="rId80"/>
      <p:bold r:id="rId81"/>
    </p:embeddedFont>
    <p:embeddedFont>
      <p:font typeface="Montserrat Semi-Bold" panose="020B0604020202020204" charset="0"/>
      <p:regular r:id="rId82"/>
    </p:embeddedFont>
    <p:embeddedFont>
      <p:font typeface="Nunito" pitchFamily="2" charset="0"/>
      <p:regular r:id="rId83"/>
      <p:bold r:id="rId84"/>
      <p:italic r:id="rId85"/>
      <p:boldItalic r:id="rId8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font" Target="fonts/font2.fntdata"/><Relationship Id="rId68" Type="http://schemas.openxmlformats.org/officeDocument/2006/relationships/font" Target="fonts/font7.fntdata"/><Relationship Id="rId84" Type="http://schemas.openxmlformats.org/officeDocument/2006/relationships/font" Target="fonts/font23.fntdata"/><Relationship Id="rId89" Type="http://schemas.openxmlformats.org/officeDocument/2006/relationships/theme" Target="theme/theme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font" Target="fonts/font13.fntdata"/><Relationship Id="rId79" Type="http://schemas.openxmlformats.org/officeDocument/2006/relationships/font" Target="fonts/font18.fntdata"/><Relationship Id="rId5" Type="http://schemas.openxmlformats.org/officeDocument/2006/relationships/slide" Target="slides/slide1.xml"/><Relationship Id="rId90" Type="http://schemas.openxmlformats.org/officeDocument/2006/relationships/tableStyles" Target="tableStyles.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font" Target="fonts/font3.fntdata"/><Relationship Id="rId69" Type="http://schemas.openxmlformats.org/officeDocument/2006/relationships/font" Target="fonts/font8.fntdata"/><Relationship Id="rId77" Type="http://schemas.openxmlformats.org/officeDocument/2006/relationships/font" Target="fonts/font16.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font" Target="fonts/font11.fntdata"/><Relationship Id="rId80" Type="http://schemas.openxmlformats.org/officeDocument/2006/relationships/font" Target="fonts/font19.fntdata"/><Relationship Id="rId85" Type="http://schemas.openxmlformats.org/officeDocument/2006/relationships/font" Target="fonts/font24.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font" Target="fonts/font6.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font" Target="fonts/font1.fntdata"/><Relationship Id="rId70" Type="http://schemas.openxmlformats.org/officeDocument/2006/relationships/font" Target="fonts/font9.fntdata"/><Relationship Id="rId75" Type="http://schemas.openxmlformats.org/officeDocument/2006/relationships/font" Target="fonts/font14.fntdata"/><Relationship Id="rId83" Type="http://schemas.openxmlformats.org/officeDocument/2006/relationships/font" Target="fonts/font22.fntdata"/><Relationship Id="rId88"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font" Target="fonts/font4.fntdata"/><Relationship Id="rId73" Type="http://schemas.openxmlformats.org/officeDocument/2006/relationships/font" Target="fonts/font12.fntdata"/><Relationship Id="rId78" Type="http://schemas.openxmlformats.org/officeDocument/2006/relationships/font" Target="fonts/font17.fntdata"/><Relationship Id="rId81" Type="http://schemas.openxmlformats.org/officeDocument/2006/relationships/font" Target="fonts/font20.fntdata"/><Relationship Id="rId86" Type="http://schemas.openxmlformats.org/officeDocument/2006/relationships/font" Target="fonts/font25.fntdata"/><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font" Target="fonts/font15.fntdata"/><Relationship Id="rId7" Type="http://schemas.openxmlformats.org/officeDocument/2006/relationships/slide" Target="slides/slide3.xml"/><Relationship Id="rId71" Type="http://schemas.openxmlformats.org/officeDocument/2006/relationships/font" Target="fonts/font10.fntdata"/><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font" Target="fonts/font5.fntdata"/><Relationship Id="rId87" Type="http://schemas.openxmlformats.org/officeDocument/2006/relationships/presProps" Target="presProps.xml"/><Relationship Id="rId61" Type="http://schemas.openxmlformats.org/officeDocument/2006/relationships/notesMaster" Target="notesMasters/notesMaster1.xml"/><Relationship Id="rId82" Type="http://schemas.openxmlformats.org/officeDocument/2006/relationships/font" Target="fonts/font21.fntdata"/><Relationship Id="rId19" Type="http://schemas.openxmlformats.org/officeDocument/2006/relationships/slide" Target="slides/slide1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02.08.2026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Mastering Essential Skills for Your First Job or University Interviews</a:t>
            </a:r>
          </a:p>
          <a:p>
            <a:endParaRPr lang="en-US"/>
          </a:p>
          <a:p>
            <a:r>
              <a:rPr lang="en-US"/>
              <a:t>Boost your confidence, increase your success rate, and equip yourself for today’s competitive landscape.</a:t>
            </a:r>
          </a:p>
          <a:p>
            <a:endParaRPr lang="en-US"/>
          </a:p>
          <a:p>
            <a:r>
              <a:rPr lang="en-US"/>
              <a:t>The interview often proves to be the most challenging aspect of the application process for most of us. The silver lining is that, while feeling nervous before an interview is completely normal, those jitters can be effectively managed. With adequate preparation, the interview becomes an excellent opportunity to showcase your suitability for the role and to explore your potential future with the organisation.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Understanding Job Ads and Company Culture</a:t>
            </a:r>
          </a:p>
          <a:p>
            <a:endParaRPr lang="en-US"/>
          </a:p>
          <a:p>
            <a:r>
              <a:rPr lang="en-US"/>
              <a:t>Job advertisements convey what is important and what will be discussed during interviews—these key dimensions.</a:t>
            </a:r>
          </a:p>
          <a:p>
            <a:endParaRPr lang="en-US"/>
          </a:p>
          <a:p>
            <a:r>
              <a:rPr lang="en-US"/>
              <a:t> Preparation Steps</a:t>
            </a:r>
          </a:p>
          <a:p>
            <a:r>
              <a:rPr lang="en-US"/>
              <a:t>- Study the Job Ad and Organization: Thoroughly review the job listing and learn about the company.</a:t>
            </a:r>
          </a:p>
          <a:p>
            <a:r>
              <a:rPr lang="en-US"/>
              <a:t>- Highlight Key Words: Identify essential terms and phrases that stand out.</a:t>
            </a:r>
          </a:p>
          <a:p>
            <a:endParaRPr lang="en-US"/>
          </a:p>
          <a:p>
            <a:r>
              <a:rPr lang="en-US"/>
              <a:t> Resources</a:t>
            </a:r>
          </a:p>
          <a:p>
            <a:r>
              <a:rPr lang="en-US"/>
              <a:t>- Glassdoor.com: This site offers valuable insights from past and current employees, often including information about interviews and common questions.</a:t>
            </a:r>
          </a:p>
          <a:p>
            <a:endParaRPr lang="en-US"/>
          </a:p>
          <a:p>
            <a:r>
              <a:rPr lang="en-US"/>
              <a:t> Tailoring Your Responses</a:t>
            </a:r>
          </a:p>
          <a:p>
            <a:r>
              <a:rPr lang="en-US"/>
              <a:t>Utilize the information gathered to customize your answers, demonstrating your grasp of the company’s values and culture.</a:t>
            </a:r>
          </a:p>
          <a:p>
            <a:endParaRPr lang="en-US"/>
          </a:p>
          <a:p>
            <a:r>
              <a:rPr lang="en-US"/>
              <a:t> Practice Makes Perfect</a:t>
            </a:r>
          </a:p>
          <a:p>
            <a:r>
              <a:rPr lang="en-US"/>
              <a:t>Practicing with common interview questions can significantly enhance your confidence. Consider organizing mock interviews with a friend or mentor to refine your responses and obtain constructive feedback. Keep in mind that the objective is to effectively communicate your skills and experiences in a manner that meets the company's needs while expressing your enthusiasm for the position.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What does PROFESSIONALISM mean to you?</a:t>
            </a:r>
          </a:p>
          <a:p>
            <a:endParaRPr lang="en-US"/>
          </a:p>
          <a:p>
            <a:r>
              <a:rPr lang="en-US"/>
              <a:t>Adhere to your commitments -Live up to your commitments every time.</a:t>
            </a:r>
          </a:p>
          <a:p>
            <a:endParaRPr lang="en-US"/>
          </a:p>
          <a:p>
            <a:r>
              <a:rPr lang="en-US"/>
              <a:t>Treat everyone with respect. That means everyone -   Respect and communication in a business environment gives all employees the feeling of safety and collaboration.</a:t>
            </a:r>
          </a:p>
          <a:p>
            <a:endParaRPr lang="en-US"/>
          </a:p>
          <a:p>
            <a:r>
              <a:rPr lang="en-US"/>
              <a:t>Value the time and effort spent by others - Do not take other members of the organization for granted.</a:t>
            </a:r>
          </a:p>
          <a:p>
            <a:r>
              <a:rPr lang="en-US"/>
              <a:t>Always maintain ethical conduct - Be honest and refrain from deceitful practices.</a:t>
            </a:r>
          </a:p>
          <a:p>
            <a:endParaRPr lang="en-US"/>
          </a:p>
          <a:p>
            <a:r>
              <a:rPr lang="en-US"/>
              <a:t>Smile and put your best face forward - Friendliness and understanding go a long way to creating an atmosphere of teamwork.  </a:t>
            </a:r>
          </a:p>
          <a:p>
            <a:endParaRPr lang="en-US"/>
          </a:p>
          <a:p>
            <a:r>
              <a:rPr lang="en-US"/>
              <a:t>Admit your mistakes - We all make mistakes. Admitting your mistake shows that you are not only human, but also a professional. </a:t>
            </a:r>
          </a:p>
          <a:p>
            <a:endParaRPr lang="en-US"/>
          </a:p>
          <a:p>
            <a:r>
              <a:rPr lang="en-US"/>
              <a:t>Display competence - Competence is the culmination of what you say that you can do and what you actually can do. </a:t>
            </a:r>
          </a:p>
          <a:p>
            <a:r>
              <a:rPr lang="en-US"/>
              <a:t>Keep personal issues at home - Refrain from using the company’s time for personal issues.  </a:t>
            </a:r>
          </a:p>
          <a:p>
            <a:r>
              <a:rPr lang="en-US"/>
              <a:t>Demonstrate the core values of professionalism - appropriate attire, etiquette, punctuality, organization and dedication to your job, just to name a few.</a:t>
            </a:r>
          </a:p>
          <a:p>
            <a:r>
              <a:rPr lang="en-US"/>
              <a:t>Project a positive business appearance - It has long been recognized that those who dress professionally will behave in the same manner.</a:t>
            </a:r>
          </a:p>
          <a:p>
            <a:r>
              <a:rPr lang="en-US"/>
              <a:t>Be polite in speech and body language - “Please” and “Thank-you” go a long way in establishing a good working relationship.</a:t>
            </a:r>
          </a:p>
          <a:p>
            <a:r>
              <a:rPr lang="en-US"/>
              <a:t>Turn off or silence mobile devices - This will minimize distractions for you and others. It shows that you value the time spent by others (see rule #4).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What does PROFESSIONALISM mean to you?</a:t>
            </a:r>
          </a:p>
          <a:p>
            <a:endParaRPr lang="en-US"/>
          </a:p>
          <a:p>
            <a:r>
              <a:rPr lang="en-US"/>
              <a:t>Adhere to your commitments - Live up to your commitments every time.</a:t>
            </a:r>
          </a:p>
          <a:p>
            <a:endParaRPr lang="en-US"/>
          </a:p>
          <a:p>
            <a:r>
              <a:rPr lang="en-US"/>
              <a:t>Treat everyone with respect. That means everyone -   Respect and communication in a business environment gives all employees the feeling of safety and collaboration.</a:t>
            </a:r>
          </a:p>
          <a:p>
            <a:endParaRPr lang="en-US"/>
          </a:p>
          <a:p>
            <a:r>
              <a:rPr lang="en-US"/>
              <a:t>Value the time and effort spent by others - Do not take other members of the organization for granted.</a:t>
            </a:r>
          </a:p>
          <a:p>
            <a:r>
              <a:rPr lang="en-US"/>
              <a:t>Always maintain ethical conduct - Be honest and refrain from deceitful practices.</a:t>
            </a:r>
          </a:p>
          <a:p>
            <a:endParaRPr lang="en-US"/>
          </a:p>
          <a:p>
            <a:r>
              <a:rPr lang="en-US"/>
              <a:t>Smile and put your best face forward - Friendliness and understanding go a long way to creating an atmosphere of teamwork.  </a:t>
            </a:r>
          </a:p>
          <a:p>
            <a:endParaRPr lang="en-US"/>
          </a:p>
          <a:p>
            <a:r>
              <a:rPr lang="en-US"/>
              <a:t>Admit your mistakes - We all make mistakes. Admitting your mistake shows that you are not only human, but also a professional. </a:t>
            </a:r>
          </a:p>
          <a:p>
            <a:endParaRPr lang="en-US"/>
          </a:p>
          <a:p>
            <a:r>
              <a:rPr lang="en-US"/>
              <a:t>Display competence - Competence is the culmination of what you say that you can do and what you actually can do. </a:t>
            </a:r>
          </a:p>
          <a:p>
            <a:r>
              <a:rPr lang="en-US"/>
              <a:t>Keep personal issues at home - Refrain from using the company’s time for personal issues.  </a:t>
            </a:r>
          </a:p>
          <a:p>
            <a:r>
              <a:rPr lang="en-US"/>
              <a:t>Demonstrate the core values of professionalism - appropriate attire, etiquette, punctuality, organization and dedication to your job, just to name a few.</a:t>
            </a:r>
          </a:p>
          <a:p>
            <a:r>
              <a:rPr lang="en-US"/>
              <a:t>Project a positive business appearance - It has long been recognized that those who dress professionally will behave in the same manner.</a:t>
            </a:r>
          </a:p>
          <a:p>
            <a:r>
              <a:rPr lang="en-US"/>
              <a:t>Be polite in speech and body language - “Please” and “Thank-you” go a long way in establishing a good working relationship.</a:t>
            </a:r>
          </a:p>
          <a:p>
            <a:r>
              <a:rPr lang="en-US"/>
              <a:t>Turn off or silence mobile devices - This will minimize distractions for you and others. It shows that you value the time spent by others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Remember the Interview starts as soon as you enter the building</a:t>
            </a:r>
          </a:p>
          <a:p>
            <a:r>
              <a:rPr lang="en-US"/>
              <a:t>Be polite to everyone that you meet</a:t>
            </a:r>
          </a:p>
          <a:p>
            <a:endParaRPr lang="en-US"/>
          </a:p>
          <a:p>
            <a:r>
              <a:rPr lang="en-US"/>
              <a:t>Psychologists call it "thin slicing."</a:t>
            </a:r>
          </a:p>
          <a:p>
            <a:endParaRPr lang="en-US"/>
          </a:p>
          <a:p>
            <a:r>
              <a:rPr lang="en-US"/>
              <a:t>Within moments of meeting you, people decide all sorts of things about you, from status to intelligence to conscientiousness.</a:t>
            </a:r>
          </a:p>
          <a:p>
            <a:endParaRPr lang="en-US"/>
          </a:p>
          <a:p>
            <a:r>
              <a:rPr lang="en-US"/>
              <a:t>Career experts say it takes just three seconds for someone to determine whether they like you and want to do business with you. It also only takes three seconds for someone to decide if they are interested in you, according to research from the University of Pennsylvania.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statistics around first impressions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Preparing for your interview is the key to success - let's break it down. </a:t>
            </a:r>
          </a:p>
          <a:p>
            <a:endParaRPr lang="en-US"/>
          </a:p>
          <a:p>
            <a:r>
              <a:rPr lang="en-US"/>
              <a:t>First, confirm the location and format of the interview. This might seem straightforward, but clarity here will help avoid any last-minute stress and avoid any surprises regarding who and how many interviewers there may be. </a:t>
            </a:r>
          </a:p>
          <a:p>
            <a:endParaRPr lang="en-US"/>
          </a:p>
          <a:p>
            <a:r>
              <a:rPr lang="en-US"/>
              <a:t>Next, it's crucial to research the company and industry. Understanding the company's mission, values, and recent news provides a strong foundation for informed conversation. This not only impresses your interviewers but also helps you gauge if the company aligns with your career goals. </a:t>
            </a:r>
          </a:p>
          <a:p>
            <a:endParaRPr lang="en-US"/>
          </a:p>
          <a:p>
            <a:r>
              <a:rPr lang="en-US"/>
              <a:t>Now, let's talk about your “Elevator Pitch”. This is a concise, compelling introduction that highlights who you are, your key skills, and what you bring to the table. Remember, it's your chance to make a memorable first impression. We will work on structuring this later in the session. </a:t>
            </a:r>
          </a:p>
          <a:p>
            <a:endParaRPr lang="en-US"/>
          </a:p>
          <a:p>
            <a:r>
              <a:rPr lang="en-US"/>
              <a:t>Prepare answers to common interview questions. Practicing these helps you feel more confident and articulate during the actual interview. </a:t>
            </a:r>
          </a:p>
          <a:p>
            <a:endParaRPr lang="en-US"/>
          </a:p>
          <a:p>
            <a:r>
              <a:rPr lang="en-US"/>
              <a:t>It's important you ask questions to find out more too. This will demonstrate genuine interest in the role and company.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Improper Dress</a:t>
            </a:r>
          </a:p>
          <a:p>
            <a:r>
              <a:rPr lang="en-US"/>
              <a:t>Lateness</a:t>
            </a:r>
          </a:p>
          <a:p>
            <a:r>
              <a:rPr lang="en-US"/>
              <a:t>Disproportionate interest in salary – its fine to chat about salary but it shouldn’t be the driving force here</a:t>
            </a:r>
          </a:p>
          <a:p>
            <a:r>
              <a:rPr lang="en-US"/>
              <a:t>Cynicism – Ensure you don’t speak negatively about past jobs / employers or the industry</a:t>
            </a:r>
          </a:p>
          <a:p>
            <a:r>
              <a:rPr lang="en-US"/>
              <a:t>Lack of career goals or ambition</a:t>
            </a:r>
          </a:p>
          <a:p>
            <a:r>
              <a:rPr lang="en-US"/>
              <a:t>Lack of eye contact</a:t>
            </a:r>
          </a:p>
          <a:p>
            <a:r>
              <a:rPr lang="en-US"/>
              <a:t>Failing to research the company</a:t>
            </a:r>
          </a:p>
          <a:p>
            <a:r>
              <a:rPr lang="en-US"/>
              <a:t>Mumbling</a:t>
            </a:r>
          </a:p>
          <a:p>
            <a:r>
              <a:rPr lang="en-US"/>
              <a:t>Know it all attitude</a:t>
            </a:r>
          </a:p>
          <a:p>
            <a:r>
              <a:rPr lang="en-US"/>
              <a:t>Poor handshake – Practice makes perfect!</a:t>
            </a:r>
          </a:p>
          <a:p>
            <a:r>
              <a:rPr lang="en-US"/>
              <a:t>This may seem basic but extremely important </a:t>
            </a:r>
          </a:p>
          <a:p>
            <a:r>
              <a:rPr lang="en-US"/>
              <a:t>You need to have the correct time for the interview, the address where the interview will take place and the name and phone number of your interviewer. This is important in case anything happens and you need to contact them </a:t>
            </a:r>
          </a:p>
          <a:p>
            <a:r>
              <a:rPr lang="en-US"/>
              <a:t>Know where you are going and how long will it take you to get there. If you don’t know the location then try and visit it before the interview day</a:t>
            </a:r>
          </a:p>
          <a:p>
            <a:r>
              <a:rPr lang="en-US"/>
              <a:t>Arrive in the location early so that you can relax and then go into the building 5/10 minutes before your due time </a:t>
            </a:r>
          </a:p>
          <a:p>
            <a:r>
              <a:rPr lang="en-US"/>
              <a:t>Always be polite to everyone – you don’t know who will be asked for their opinion </a:t>
            </a:r>
          </a:p>
          <a:p>
            <a:r>
              <a:rPr lang="en-US"/>
              <a:t>Always dress professionally and appropriately for the role and organisation</a:t>
            </a:r>
          </a:p>
          <a:p>
            <a:endParaRPr lang="en-US"/>
          </a:p>
          <a:p>
            <a:r>
              <a:rPr lang="en-US"/>
              <a:t>14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What does your body language say about you?</a:t>
            </a:r>
          </a:p>
          <a:p>
            <a:r>
              <a:rPr lang="en-US"/>
              <a:t>It is important to control body language</a:t>
            </a:r>
          </a:p>
          <a:p>
            <a:r>
              <a:rPr lang="en-US"/>
              <a:t>Know what you do under stress </a:t>
            </a:r>
          </a:p>
          <a:p>
            <a:r>
              <a:rPr lang="en-US"/>
              <a:t>Body Language should be positive, strong, interested and engaged</a:t>
            </a:r>
          </a:p>
          <a:p>
            <a:r>
              <a:rPr lang="en-US"/>
              <a:t>Be careful of hand gestures and other repetitive gestures, they can be distracting to the interviewer.</a:t>
            </a:r>
          </a:p>
          <a:p>
            <a:r>
              <a:rPr lang="en-US"/>
              <a:t>Make sure you make appropriate eye contact and handshake etiquette.</a:t>
            </a:r>
          </a:p>
          <a:p>
            <a:r>
              <a:rPr lang="en-US"/>
              <a:t>Ensure your presentation is perfect and matches the organisation and their “look”</a:t>
            </a:r>
          </a:p>
          <a:p>
            <a:r>
              <a:rPr lang="en-US"/>
              <a:t>Always dress a level up from what is expected and show that you have made an effort </a:t>
            </a:r>
          </a:p>
          <a:p>
            <a:endParaRPr lang="en-US"/>
          </a:p>
          <a:p>
            <a:r>
              <a:rPr lang="en-US"/>
              <a:t>No no’s…</a:t>
            </a:r>
          </a:p>
          <a:p>
            <a:r>
              <a:rPr lang="en-US"/>
              <a:t>Hands on hips</a:t>
            </a:r>
          </a:p>
          <a:p>
            <a:r>
              <a:rPr lang="en-US"/>
              <a:t>Crossed arms</a:t>
            </a:r>
          </a:p>
          <a:p>
            <a:r>
              <a:rPr lang="en-US"/>
              <a:t>Slouching</a:t>
            </a:r>
          </a:p>
          <a:p>
            <a:r>
              <a:rPr lang="en-US"/>
              <a:t>Biting nails</a:t>
            </a:r>
          </a:p>
          <a:p>
            <a:r>
              <a:rPr lang="en-US"/>
              <a:t>Lack of eye contact</a:t>
            </a:r>
          </a:p>
          <a:p>
            <a:endParaRPr lang="en-US"/>
          </a:p>
          <a:p>
            <a:r>
              <a:rPr lang="en-US"/>
              <a:t>Dress code:</a:t>
            </a:r>
          </a:p>
          <a:p>
            <a:r>
              <a:rPr lang="en-US"/>
              <a:t>What is appropriate for the industry or the company?</a:t>
            </a:r>
          </a:p>
          <a:p>
            <a:r>
              <a:rPr lang="en-US"/>
              <a:t>Do some research into how the current employees at the company dress</a:t>
            </a:r>
          </a:p>
          <a:p>
            <a:endParaRPr lang="en-US"/>
          </a:p>
          <a:p>
            <a:r>
              <a:rPr lang="en-US"/>
              <a:t>Hints:</a:t>
            </a:r>
          </a:p>
          <a:p>
            <a:r>
              <a:rPr lang="en-US"/>
              <a:t>Always over dress rather than under dress</a:t>
            </a:r>
          </a:p>
          <a:p>
            <a:r>
              <a:rPr lang="en-US"/>
              <a:t>Keep jewellery and makeup and perfume / aftershave to a minimum</a:t>
            </a:r>
          </a:p>
          <a:p>
            <a:r>
              <a:rPr lang="en-US"/>
              <a:t>Think about appropriateness of dress – length of skirt, material of blouse or shirt, length of trousers, do shoes match outfit?</a:t>
            </a:r>
          </a:p>
          <a:p>
            <a:r>
              <a:rPr lang="en-US"/>
              <a:t>Use a mint / breath freshener (no chewing gum)</a:t>
            </a:r>
          </a:p>
          <a:p>
            <a:r>
              <a:rPr lang="en-US"/>
              <a:t>Close toed shoes, can you walk in them if heels?</a:t>
            </a:r>
          </a:p>
          <a:p>
            <a:r>
              <a:rPr lang="en-US"/>
              <a:t>Matching socks</a:t>
            </a:r>
          </a:p>
          <a:p>
            <a:r>
              <a:rPr lang="en-US"/>
              <a:t>Clean finger nails</a:t>
            </a:r>
          </a:p>
          <a:p>
            <a:r>
              <a:rPr lang="en-US"/>
              <a:t>Neat and tidy hair</a:t>
            </a:r>
          </a:p>
          <a:p>
            <a:endParaRPr lang="en-US"/>
          </a:p>
          <a:p>
            <a:endParaRPr lang="en-US"/>
          </a:p>
          <a:p>
            <a:r>
              <a:rPr lang="en-US"/>
              <a:t>13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What does your body language say about you?</a:t>
            </a:r>
          </a:p>
          <a:p>
            <a:r>
              <a:rPr lang="en-US"/>
              <a:t>It is important to control body language</a:t>
            </a:r>
          </a:p>
          <a:p>
            <a:r>
              <a:rPr lang="en-US"/>
              <a:t>Know what you do under stress </a:t>
            </a:r>
          </a:p>
          <a:p>
            <a:r>
              <a:rPr lang="en-US"/>
              <a:t>Body Language should be positive, strong, interested and engaged</a:t>
            </a:r>
          </a:p>
          <a:p>
            <a:r>
              <a:rPr lang="en-US"/>
              <a:t>Be careful of hand gestures and other repetitive gestures, they can be distracting to the interviewer.</a:t>
            </a:r>
          </a:p>
          <a:p>
            <a:r>
              <a:rPr lang="en-US"/>
              <a:t>Make sure you make appropriate eye contact and handshake etiquette.</a:t>
            </a:r>
          </a:p>
          <a:p>
            <a:r>
              <a:rPr lang="en-US"/>
              <a:t>Ensure your presentation is perfect and matches the organisation and their “look”</a:t>
            </a:r>
          </a:p>
          <a:p>
            <a:r>
              <a:rPr lang="en-US"/>
              <a:t>Always dress a level up from what is expected and show that you have made an effort </a:t>
            </a:r>
          </a:p>
          <a:p>
            <a:endParaRPr lang="en-US"/>
          </a:p>
          <a:p>
            <a:r>
              <a:rPr lang="en-US"/>
              <a:t>No no’s…</a:t>
            </a:r>
          </a:p>
          <a:p>
            <a:r>
              <a:rPr lang="en-US"/>
              <a:t>Hands on hips</a:t>
            </a:r>
          </a:p>
          <a:p>
            <a:r>
              <a:rPr lang="en-US"/>
              <a:t>Crossed arms</a:t>
            </a:r>
          </a:p>
          <a:p>
            <a:r>
              <a:rPr lang="en-US"/>
              <a:t>Slouching</a:t>
            </a:r>
          </a:p>
          <a:p>
            <a:r>
              <a:rPr lang="en-US"/>
              <a:t>Biting nails</a:t>
            </a:r>
          </a:p>
          <a:p>
            <a:r>
              <a:rPr lang="en-US"/>
              <a:t>Lack of eye contact</a:t>
            </a:r>
          </a:p>
          <a:p>
            <a:endParaRPr lang="en-US"/>
          </a:p>
          <a:p>
            <a:r>
              <a:rPr lang="en-US"/>
              <a:t>Dress code:</a:t>
            </a:r>
          </a:p>
          <a:p>
            <a:r>
              <a:rPr lang="en-US"/>
              <a:t>What is appropriate for the industry or the company?</a:t>
            </a:r>
          </a:p>
          <a:p>
            <a:r>
              <a:rPr lang="en-US"/>
              <a:t>Do some research into how the current employees at the company dress</a:t>
            </a:r>
          </a:p>
          <a:p>
            <a:endParaRPr lang="en-US"/>
          </a:p>
          <a:p>
            <a:r>
              <a:rPr lang="en-US"/>
              <a:t>Hints:</a:t>
            </a:r>
          </a:p>
          <a:p>
            <a:r>
              <a:rPr lang="en-US"/>
              <a:t>Always over dress rather than under dress</a:t>
            </a:r>
          </a:p>
          <a:p>
            <a:r>
              <a:rPr lang="en-US"/>
              <a:t>Keep jewellery and makeup and perfume / aftershave to a minimum</a:t>
            </a:r>
          </a:p>
          <a:p>
            <a:r>
              <a:rPr lang="en-US"/>
              <a:t>Think about appropriateness of dress – length of skirt, material of blouse or shirt, length of trousers, do shoes match outfit?</a:t>
            </a:r>
          </a:p>
          <a:p>
            <a:r>
              <a:rPr lang="en-US"/>
              <a:t>Use a mint / breath freshener (no chewing gum)</a:t>
            </a:r>
          </a:p>
          <a:p>
            <a:r>
              <a:rPr lang="en-US"/>
              <a:t>Close toed shoes, can you walk in them if heels?</a:t>
            </a:r>
          </a:p>
          <a:p>
            <a:r>
              <a:rPr lang="en-US"/>
              <a:t>Matching socks</a:t>
            </a:r>
          </a:p>
          <a:p>
            <a:r>
              <a:rPr lang="en-US"/>
              <a:t>Clean finger nails</a:t>
            </a:r>
          </a:p>
          <a:p>
            <a:r>
              <a:rPr lang="en-US"/>
              <a:t>Neat and tidy hair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Importance of an Interview Handshake</a:t>
            </a:r>
          </a:p>
          <a:p>
            <a:endParaRPr lang="en-US"/>
          </a:p>
          <a:p>
            <a:r>
              <a:rPr lang="en-US"/>
              <a:t>A handshake serves as your initial chance to showcase professionalism even before you say a word. It acts as a physical signature that conveys your confidence, respect, and preparedness for the position.</a:t>
            </a:r>
          </a:p>
          <a:p>
            <a:endParaRPr lang="en-US"/>
          </a:p>
          <a:p>
            <a:r>
              <a:rPr lang="en-US"/>
              <a:t> Why It Matters in an Interview</a:t>
            </a:r>
          </a:p>
          <a:p>
            <a:endParaRPr lang="en-US"/>
          </a:p>
          <a:p>
            <a:r>
              <a:rPr lang="en-US"/>
              <a:t>- Creates a First Impression: Interviewers often form their opinion within the first 20 seconds. A firm handshake sets a positive tone right from the start.</a:t>
            </a:r>
          </a:p>
          <a:p>
            <a:r>
              <a:rPr lang="en-US"/>
              <a:t>  </a:t>
            </a:r>
          </a:p>
          <a:p>
            <a:r>
              <a:rPr lang="en-US"/>
              <a:t>- Demonstrates Social Skills: A good handshake indicates your understanding of professional etiquette, showing that you can effectively represent the company to clients.</a:t>
            </a:r>
          </a:p>
          <a:p>
            <a:endParaRPr lang="en-US"/>
          </a:p>
          <a:p>
            <a:r>
              <a:rPr lang="en-US"/>
              <a:t>Check out this humorous video about handshakes!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Student Activity</a:t>
            </a:r>
          </a:p>
          <a:p>
            <a:endParaRPr lang="en-US"/>
          </a:p>
          <a:p>
            <a:r>
              <a:rPr lang="en-US"/>
              <a:t>Students partner with someone they are not very familiar with.</a:t>
            </a:r>
          </a:p>
          <a:p>
            <a:endParaRPr lang="en-US"/>
          </a:p>
          <a:p>
            <a:r>
              <a:rPr lang="en-US"/>
              <a:t>Each student will:</a:t>
            </a:r>
          </a:p>
          <a:p>
            <a:endParaRPr lang="en-US"/>
          </a:p>
          <a:p>
            <a:r>
              <a:rPr lang="en-US"/>
              <a:t>Have 20 seconds to introduce themselves, including:</a:t>
            </a:r>
          </a:p>
          <a:p>
            <a:r>
              <a:rPr lang="en-US"/>
              <a:t>  - Their name</a:t>
            </a:r>
          </a:p>
          <a:p>
            <a:r>
              <a:rPr lang="en-US"/>
              <a:t>  - Where they study</a:t>
            </a:r>
          </a:p>
          <a:p>
            <a:r>
              <a:rPr lang="en-US"/>
              <a:t>  - Position they are seeking</a:t>
            </a:r>
          </a:p>
          <a:p>
            <a:endParaRPr lang="en-US"/>
          </a:p>
          <a:p>
            <a:r>
              <a:rPr lang="en-US"/>
              <a:t>e.g Hi, my name is Sarah. I'm a current Year 11 Student at XYZ School looking for a part time job to develop my customer service skills. </a:t>
            </a:r>
          </a:p>
          <a:p>
            <a:endParaRPr lang="en-US"/>
          </a:p>
          <a:p>
            <a:r>
              <a:rPr lang="en-US"/>
              <a:t>The partner will then provide:</a:t>
            </a:r>
          </a:p>
          <a:p>
            <a:r>
              <a:rPr lang="en-US"/>
              <a:t>- One positive observation</a:t>
            </a:r>
          </a:p>
          <a:p>
            <a:r>
              <a:rPr lang="en-US"/>
              <a:t>- One suggestion for improvement</a:t>
            </a:r>
          </a:p>
          <a:p>
            <a:endParaRPr lang="en-US"/>
          </a:p>
          <a:p>
            <a:r>
              <a:rPr lang="en-US"/>
              <a:t>Debrief Questions</a:t>
            </a:r>
          </a:p>
          <a:p>
            <a:endParaRPr lang="en-US"/>
          </a:p>
          <a:p>
            <a:r>
              <a:rPr lang="en-US"/>
              <a:t>Ask the group:</a:t>
            </a:r>
          </a:p>
          <a:p>
            <a:endParaRPr lang="en-US"/>
          </a:p>
          <a:p>
            <a:r>
              <a:rPr lang="en-US"/>
              <a:t>- What elements contributed to someone's confidence?</a:t>
            </a:r>
          </a:p>
          <a:p>
            <a:r>
              <a:rPr lang="en-US"/>
              <a:t>- What aspects made the introductions feel awkward?</a:t>
            </a:r>
          </a:p>
          <a:p>
            <a:r>
              <a:rPr lang="en-US"/>
              <a:t>- Did body language play a significant role?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When discussing the types of questioning in interviews, it's important to understand the purpose behind each type.</a:t>
            </a:r>
          </a:p>
          <a:p>
            <a:endParaRPr lang="en-US"/>
          </a:p>
          <a:p>
            <a:r>
              <a:rPr lang="en-US"/>
              <a:t>First, let's talk about behavioural questions. These are designed to explore your past experiences, focusing on your behaviour, skills, and knowledge. They often begin with phrases like, “Describe a time when...” or “Give an example of...”. The idea here is that past behaviour is a predictor of future performance.</a:t>
            </a:r>
          </a:p>
          <a:p>
            <a:endParaRPr lang="en-US"/>
          </a:p>
          <a:p>
            <a:r>
              <a:rPr lang="en-US"/>
              <a:t>Next, we have situational questions. These aim to assess how you might handle future scenarios. For example, “You are met with resistance when suggesting an idea at work. How could you handle it?” </a:t>
            </a:r>
          </a:p>
          <a:p>
            <a:r>
              <a:rPr lang="en-US"/>
              <a:t>These questions evaluate your problem-solving skills and cultural fit within the company.</a:t>
            </a:r>
          </a:p>
          <a:p>
            <a:endParaRPr lang="en-US"/>
          </a:p>
          <a:p>
            <a:r>
              <a:rPr lang="en-US"/>
              <a:t>Finally, there are general questions. These help the interviewer gauge your strengths, work style, and interest in the company. Questions like, “What made you apply for this position?” and “What are your strengths?” are common.</a:t>
            </a:r>
          </a:p>
          <a:p>
            <a:endParaRPr lang="en-US"/>
          </a:p>
          <a:p>
            <a:r>
              <a:rPr lang="en-US"/>
              <a:t>Remember, each question type gives you a chance to share different facets of your personality and experience. Approach them as opportunities to highlight your strengths and fit for the role.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question you will inevitably encounter in various forms:</a:t>
            </a:r>
          </a:p>
          <a:p>
            <a:endParaRPr lang="en-US"/>
          </a:p>
          <a:p>
            <a:r>
              <a:rPr lang="en-US"/>
              <a:t>“Tell me about yourself.” To respond to this question with confidence, it’s crucial to reflect on your answer so that it is concise and flows effortlessly.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Welcome to Activity Two: Your Pitch!</a:t>
            </a:r>
          </a:p>
          <a:p>
            <a:endParaRPr lang="en-US"/>
          </a:p>
          <a:p>
            <a:r>
              <a:rPr lang="en-US"/>
              <a:t>Now, this is an exciting moment for you to shine and present your personal pitch. Let's break it down into four key elements you should cover: </a:t>
            </a:r>
          </a:p>
          <a:p>
            <a:endParaRPr lang="en-US"/>
          </a:p>
          <a:p>
            <a:r>
              <a:rPr lang="en-US"/>
              <a:t>Who are you? Start with a brief introduction of yourself. This sets the stage and gives your audience context.</a:t>
            </a:r>
          </a:p>
          <a:p>
            <a:endParaRPr lang="en-US"/>
          </a:p>
          <a:p>
            <a:r>
              <a:rPr lang="en-US"/>
              <a:t>What have you achieved? Highlight one or two significant accomplishments that showcase your skills and dedication. This is your chance to show what makes you stand out.</a:t>
            </a:r>
          </a:p>
          <a:p>
            <a:endParaRPr lang="en-US"/>
          </a:p>
          <a:p>
            <a:r>
              <a:rPr lang="en-US"/>
              <a:t>What are your interests/strengths? Share what you are passionate about, as well as your strengths. This helps connect your personal interests to the opportunity at hand.</a:t>
            </a:r>
          </a:p>
          <a:p>
            <a:endParaRPr lang="en-US"/>
          </a:p>
          <a:p>
            <a:r>
              <a:rPr lang="en-US"/>
              <a:t>Why this opportunity? Explain why you are interested in this particular role or company. This part should reflect your enthusiasm and how you see yourself contributing effectively.</a:t>
            </a:r>
          </a:p>
          <a:p>
            <a:endParaRPr lang="en-US"/>
          </a:p>
          <a:p>
            <a:r>
              <a:rPr lang="en-US"/>
              <a:t>Remember, this is your opportunity to make a memorable impression, so speak with confidence and enthusiasm. Keep your tone conversational and try to engage your audience. </a:t>
            </a:r>
          </a:p>
          <a:p>
            <a:endParaRPr lang="en-US"/>
          </a:p>
          <a:p>
            <a:r>
              <a:rPr lang="en-US"/>
              <a:t>Let's move on to Activity Three, where you'll practice delivering your pitch with a partner.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Activity Three focuses on practicing your pitch with a partner. This is a great opportunity to refine your delivery and get constructive feedback. </a:t>
            </a:r>
          </a:p>
          <a:p>
            <a:endParaRPr lang="en-US"/>
          </a:p>
          <a:p>
            <a:r>
              <a:rPr lang="en-US"/>
              <a:t>Start by aiming to keep your pitch under 60 seconds. This will help you focus on the most compelling aspects of your message. Remember to sound natural—use a conversational tone and avoid sounding robotic. </a:t>
            </a:r>
          </a:p>
          <a:p>
            <a:endParaRPr lang="en-US"/>
          </a:p>
          <a:p>
            <a:r>
              <a:rPr lang="en-US"/>
              <a:t>It's important to smile while speaking. A warm smile conveys confidence and makes your message more engaging. Also, try to avoid reading from notes. The more you can maintain eye contact, the more connected your audience will feel.</a:t>
            </a:r>
          </a:p>
          <a:p>
            <a:endParaRPr lang="en-US"/>
          </a:p>
          <a:p>
            <a:r>
              <a:rPr lang="en-US"/>
              <a:t>Your partner will provide you with feedback, so embrace this as a chance to improve. Listen carefully to their suggestions and consider how you can incorporate them to enhance your pitch.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Tips for confident delivery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As we move into the reflection phase of our presentation, it's important to take a moment to assess and evaluate our performance. Here are some key questions to consider:</a:t>
            </a:r>
          </a:p>
          <a:p>
            <a:endParaRPr lang="en-US"/>
          </a:p>
          <a:p>
            <a:r>
              <a:rPr lang="en-US"/>
              <a:t>First, reflect on the strongest part of your pitch. Identifying what worked well can help you build on those strengths in future pitches. </a:t>
            </a:r>
          </a:p>
          <a:p>
            <a:endParaRPr lang="en-US"/>
          </a:p>
          <a:p>
            <a:r>
              <a:rPr lang="en-US"/>
              <a:t>Next, think about areas for improvement. Were there any moments where you felt less confident or where your message didn't land as intended? Recognizing these areas is the first step towards enhancing them.</a:t>
            </a:r>
          </a:p>
          <a:p>
            <a:endParaRPr lang="en-US"/>
          </a:p>
          <a:p>
            <a:r>
              <a:rPr lang="en-US"/>
              <a:t>Ask yourself, "Did I sound confident?" Confidence can be conveyed through your tone, pace, and body language. It's crucial to ensure your audience perceives you as confident, as this greatly impacts their impression of you.</a:t>
            </a:r>
          </a:p>
          <a:p>
            <a:endParaRPr lang="en-US"/>
          </a:p>
          <a:p>
            <a:r>
              <a:rPr lang="en-US"/>
              <a:t>Finally, a critical question: "Would I hire me based on that introduction?" This question encourages you to view your pitch from an objective standpoint and understand how others might perceive it.</a:t>
            </a:r>
          </a:p>
          <a:p>
            <a:endParaRPr lang="en-US"/>
          </a:p>
          <a:p>
            <a:r>
              <a:rPr lang="en-US"/>
              <a:t>Remember, reflection is a powerful tool for growth and improvement.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Remember, the ultimate aim of your pitch is not to achieve absolute perfection and sound robotic, but to come across as authentic and well-prepared. When you focus on these aspects, you naturally leave a positive impression on your audience. </a:t>
            </a:r>
          </a:p>
          <a:p>
            <a:endParaRPr lang="en-US"/>
          </a:p>
          <a:p>
            <a:r>
              <a:rPr lang="en-US"/>
              <a:t>Confidence is a skill that grows with practice. The more you rehearse your pitch, the more comfortable and self-assured you will become. This isn't about memorizing every word but about being familiar with your message and comfortable in delivering it.</a:t>
            </a:r>
          </a:p>
          <a:p>
            <a:endParaRPr lang="en-US"/>
          </a:p>
          <a:p>
            <a:r>
              <a:rPr lang="en-US"/>
              <a:t>By focusing on sounding genuine, being thoroughly prepared, and striving to leave a lasting positive impression, you can deliver a pitch that resonates and engages effectively with your audience.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 nearly every job interview, you will be prompted (in one form or another) to share information about yourself with the interviewer.</a:t>
            </a:r>
          </a:p>
          <a:p>
            <a:endParaRPr lang="en-US"/>
          </a:p>
          <a:p>
            <a:r>
              <a:rPr lang="en-US"/>
              <a:t>Sometimes you will be asked to describe yourself or asked what your strengths are. </a:t>
            </a:r>
          </a:p>
          <a:p>
            <a:endParaRPr lang="en-US"/>
          </a:p>
          <a:p>
            <a:r>
              <a:rPr lang="en-US"/>
              <a:t>How would you answer this question?</a:t>
            </a:r>
          </a:p>
          <a:p>
            <a:endParaRPr lang="en-US"/>
          </a:p>
          <a:p>
            <a:r>
              <a:rPr lang="en-US"/>
              <a:t>Preparation for these types of questions allows us to answer with confidence. </a:t>
            </a:r>
          </a:p>
          <a:p>
            <a:endParaRPr lang="en-US"/>
          </a:p>
          <a:p>
            <a:r>
              <a:rPr lang="en-US"/>
              <a:t>Brainstorm with group.</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Let's explore the results of the question, "How would you describe yourself?"</a:t>
            </a:r>
          </a:p>
          <a:p>
            <a:endParaRPr lang="en-US"/>
          </a:p>
          <a:p>
            <a:r>
              <a:rPr lang="en-US"/>
              <a:t>Interestingly, when we asked 1,000 candidates, the responses were quite similar. The top five answers were: "I am a people person," "I am a hard worker," "I am a fast learner," "I am reliable," and "I am a team player." </a:t>
            </a:r>
          </a:p>
          <a:p>
            <a:endParaRPr lang="en-US"/>
          </a:p>
          <a:p>
            <a:r>
              <a:rPr lang="en-US"/>
              <a:t>These responses, while positive, tend to blend into the background because they’re commonly used. </a:t>
            </a:r>
          </a:p>
          <a:p>
            <a:endParaRPr lang="en-US"/>
          </a:p>
          <a:p>
            <a:r>
              <a:rPr lang="en-US"/>
              <a:t>So, how can you stand out? The key is to be specific and provide examples. Instead of saying you're a hard worker, share a story about how you went the extra mile on a project. This not only makes your answer unique but also memorable to the interviewer.</a:t>
            </a:r>
          </a:p>
          <a:p>
            <a:endParaRPr lang="en-US"/>
          </a:p>
          <a:p>
            <a:r>
              <a:rPr lang="en-US"/>
              <a:t>By turning these generic statements into personalized stories, you’re adding value and insight into your unique skills and experiences. This approach not only differentiates you from other candidates but also demonstrates your ability to communicate effectively and think critically.</a:t>
            </a:r>
          </a:p>
          <a:p>
            <a:endParaRPr lang="en-US"/>
          </a:p>
          <a:p>
            <a:r>
              <a:rPr lang="en-US"/>
              <a:t>How would you change these responses to make you stand out from other applicants?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 strong interview can truly set you apart from other candidates with similar qualifications. It’s not just about what’s on your resume; it’s about how you present yourself and how you communicate.</a:t>
            </a:r>
          </a:p>
          <a:p>
            <a:endParaRPr lang="en-US"/>
          </a:p>
          <a:p>
            <a:r>
              <a:rPr lang="en-US"/>
              <a:t>First, let's explore why interview skills are so crucial. When you nail an interview, you’re not only showcasing your communication abilities but also your professionalism.  This is your chance to go beyond what's written on paper and create a lasting, positive impression.</a:t>
            </a:r>
          </a:p>
          <a:p>
            <a:endParaRPr lang="en-US"/>
          </a:p>
          <a:p>
            <a:r>
              <a:rPr lang="en-US"/>
              <a:t>Remember, a strong interview can be the deciding factor in securing that dream job. By mastering these skills, you are positioning yourself as the top choice for any employer.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key here is that your best predictor of future behavior is past behavior or past performance in a similar situation. If you've always done something a certain way, you're likely to do that same thing in the same manner in the future. The same goes for on-the-job performance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interviewer seeks insights into your behavior in specific situations, focusing on how you applied particular skills and the outcomes that followed.</a:t>
            </a:r>
          </a:p>
          <a:p>
            <a:endParaRPr lang="en-US"/>
          </a:p>
          <a:p>
            <a:r>
              <a:rPr lang="en-US"/>
              <a:t>To effectively convey your abilities, it's crucial to provide concrete examples that highlight your strengths. This is where the SAR formula can be incredibly useful. By structuring your responses around a Situation, the Actions you took, and the Results achieved, you can create compelling narratives that demonstrate your competencies.</a:t>
            </a:r>
          </a:p>
          <a:p>
            <a:endParaRPr lang="en-US"/>
          </a:p>
          <a:p>
            <a:r>
              <a:rPr lang="en-US"/>
              <a:t>Begin by setting the scene with a clear description of the Situation. This helps the interviewer understand the context in which you were operating. Next, detail the specific Actions you implemented. This is your opportunity to showcase your problem-solving skills, initiative, and adaptability. Finally, emphasize the Results. Highlight how your actions led to positive outcomes, whether it's achieving a significant goal, improving a process, or contributing to a team's success. </a:t>
            </a:r>
          </a:p>
          <a:p>
            <a:endParaRPr lang="en-US"/>
          </a:p>
          <a:p>
            <a:r>
              <a:rPr lang="en-US"/>
              <a:t>By mastering this storytelling approach, you not only present a holistic view of your capabilities but also leave a lasting impression that underscores your value as a candidate.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Answering behavioural questions using SAR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High volume casual roles use virtual interview platforms where the screening interview is completed on application. </a:t>
            </a:r>
          </a:p>
          <a:p>
            <a:endParaRPr lang="en-US"/>
          </a:p>
          <a:p>
            <a:r>
              <a:rPr lang="en-US"/>
              <a:t>These interviews should be approached in the same manner as a face to face interview. </a:t>
            </a:r>
          </a:p>
          <a:p>
            <a:endParaRPr lang="en-US"/>
          </a:p>
          <a:p>
            <a:r>
              <a:rPr lang="en-US"/>
              <a:t>Make sure you are dressed appropriately and look your best.  When you look good - you feel good and will project confidence. </a:t>
            </a:r>
          </a:p>
          <a:p>
            <a:endParaRPr lang="en-US"/>
          </a:p>
          <a:p>
            <a:endParaRPr lang="en-US"/>
          </a:p>
          <a:p>
            <a:r>
              <a:rPr lang="en-US"/>
              <a:t>Target </a:t>
            </a:r>
          </a:p>
          <a:p>
            <a:r>
              <a:rPr lang="en-US"/>
              <a:t>Woolworths</a:t>
            </a:r>
          </a:p>
          <a:p>
            <a:r>
              <a:rPr lang="en-US"/>
              <a:t>BCF </a:t>
            </a:r>
          </a:p>
          <a:p>
            <a:r>
              <a:rPr lang="en-US"/>
              <a:t>Officeworks</a:t>
            </a:r>
          </a:p>
          <a:p>
            <a:r>
              <a:rPr lang="en-US"/>
              <a:t>Bunnings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When an employer requests that you showcase a skill, the most effective method is to provide a relevant example. This highlights your previous experience.</a:t>
            </a:r>
          </a:p>
          <a:p>
            <a:endParaRPr lang="en-US"/>
          </a:p>
          <a:p>
            <a:r>
              <a:rPr lang="en-US"/>
              <a:t>Having a toolkit of examples for frequently asked skills will ensure that you are well-prepared and comfortable during the interview.</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Keep in Mind: Examples Don't Have to Be from Paid Work Experience</a:t>
            </a:r>
          </a:p>
          <a:p>
            <a:endParaRPr lang="en-US"/>
          </a:p>
          <a:p>
            <a:r>
              <a:rPr lang="en-US"/>
              <a:t>Remember, the examples you provide do not need to stem from paid employment. </a:t>
            </a:r>
          </a:p>
          <a:p>
            <a:endParaRPr lang="en-US"/>
          </a:p>
          <a:p>
            <a:r>
              <a:rPr lang="en-US"/>
              <a:t>Consider all the different aspects of your life where you are constantly honing your skills, as these can help you craft a compelling narrative. </a:t>
            </a:r>
          </a:p>
          <a:p>
            <a:endParaRPr lang="en-US"/>
          </a:p>
          <a:p>
            <a:r>
              <a:rPr lang="en-US"/>
              <a:t>Take some time to brainstorm the skills you've acquired through volunteering, sports, or school-based programs.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When preparing for an interview, one of the most effective strategies you can use is asking insightful questions. Not only does this demonstrate your genuine interest in the position, but it also helps you gauge if the company aligns with your career goals.</a:t>
            </a:r>
          </a:p>
          <a:p>
            <a:endParaRPr lang="en-US"/>
          </a:p>
          <a:p>
            <a:r>
              <a:rPr lang="en-US"/>
              <a:t>First, consider asking about the team dynamics: "Who would I work with most closely and who would I be reporting to?" This can give you a sense of the team structure and your potential place within it. </a:t>
            </a:r>
          </a:p>
          <a:p>
            <a:endParaRPr lang="en-US"/>
          </a:p>
          <a:p>
            <a:r>
              <a:rPr lang="en-US"/>
              <a:t>Next, inquire about why the position is open and opportunities for career progression. These questions can provide insight into the company's growth and how you might develop your career there. Additionally, asking about the company culture and what employees appreciate about it can provide valuable context about the workplace environment.</a:t>
            </a:r>
          </a:p>
          <a:p>
            <a:endParaRPr lang="en-US"/>
          </a:p>
          <a:p>
            <a:r>
              <a:rPr lang="en-US"/>
              <a:t>Finally, understanding how success is measured in the role is crucial. This information not only clarifies expectations but also helps you align your efforts to meet those standards effectively.</a:t>
            </a:r>
          </a:p>
          <a:p>
            <a:endParaRPr lang="en-US"/>
          </a:p>
          <a:p>
            <a:r>
              <a:rPr lang="en-US"/>
              <a:t>Remember, questioning is a powerful tool. It's one of the most underutilised tactics that can truly set you apart from other candidates. </a:t>
            </a:r>
          </a:p>
          <a:p>
            <a:endParaRPr lang="en-US"/>
          </a:p>
          <a:p>
            <a:r>
              <a:rPr lang="en-US"/>
              <a:t>So, make sure to prepare thoughtful questions that reflect your genuine interest and strategic thinking.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Improper Dress</a:t>
            </a:r>
          </a:p>
          <a:p>
            <a:r>
              <a:rPr lang="en-US"/>
              <a:t>Lateness</a:t>
            </a:r>
          </a:p>
          <a:p>
            <a:r>
              <a:rPr lang="en-US"/>
              <a:t>Disproportionate interest in salary – its fine to chat about salary but it shouldn’t be the driving force here</a:t>
            </a:r>
          </a:p>
          <a:p>
            <a:r>
              <a:rPr lang="en-US"/>
              <a:t>Cynicism – Ensure you don’t speak negatively about past jobs / employers or the industry</a:t>
            </a:r>
          </a:p>
          <a:p>
            <a:r>
              <a:rPr lang="en-US"/>
              <a:t>Lack of career goals or ambition</a:t>
            </a:r>
          </a:p>
          <a:p>
            <a:r>
              <a:rPr lang="en-US"/>
              <a:t>Lack of eye contact</a:t>
            </a:r>
          </a:p>
          <a:p>
            <a:r>
              <a:rPr lang="en-US"/>
              <a:t>Failing to research the company</a:t>
            </a:r>
          </a:p>
          <a:p>
            <a:r>
              <a:rPr lang="en-US"/>
              <a:t>Mumbling</a:t>
            </a:r>
          </a:p>
          <a:p>
            <a:r>
              <a:rPr lang="en-US"/>
              <a:t>Know it all attitude</a:t>
            </a:r>
          </a:p>
          <a:p>
            <a:r>
              <a:rPr lang="en-US"/>
              <a:t>Poor handshake – Practice makes perfect!</a:t>
            </a:r>
          </a:p>
          <a:p>
            <a:r>
              <a:rPr lang="en-US"/>
              <a:t>This may seem basic but extremely important </a:t>
            </a:r>
          </a:p>
          <a:p>
            <a:r>
              <a:rPr lang="en-US"/>
              <a:t>You need to have the correct time for the interview, the address where the interview will take place and the name and phone number of your interviewer. This is important in case anything happens and you need to contact them </a:t>
            </a:r>
          </a:p>
          <a:p>
            <a:r>
              <a:rPr lang="en-US"/>
              <a:t>Know where you are going and how long will it take you to get there. If you don’t know the location then try and visit it before the interview day</a:t>
            </a:r>
          </a:p>
          <a:p>
            <a:r>
              <a:rPr lang="en-US"/>
              <a:t>Arrive in the location early so that you can relax and then go into the building 5/10 minutes before your due time </a:t>
            </a:r>
          </a:p>
          <a:p>
            <a:r>
              <a:rPr lang="en-US"/>
              <a:t>Always be polite to everyone – you don’t know who will be asked for their opinion </a:t>
            </a:r>
          </a:p>
          <a:p>
            <a:r>
              <a:rPr lang="en-US"/>
              <a:t>Always dress professionally and appropriately for the role and organisation</a:t>
            </a:r>
          </a:p>
          <a:p>
            <a:endParaRPr lang="en-US"/>
          </a:p>
          <a:p>
            <a:r>
              <a:rPr lang="en-US"/>
              <a:t>26</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When it comes to interviews, employers are essentially detectives on a mission. They are investigating three main questions: "Can you do the job?", "Will you do the job?", and "Are you a good fit?" </a:t>
            </a:r>
          </a:p>
          <a:p>
            <a:endParaRPr lang="en-US"/>
          </a:p>
          <a:p>
            <a:r>
              <a:rPr lang="en-US"/>
              <a:t>These questions might seem straightforward, but the answers aren't always so simple. Employers are not just looking for someone who ticks the boxes in terms of skills and experience. They are searching for someone who can bring those skills to life in a way that aligns with the company’s goals and culture. </a:t>
            </a:r>
          </a:p>
          <a:p>
            <a:endParaRPr lang="en-US"/>
          </a:p>
          <a:p>
            <a:r>
              <a:rPr lang="en-US"/>
              <a:t>Understanding the purpose of an interview is key. It’s not just a formality or a hurdle to clear. It's a critical opportunity to demonstrate your potential, your passion, and how you can contribute to the team. </a:t>
            </a:r>
          </a:p>
          <a:p>
            <a:endParaRPr lang="en-US"/>
          </a:p>
          <a:p>
            <a:r>
              <a:rPr lang="en-US"/>
              <a:t>[Engage with the audience]</a:t>
            </a:r>
          </a:p>
          <a:p>
            <a:endParaRPr lang="en-US"/>
          </a:p>
          <a:p>
            <a:r>
              <a:rPr lang="en-US"/>
              <a:t>Remember, every interaction in an interview is a chance to show you’re the right fit, not just in terms of skills, but in how you align with the company’s values and needs.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Example thank you email</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Preparing for your interview is the key to success - let's break it down. </a:t>
            </a:r>
          </a:p>
          <a:p>
            <a:endParaRPr lang="en-US"/>
          </a:p>
          <a:p>
            <a:r>
              <a:rPr lang="en-US"/>
              <a:t>First, confirm the location and format of the interview. This might seem straightforward, but clarity here will help avoid any last-minute stress and avoid any surprises regarding who and how many interviewers there may be. </a:t>
            </a:r>
          </a:p>
          <a:p>
            <a:endParaRPr lang="en-US"/>
          </a:p>
          <a:p>
            <a:r>
              <a:rPr lang="en-US"/>
              <a:t>Next, it's crucial to research the company and industry. Understanding the company's mission, values, and recent news provides a strong foundation for informed conversation. This not only impresses your interviewers but also helps you gauge if the company aligns with your career goals. </a:t>
            </a:r>
          </a:p>
          <a:p>
            <a:endParaRPr lang="en-US"/>
          </a:p>
          <a:p>
            <a:r>
              <a:rPr lang="en-US"/>
              <a:t>Now, let's talk about your “Elevator Pitch”. This is a concise, compelling introduction that highlights who you are, your key skills, and what you bring to the table. Remember, it's your chance to make a memorable first impression. We will work on structuring this later in the session. </a:t>
            </a:r>
          </a:p>
          <a:p>
            <a:endParaRPr lang="en-US"/>
          </a:p>
          <a:p>
            <a:r>
              <a:rPr lang="en-US"/>
              <a:t>Prepare answers to common interview questions. Practicing these helps you feel more confident and articulate during the actual interview. </a:t>
            </a:r>
          </a:p>
          <a:p>
            <a:endParaRPr lang="en-US"/>
          </a:p>
          <a:p>
            <a:r>
              <a:rPr lang="en-US"/>
              <a:t>It's important you ask questions to find out more too. This will demonstrate genuine interest in the role and company.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To enhance your likelihood of success, keep this in mind: careful planning and preparation significantly boost your chances of performing excellently!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Employers discover the answers they seek through effective questioning techniques. </a:t>
            </a:r>
          </a:p>
          <a:p>
            <a:endParaRPr lang="en-US"/>
          </a:p>
          <a:p>
            <a:r>
              <a:rPr lang="en-US"/>
              <a:t> Can You Do the Job?</a:t>
            </a:r>
          </a:p>
          <a:p>
            <a:r>
              <a:rPr lang="en-US"/>
              <a:t>- Inquiries about your experience and skills: What qualifications and expertise have you demonstrated?</a:t>
            </a:r>
          </a:p>
          <a:p>
            <a:endParaRPr lang="en-US"/>
          </a:p>
          <a:p>
            <a:r>
              <a:rPr lang="en-US"/>
              <a:t> Will You Do the Job?</a:t>
            </a:r>
          </a:p>
          <a:p>
            <a:r>
              <a:rPr lang="en-US"/>
              <a:t>- Motivation for applying: What inspires you to pursue this role, and why is it significant to you?</a:t>
            </a:r>
          </a:p>
          <a:p>
            <a:endParaRPr lang="en-US"/>
          </a:p>
          <a:p>
            <a:r>
              <a:rPr lang="en-US"/>
              <a:t> Fit</a:t>
            </a:r>
          </a:p>
          <a:p>
            <a:r>
              <a:rPr lang="en-US"/>
              <a:t>- Cultural alignment: What values or activities do you cherish? Such questions will help assess how well you will blend with the organisation’s culture and team.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When you are asked to attend an interview its a good idea to ask the employer what type of interview they will be conducting.  This helps you to prepare and avoids any surprises.</a:t>
            </a:r>
          </a:p>
          <a:p>
            <a:endParaRPr lang="en-US"/>
          </a:p>
          <a:p>
            <a:r>
              <a:rPr lang="en-US"/>
              <a:t>DISCUSSION:</a:t>
            </a:r>
          </a:p>
          <a:p>
            <a:r>
              <a:rPr lang="en-US"/>
              <a:t>Ask participants what types of interviews they have experienced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a:p>
          <a:p>
            <a:endParaRPr/>
          </a:p>
          <a:p>
            <a:r>
              <a:rPr lang="en-US"/>
              <a:t>Digital or recorded interview </a:t>
            </a:r>
          </a:p>
          <a:p>
            <a:r>
              <a:rPr lang="en-US"/>
              <a:t>The employer sends you a link to several questions that they have recorded. When you go onto this link you are looking at yourself, the question either appears on the screen or a person speaks the question and then you have 2 or 3 minutes to answer. Many high volume recruiters use this method as a screening interview upon application - Woolworths, Big W, BCF. </a:t>
            </a:r>
          </a:p>
          <a:p>
            <a:endParaRPr lang="en-US"/>
          </a:p>
          <a:p>
            <a:r>
              <a:rPr lang="en-US"/>
              <a:t>Phone:</a:t>
            </a:r>
          </a:p>
          <a:p>
            <a:r>
              <a:rPr lang="en-US"/>
              <a:t>Prepare like it is face to face</a:t>
            </a:r>
          </a:p>
          <a:p>
            <a:r>
              <a:rPr lang="en-US"/>
              <a:t>Find a quite space where you will not be interrupted</a:t>
            </a:r>
          </a:p>
          <a:p>
            <a:r>
              <a:rPr lang="en-US"/>
              <a:t>Have a glass of water handy</a:t>
            </a:r>
          </a:p>
          <a:p>
            <a:r>
              <a:rPr lang="en-US"/>
              <a:t>Use tone in your voice to show enthusiasm</a:t>
            </a:r>
          </a:p>
          <a:p>
            <a:r>
              <a:rPr lang="en-US"/>
              <a:t>Have a copy of your resume and the job description with you</a:t>
            </a:r>
          </a:p>
          <a:p>
            <a:endParaRPr lang="en-US"/>
          </a:p>
          <a:p>
            <a:r>
              <a:rPr lang="en-US"/>
              <a:t>Group:</a:t>
            </a:r>
          </a:p>
          <a:p>
            <a:r>
              <a:rPr lang="en-US"/>
              <a:t>Can also be known as an Assessment Centre</a:t>
            </a:r>
          </a:p>
          <a:p>
            <a:r>
              <a:rPr lang="en-US"/>
              <a:t>These interviews assess your ability to work as part of a team and your behaviours</a:t>
            </a:r>
          </a:p>
          <a:p>
            <a:r>
              <a:rPr lang="en-US"/>
              <a:t>Be mindful that you will be assessed throughout the entire session</a:t>
            </a:r>
          </a:p>
          <a:p>
            <a:endParaRPr lang="en-US"/>
          </a:p>
          <a:p>
            <a:r>
              <a:rPr lang="en-US"/>
              <a:t>Panel:</a:t>
            </a:r>
          </a:p>
          <a:p>
            <a:r>
              <a:rPr lang="en-US"/>
              <a:t>Often 2-3 people from a range of roles (HR / Manager / Partner / Peer level)</a:t>
            </a:r>
          </a:p>
          <a:p>
            <a:r>
              <a:rPr lang="en-US"/>
              <a:t>Be sure to answer each question with eye contact to all panel members</a:t>
            </a:r>
          </a:p>
          <a:p>
            <a:r>
              <a:rPr lang="en-US"/>
              <a:t>Do your research if possible and find out who will be interviewing you prior to the interview</a:t>
            </a:r>
          </a:p>
          <a:p>
            <a:r>
              <a:rPr lang="en-US"/>
              <a:t>Prepare specific questions to ask about the role / company or industry</a:t>
            </a:r>
          </a:p>
          <a:p>
            <a:endParaRPr lang="en-US"/>
          </a:p>
          <a:p>
            <a:r>
              <a:rPr lang="en-US"/>
              <a:t>One on One:</a:t>
            </a:r>
          </a:p>
          <a:p>
            <a:r>
              <a:rPr lang="en-US"/>
              <a:t>As the name suggests only one interviewer</a:t>
            </a:r>
          </a:p>
          <a:p>
            <a:r>
              <a:rPr lang="en-US"/>
              <a:t>Be sure to observe their style of interviewing and mirror this</a:t>
            </a:r>
          </a:p>
          <a:p>
            <a:r>
              <a:rPr lang="en-US"/>
              <a:t>Do not interrupt or cut interviewer off</a:t>
            </a:r>
          </a:p>
          <a:p>
            <a:r>
              <a:rPr lang="en-US"/>
              <a:t>Be structured in answers and ensure that you give clear examples and are happy with the amount of content</a:t>
            </a:r>
          </a:p>
          <a:p>
            <a:endParaRPr lang="en-US"/>
          </a:p>
          <a:p>
            <a:r>
              <a:rPr lang="en-US"/>
              <a:t>Speed Interview</a:t>
            </a:r>
          </a:p>
          <a:p>
            <a:r>
              <a:rPr lang="en-US"/>
              <a:t>Several candidates are interviewed for the same job with the same employer.</a:t>
            </a:r>
          </a:p>
          <a:p>
            <a:r>
              <a:rPr lang="en-US"/>
              <a:t>Each mini-interview is one-on-one with a single candidate and interviewer.</a:t>
            </a:r>
          </a:p>
          <a:p>
            <a:r>
              <a:rPr lang="en-US"/>
              <a:t>Each mini-interview usually lasts a maximum of 15 minutes; some are as short as 5 or 10 minutes.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initial stage of the interview process is employers assessing you understand the role</a:t>
            </a:r>
          </a:p>
          <a:p>
            <a:endParaRPr lang="en-US"/>
          </a:p>
          <a:p>
            <a:r>
              <a:rPr lang="en-US"/>
              <a:t>According to employers a very small percentage of applicants contact the business advertising the job. </a:t>
            </a:r>
          </a:p>
          <a:p>
            <a:endParaRPr lang="en-US"/>
          </a:p>
          <a:p>
            <a:r>
              <a:rPr lang="en-US"/>
              <a:t>As well as you finding out about the role, it gives the employer an opportunity to assess your employability skills </a:t>
            </a:r>
          </a:p>
          <a:p>
            <a:endParaRPr lang="en-US"/>
          </a:p>
          <a:p>
            <a:r>
              <a:rPr lang="en-US"/>
              <a:t>So what are employability skills? Are you aware of yours and can you confidently speak to them in an interview? </a:t>
            </a:r>
          </a:p>
          <a:p>
            <a:r>
              <a:rPr lang="en-US"/>
              <a:t>One issue people face in an interview is not having their spoken words match their written words in an interview - meaning applicants may have used all the AI in the world to push out some outstanding text for their resume, but when in an interview, you run the risk of your story not matching up. </a:t>
            </a:r>
          </a:p>
          <a:p>
            <a:r>
              <a:rPr lang="en-US"/>
              <a: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initial stage of the interview process is employers assessing you understand the role</a:t>
            </a:r>
          </a:p>
          <a:p>
            <a:endParaRPr lang="en-US"/>
          </a:p>
          <a:p>
            <a:r>
              <a:rPr lang="en-US"/>
              <a:t>According to employers a very small percentage of applicants contact the business advertising the job. </a:t>
            </a:r>
          </a:p>
          <a:p>
            <a:endParaRPr lang="en-US"/>
          </a:p>
          <a:p>
            <a:r>
              <a:rPr lang="en-US"/>
              <a:t>As well as you finding out about the role, it gives the employer an opportunity to assess your employability skills </a:t>
            </a:r>
          </a:p>
          <a:p>
            <a:endParaRPr lang="en-US"/>
          </a:p>
          <a:p>
            <a:r>
              <a:rPr lang="en-US"/>
              <a:t>So what are employability skills? Are you aware of yours and can you confidently speak to them in an interview? </a:t>
            </a:r>
          </a:p>
          <a:p>
            <a:r>
              <a:rPr lang="en-US"/>
              <a:t>One issue people face in an interview is not having their spoken words match their written words in an interview - meaning applicants may have used all the AI in the world to push out some outstanding text for their resume, but when in an interview, you run the risk of your story not matching up.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3.svg"/></Relationships>
</file>

<file path=ppt/slides/_rels/slide1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5.svg"/></Relationships>
</file>

<file path=ppt/slides/_rels/slide12.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6.svg"/><Relationship Id="rId7" Type="http://schemas.openxmlformats.org/officeDocument/2006/relationships/image" Target="../media/image14.svg"/><Relationship Id="rId12"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9.svg"/><Relationship Id="rId11" Type="http://schemas.openxmlformats.org/officeDocument/2006/relationships/image" Target="../media/image22.svg"/><Relationship Id="rId5" Type="http://schemas.openxmlformats.org/officeDocument/2006/relationships/image" Target="../media/image18.svg"/><Relationship Id="rId10" Type="http://schemas.openxmlformats.org/officeDocument/2006/relationships/image" Target="../media/image21.svg"/><Relationship Id="rId4" Type="http://schemas.openxmlformats.org/officeDocument/2006/relationships/image" Target="../media/image17.svg"/><Relationship Id="rId9" Type="http://schemas.openxmlformats.org/officeDocument/2006/relationships/image" Target="../media/image20.sv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3.jpe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svg"/><Relationship Id="rId12"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31.png"/><Relationship Id="rId11" Type="http://schemas.openxmlformats.org/officeDocument/2006/relationships/hyperlink" Target="https://www.impactplus.com/blog/the-importance-of-body-language-in-your-next-big-job-interview-infographic" TargetMode="External"/><Relationship Id="rId5" Type="http://schemas.openxmlformats.org/officeDocument/2006/relationships/image" Target="../media/image30.png"/><Relationship Id="rId10" Type="http://schemas.openxmlformats.org/officeDocument/2006/relationships/image" Target="../media/image35.svg"/><Relationship Id="rId4" Type="http://schemas.openxmlformats.org/officeDocument/2006/relationships/image" Target="../media/image29.png"/><Relationship Id="rId9" Type="http://schemas.openxmlformats.org/officeDocument/2006/relationships/image" Target="../media/image34.svg"/></Relationships>
</file>

<file path=ppt/slides/_rels/slide1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38.jpeg"/><Relationship Id="rId4" Type="http://schemas.openxmlformats.org/officeDocument/2006/relationships/image" Target="../media/image37.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39.jpeg"/><Relationship Id="rId7" Type="http://schemas.openxmlformats.org/officeDocument/2006/relationships/image" Target="../media/image37.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43.jpeg"/><Relationship Id="rId4"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44.jpeg"/></Relationships>
</file>

<file path=ppt/slides/_rels/slide23.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46.svg"/></Relationships>
</file>

<file path=ppt/slides/_rels/slide25.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25.sv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49.sv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28.xml.rels><?xml version="1.0" encoding="UTF-8" standalone="yes"?>
<Relationships xmlns="http://schemas.openxmlformats.org/package/2006/relationships"><Relationship Id="rId2" Type="http://schemas.openxmlformats.org/officeDocument/2006/relationships/image" Target="../media/image25.sv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5.sv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30.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51.jpeg"/></Relationships>
</file>

<file path=ppt/slides/_rels/slide31.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52.svg"/></Relationships>
</file>

<file path=ppt/slides/_rels/slide32.xml.rels><?xml version="1.0" encoding="UTF-8" standalone="yes"?>
<Relationships xmlns="http://schemas.openxmlformats.org/package/2006/relationships"><Relationship Id="rId8" Type="http://schemas.openxmlformats.org/officeDocument/2006/relationships/image" Target="../media/image57.svg"/><Relationship Id="rId13" Type="http://schemas.openxmlformats.org/officeDocument/2006/relationships/image" Target="../media/image62.svg"/><Relationship Id="rId3" Type="http://schemas.openxmlformats.org/officeDocument/2006/relationships/image" Target="../media/image25.svg"/><Relationship Id="rId7" Type="http://schemas.openxmlformats.org/officeDocument/2006/relationships/image" Target="../media/image56.svg"/><Relationship Id="rId12" Type="http://schemas.openxmlformats.org/officeDocument/2006/relationships/image" Target="../media/image61.sv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55.svg"/><Relationship Id="rId11" Type="http://schemas.openxmlformats.org/officeDocument/2006/relationships/image" Target="../media/image60.svg"/><Relationship Id="rId5" Type="http://schemas.openxmlformats.org/officeDocument/2006/relationships/image" Target="../media/image54.svg"/><Relationship Id="rId10" Type="http://schemas.openxmlformats.org/officeDocument/2006/relationships/image" Target="../media/image59.svg"/><Relationship Id="rId4" Type="http://schemas.openxmlformats.org/officeDocument/2006/relationships/image" Target="../media/image53.svg"/><Relationship Id="rId9" Type="http://schemas.openxmlformats.org/officeDocument/2006/relationships/image" Target="../media/image58.svg"/></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25.sv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34.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64.jpeg"/></Relationships>
</file>

<file path=ppt/slides/_rels/slide3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68.svg"/></Relationships>
</file>

<file path=ppt/slides/_rels/slide39.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40.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71.svg"/></Relationships>
</file>

<file path=ppt/slides/_rels/slide41.xml.rels><?xml version="1.0" encoding="UTF-8" standalone="yes"?>
<Relationships xmlns="http://schemas.openxmlformats.org/package/2006/relationships"><Relationship Id="rId3" Type="http://schemas.openxmlformats.org/officeDocument/2006/relationships/image" Target="../media/image73.svg"/><Relationship Id="rId7" Type="http://schemas.openxmlformats.org/officeDocument/2006/relationships/image" Target="../media/image77.svg"/><Relationship Id="rId2" Type="http://schemas.openxmlformats.org/officeDocument/2006/relationships/image" Target="../media/image72.svg"/><Relationship Id="rId1" Type="http://schemas.openxmlformats.org/officeDocument/2006/relationships/slideLayout" Target="../slideLayouts/slideLayout7.xml"/><Relationship Id="rId6" Type="http://schemas.openxmlformats.org/officeDocument/2006/relationships/image" Target="../media/image76.svg"/><Relationship Id="rId5" Type="http://schemas.openxmlformats.org/officeDocument/2006/relationships/image" Target="../media/image75.svg"/><Relationship Id="rId4" Type="http://schemas.openxmlformats.org/officeDocument/2006/relationships/image" Target="../media/image74.svg"/></Relationships>
</file>

<file path=ppt/slides/_rels/slide42.xml.rels><?xml version="1.0" encoding="UTF-8" standalone="yes"?>
<Relationships xmlns="http://schemas.openxmlformats.org/package/2006/relationships"><Relationship Id="rId3" Type="http://schemas.openxmlformats.org/officeDocument/2006/relationships/image" Target="../media/image76.svg"/><Relationship Id="rId2" Type="http://schemas.openxmlformats.org/officeDocument/2006/relationships/image" Target="../media/image73.svg"/><Relationship Id="rId1" Type="http://schemas.openxmlformats.org/officeDocument/2006/relationships/slideLayout" Target="../slideLayouts/slideLayout7.xml"/><Relationship Id="rId4" Type="http://schemas.openxmlformats.org/officeDocument/2006/relationships/image" Target="../media/image77.svg"/></Relationships>
</file>

<file path=ppt/slides/_rels/slide43.xml.rels><?xml version="1.0" encoding="UTF-8" standalone="yes"?>
<Relationships xmlns="http://schemas.openxmlformats.org/package/2006/relationships"><Relationship Id="rId3" Type="http://schemas.openxmlformats.org/officeDocument/2006/relationships/image" Target="../media/image73.svg"/><Relationship Id="rId7" Type="http://schemas.openxmlformats.org/officeDocument/2006/relationships/image" Target="../media/image77.svg"/><Relationship Id="rId2" Type="http://schemas.openxmlformats.org/officeDocument/2006/relationships/image" Target="../media/image72.svg"/><Relationship Id="rId1" Type="http://schemas.openxmlformats.org/officeDocument/2006/relationships/slideLayout" Target="../slideLayouts/slideLayout7.xml"/><Relationship Id="rId6" Type="http://schemas.openxmlformats.org/officeDocument/2006/relationships/image" Target="../media/image76.svg"/><Relationship Id="rId5" Type="http://schemas.openxmlformats.org/officeDocument/2006/relationships/image" Target="../media/image75.svg"/><Relationship Id="rId4" Type="http://schemas.openxmlformats.org/officeDocument/2006/relationships/image" Target="../media/image78.svg"/></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80.jpeg"/><Relationship Id="rId4" Type="http://schemas.openxmlformats.org/officeDocument/2006/relationships/image" Target="../media/image79.png"/></Relationships>
</file>

<file path=ppt/slides/_rels/slide45.xml.rels><?xml version="1.0" encoding="UTF-8" standalone="yes"?>
<Relationships xmlns="http://schemas.openxmlformats.org/package/2006/relationships"><Relationship Id="rId8" Type="http://schemas.openxmlformats.org/officeDocument/2006/relationships/image" Target="../media/image86.svg"/><Relationship Id="rId3" Type="http://schemas.openxmlformats.org/officeDocument/2006/relationships/image" Target="../media/image81.svg"/><Relationship Id="rId7" Type="http://schemas.openxmlformats.org/officeDocument/2006/relationships/image" Target="../media/image85.sv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84.svg"/><Relationship Id="rId11" Type="http://schemas.openxmlformats.org/officeDocument/2006/relationships/image" Target="../media/image3.png"/><Relationship Id="rId5" Type="http://schemas.openxmlformats.org/officeDocument/2006/relationships/image" Target="../media/image83.svg"/><Relationship Id="rId10" Type="http://schemas.openxmlformats.org/officeDocument/2006/relationships/image" Target="../media/image88.svg"/><Relationship Id="rId4" Type="http://schemas.openxmlformats.org/officeDocument/2006/relationships/image" Target="../media/image82.svg"/><Relationship Id="rId9" Type="http://schemas.openxmlformats.org/officeDocument/2006/relationships/image" Target="../media/image87.svg"/></Relationships>
</file>

<file path=ppt/slides/_rels/slide46.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89.jpeg"/><Relationship Id="rId7" Type="http://schemas.openxmlformats.org/officeDocument/2006/relationships/image" Target="../media/image93.pn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s>
</file>

<file path=ppt/slides/_rels/slide47.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95.svg"/></Relationships>
</file>

<file path=ppt/slides/_rels/slide48.xml.rels><?xml version="1.0" encoding="UTF-8" standalone="yes"?>
<Relationships xmlns="http://schemas.openxmlformats.org/package/2006/relationships"><Relationship Id="rId3" Type="http://schemas.openxmlformats.org/officeDocument/2006/relationships/image" Target="../media/image96.sv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50.xml.rels><?xml version="1.0" encoding="UTF-8" standalone="yes"?>
<Relationships xmlns="http://schemas.openxmlformats.org/package/2006/relationships"><Relationship Id="rId8" Type="http://schemas.openxmlformats.org/officeDocument/2006/relationships/image" Target="../media/image102.svg"/><Relationship Id="rId3" Type="http://schemas.openxmlformats.org/officeDocument/2006/relationships/image" Target="../media/image97.svg"/><Relationship Id="rId7" Type="http://schemas.openxmlformats.org/officeDocument/2006/relationships/image" Target="../media/image101.sv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100.svg"/><Relationship Id="rId5" Type="http://schemas.openxmlformats.org/officeDocument/2006/relationships/image" Target="../media/image99.svg"/><Relationship Id="rId4" Type="http://schemas.openxmlformats.org/officeDocument/2006/relationships/image" Target="../media/image98.svg"/><Relationship Id="rId9" Type="http://schemas.openxmlformats.org/officeDocument/2006/relationships/image" Target="../media/image103.svg"/></Relationships>
</file>

<file path=ppt/slides/_rels/slide51.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52.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5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106.jpeg"/></Relationships>
</file>

<file path=ppt/slides/_rels/slide54.xml.rels><?xml version="1.0" encoding="UTF-8" standalone="yes"?>
<Relationships xmlns="http://schemas.openxmlformats.org/package/2006/relationships"><Relationship Id="rId3" Type="http://schemas.openxmlformats.org/officeDocument/2006/relationships/image" Target="../media/image107.svg"/><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image" Target="../media/image110.svg"/><Relationship Id="rId5" Type="http://schemas.openxmlformats.org/officeDocument/2006/relationships/image" Target="../media/image109.svg"/><Relationship Id="rId4" Type="http://schemas.openxmlformats.org/officeDocument/2006/relationships/image" Target="../media/image108.svg"/></Relationships>
</file>

<file path=ppt/slides/_rels/slide55.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3.png"/><Relationship Id="rId1" Type="http://schemas.openxmlformats.org/officeDocument/2006/relationships/slideLayout" Target="../slideLayouts/slideLayout7.xml"/><Relationship Id="rId4" Type="http://schemas.openxmlformats.org/officeDocument/2006/relationships/image" Target="../media/image115.pn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4.sv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65426" y="2945519"/>
            <a:ext cx="17157147" cy="1876425"/>
          </a:xfrm>
          <a:prstGeom prst="rect">
            <a:avLst/>
          </a:prstGeom>
        </p:spPr>
        <p:txBody>
          <a:bodyPr lIns="0" tIns="0" rIns="0" bIns="0" rtlCol="0" anchor="t">
            <a:spAutoFit/>
          </a:bodyPr>
          <a:lstStyle/>
          <a:p>
            <a:pPr algn="ctr">
              <a:lnSpc>
                <a:spcPts val="13199"/>
              </a:lnSpc>
            </a:pPr>
            <a:r>
              <a:rPr lang="en-US" sz="10999">
                <a:solidFill>
                  <a:srgbClr val="FFFFFF"/>
                </a:solidFill>
                <a:latin typeface="Helvetica Neue LT Std 1"/>
                <a:ea typeface="Helvetica Neue LT Std 1"/>
                <a:cs typeface="Helvetica Neue LT Std 1"/>
                <a:sym typeface="Helvetica Neue LT Std 1"/>
              </a:rPr>
              <a:t>Interview Preparation</a:t>
            </a:r>
          </a:p>
        </p:txBody>
      </p:sp>
      <p:sp>
        <p:nvSpPr>
          <p:cNvPr id="3" name="Freeform 3"/>
          <p:cNvSpPr/>
          <p:nvPr/>
        </p:nvSpPr>
        <p:spPr>
          <a:xfrm>
            <a:off x="14581504" y="8971911"/>
            <a:ext cx="3254923" cy="1112690"/>
          </a:xfrm>
          <a:custGeom>
            <a:avLst/>
            <a:gdLst/>
            <a:ahLst/>
            <a:cxnLst/>
            <a:rect l="l" t="t" r="r" b="b"/>
            <a:pathLst>
              <a:path w="3254923" h="1112690">
                <a:moveTo>
                  <a:pt x="0" y="0"/>
                </a:moveTo>
                <a:lnTo>
                  <a:pt x="3254922" y="0"/>
                </a:lnTo>
                <a:lnTo>
                  <a:pt x="3254922" y="1112690"/>
                </a:lnTo>
                <a:lnTo>
                  <a:pt x="0" y="1112690"/>
                </a:lnTo>
                <a:lnTo>
                  <a:pt x="0" y="0"/>
                </a:lnTo>
                <a:close/>
              </a:path>
            </a:pathLst>
          </a:custGeom>
          <a:blipFill>
            <a:blip r:embed="rId3"/>
            <a:stretch>
              <a:fillRect l="-2044"/>
            </a:stretch>
          </a:blipFill>
        </p:spPr>
      </p:sp>
      <p:sp>
        <p:nvSpPr>
          <p:cNvPr id="4" name="TextBox 4"/>
          <p:cNvSpPr txBox="1"/>
          <p:nvPr/>
        </p:nvSpPr>
        <p:spPr>
          <a:xfrm>
            <a:off x="565426" y="4736219"/>
            <a:ext cx="17157147" cy="1876425"/>
          </a:xfrm>
          <a:prstGeom prst="rect">
            <a:avLst/>
          </a:prstGeom>
        </p:spPr>
        <p:txBody>
          <a:bodyPr lIns="0" tIns="0" rIns="0" bIns="0" rtlCol="0" anchor="t">
            <a:spAutoFit/>
          </a:bodyPr>
          <a:lstStyle/>
          <a:p>
            <a:pPr algn="ctr">
              <a:lnSpc>
                <a:spcPts val="13199"/>
              </a:lnSpc>
            </a:pPr>
            <a:r>
              <a:rPr lang="en-US" sz="10999">
                <a:solidFill>
                  <a:srgbClr val="FFFFFF"/>
                </a:solidFill>
                <a:latin typeface="Helvetica Neue LT Std 1"/>
                <a:ea typeface="Helvetica Neue LT Std 1"/>
                <a:cs typeface="Helvetica Neue LT Std 1"/>
                <a:sym typeface="Helvetica Neue LT Std 1"/>
              </a:rPr>
              <a:t>&amp; How to Get Hired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157050" y="-1339211"/>
            <a:ext cx="13503466" cy="13563991"/>
            <a:chOff x="0" y="0"/>
            <a:chExt cx="12803286" cy="12860673"/>
          </a:xfrm>
        </p:grpSpPr>
        <p:sp>
          <p:nvSpPr>
            <p:cNvPr id="3" name="Freeform 3"/>
            <p:cNvSpPr/>
            <p:nvPr/>
          </p:nvSpPr>
          <p:spPr>
            <a:xfrm>
              <a:off x="0" y="0"/>
              <a:ext cx="12803378" cy="12860655"/>
            </a:xfrm>
            <a:custGeom>
              <a:avLst/>
              <a:gdLst/>
              <a:ahLst/>
              <a:cxnLst/>
              <a:rect l="l" t="t" r="r" b="b"/>
              <a:pathLst>
                <a:path w="12803378" h="12860655">
                  <a:moveTo>
                    <a:pt x="6401689" y="0"/>
                  </a:moveTo>
                  <a:cubicBezTo>
                    <a:pt x="9941814" y="15875"/>
                    <a:pt x="12803378" y="2890139"/>
                    <a:pt x="12803378" y="6430391"/>
                  </a:cubicBezTo>
                  <a:cubicBezTo>
                    <a:pt x="12803378" y="9970643"/>
                    <a:pt x="9941814" y="12844780"/>
                    <a:pt x="6401689" y="12860655"/>
                  </a:cubicBezTo>
                  <a:cubicBezTo>
                    <a:pt x="2861437" y="12844780"/>
                    <a:pt x="0" y="9970516"/>
                    <a:pt x="0" y="6430391"/>
                  </a:cubicBezTo>
                  <a:cubicBezTo>
                    <a:pt x="0" y="2890265"/>
                    <a:pt x="2861437" y="15875"/>
                    <a:pt x="6401689" y="0"/>
                  </a:cubicBezTo>
                  <a:close/>
                </a:path>
              </a:pathLst>
            </a:custGeom>
            <a:solidFill>
              <a:srgbClr val="E81152"/>
            </a:solidFill>
          </p:spPr>
        </p:sp>
      </p:grpSp>
      <p:sp>
        <p:nvSpPr>
          <p:cNvPr id="4" name="TextBox 4"/>
          <p:cNvSpPr txBox="1"/>
          <p:nvPr/>
        </p:nvSpPr>
        <p:spPr>
          <a:xfrm>
            <a:off x="2824505" y="1521995"/>
            <a:ext cx="6319495" cy="6921282"/>
          </a:xfrm>
          <a:prstGeom prst="rect">
            <a:avLst/>
          </a:prstGeom>
        </p:spPr>
        <p:txBody>
          <a:bodyPr lIns="0" tIns="0" rIns="0" bIns="0" rtlCol="0" anchor="t">
            <a:spAutoFit/>
          </a:bodyPr>
          <a:lstStyle/>
          <a:p>
            <a:pPr algn="l">
              <a:lnSpc>
                <a:spcPts val="4723"/>
              </a:lnSpc>
            </a:pPr>
            <a:r>
              <a:rPr lang="en-US" sz="3375" b="1">
                <a:solidFill>
                  <a:srgbClr val="413F41"/>
                </a:solidFill>
                <a:latin typeface="Montserrat Bold"/>
                <a:ea typeface="Montserrat Bold"/>
                <a:cs typeface="Montserrat Bold"/>
                <a:sym typeface="Montserrat Bold"/>
              </a:rPr>
              <a:t>Every job can be broken </a:t>
            </a:r>
          </a:p>
          <a:p>
            <a:pPr algn="l">
              <a:lnSpc>
                <a:spcPts val="4723"/>
              </a:lnSpc>
            </a:pPr>
            <a:r>
              <a:rPr lang="en-US" sz="3373" b="1">
                <a:solidFill>
                  <a:srgbClr val="413F41"/>
                </a:solidFill>
                <a:latin typeface="Montserrat Bold"/>
                <a:ea typeface="Montserrat Bold"/>
                <a:cs typeface="Montserrat Bold"/>
                <a:sym typeface="Montserrat Bold"/>
              </a:rPr>
              <a:t>into skills and criteria</a:t>
            </a:r>
            <a:r>
              <a:rPr lang="en-US" sz="3373" b="1">
                <a:solidFill>
                  <a:srgbClr val="6B7280"/>
                </a:solidFill>
                <a:latin typeface="Montserrat Bold"/>
                <a:ea typeface="Montserrat Bold"/>
                <a:cs typeface="Montserrat Bold"/>
                <a:sym typeface="Montserrat Bold"/>
              </a:rPr>
              <a:t> </a:t>
            </a:r>
          </a:p>
          <a:p>
            <a:pPr algn="l">
              <a:lnSpc>
                <a:spcPts val="5511"/>
              </a:lnSpc>
            </a:pPr>
            <a:endParaRPr lang="en-US" sz="3373" b="1">
              <a:solidFill>
                <a:srgbClr val="6B7280"/>
              </a:solidFill>
              <a:latin typeface="Montserrat Bold"/>
              <a:ea typeface="Montserrat Bold"/>
              <a:cs typeface="Montserrat Bold"/>
              <a:sym typeface="Montserrat Bold"/>
            </a:endParaRPr>
          </a:p>
          <a:p>
            <a:pPr algn="l">
              <a:lnSpc>
                <a:spcPts val="4526"/>
              </a:lnSpc>
            </a:pPr>
            <a:r>
              <a:rPr lang="en-US" sz="3234">
                <a:solidFill>
                  <a:srgbClr val="FFFFFF"/>
                </a:solidFill>
                <a:latin typeface="Montserrat"/>
                <a:ea typeface="Montserrat"/>
                <a:cs typeface="Montserrat"/>
                <a:sym typeface="Montserrat"/>
              </a:rPr>
              <a:t>Examples include:</a:t>
            </a:r>
          </a:p>
          <a:p>
            <a:pPr algn="l">
              <a:lnSpc>
                <a:spcPts val="4526"/>
              </a:lnSpc>
            </a:pPr>
            <a:endParaRPr lang="en-US" sz="3234">
              <a:solidFill>
                <a:srgbClr val="FFFFFF"/>
              </a:solidFill>
              <a:latin typeface="Montserrat"/>
              <a:ea typeface="Montserrat"/>
              <a:cs typeface="Montserrat"/>
              <a:sym typeface="Montserrat"/>
            </a:endParaRPr>
          </a:p>
          <a:p>
            <a:pPr marL="739378" lvl="2" indent="-246459" algn="l">
              <a:lnSpc>
                <a:spcPts val="4526"/>
              </a:lnSpc>
              <a:buFont typeface="Arial"/>
              <a:buChar char="⚬"/>
            </a:pPr>
            <a:r>
              <a:rPr lang="en-US" sz="3234">
                <a:solidFill>
                  <a:srgbClr val="FFFFFF"/>
                </a:solidFill>
                <a:latin typeface="Montserrat"/>
                <a:ea typeface="Montserrat"/>
                <a:cs typeface="Montserrat"/>
                <a:sym typeface="Montserrat"/>
              </a:rPr>
              <a:t>Communication</a:t>
            </a:r>
          </a:p>
          <a:p>
            <a:pPr marL="739207" lvl="2" indent="-246402" algn="l">
              <a:lnSpc>
                <a:spcPts val="4526"/>
              </a:lnSpc>
              <a:buFont typeface="Arial"/>
              <a:buChar char="⚬"/>
            </a:pPr>
            <a:r>
              <a:rPr lang="en-US" sz="3232">
                <a:solidFill>
                  <a:srgbClr val="FFFFFF"/>
                </a:solidFill>
                <a:latin typeface="Montserrat"/>
                <a:ea typeface="Montserrat"/>
                <a:cs typeface="Montserrat"/>
                <a:sym typeface="Montserrat"/>
              </a:rPr>
              <a:t>Leading Teams </a:t>
            </a:r>
          </a:p>
          <a:p>
            <a:pPr marL="739378" lvl="2" indent="-246459" algn="l">
              <a:lnSpc>
                <a:spcPts val="4526"/>
              </a:lnSpc>
              <a:buFont typeface="Arial"/>
              <a:buChar char="⚬"/>
            </a:pPr>
            <a:r>
              <a:rPr lang="en-US" sz="3234">
                <a:solidFill>
                  <a:srgbClr val="FFFFFF"/>
                </a:solidFill>
                <a:latin typeface="Montserrat"/>
                <a:ea typeface="Montserrat"/>
                <a:cs typeface="Montserrat"/>
                <a:sym typeface="Montserrat"/>
              </a:rPr>
              <a:t>Working with Others</a:t>
            </a:r>
          </a:p>
          <a:p>
            <a:pPr marL="739378" lvl="2" indent="-246459" algn="l">
              <a:lnSpc>
                <a:spcPts val="4526"/>
              </a:lnSpc>
              <a:buFont typeface="Arial"/>
              <a:buChar char="⚬"/>
            </a:pPr>
            <a:r>
              <a:rPr lang="en-US" sz="3234">
                <a:solidFill>
                  <a:srgbClr val="FFFFFF"/>
                </a:solidFill>
                <a:latin typeface="Montserrat"/>
                <a:ea typeface="Montserrat"/>
                <a:cs typeface="Montserrat"/>
                <a:sym typeface="Montserrat"/>
              </a:rPr>
              <a:t>Planning &amp; Organising</a:t>
            </a:r>
          </a:p>
          <a:p>
            <a:pPr marL="739207" lvl="2" indent="-246402" algn="l">
              <a:lnSpc>
                <a:spcPts val="4526"/>
              </a:lnSpc>
              <a:buFont typeface="Arial"/>
              <a:buChar char="⚬"/>
            </a:pPr>
            <a:r>
              <a:rPr lang="en-US" sz="3232">
                <a:solidFill>
                  <a:srgbClr val="FFFFFF"/>
                </a:solidFill>
                <a:latin typeface="Montserrat"/>
                <a:ea typeface="Montserrat"/>
                <a:cs typeface="Montserrat"/>
                <a:sym typeface="Montserrat"/>
              </a:rPr>
              <a:t>Problem Solving</a:t>
            </a:r>
          </a:p>
          <a:p>
            <a:pPr marL="739207" lvl="2" indent="-246402" algn="l">
              <a:lnSpc>
                <a:spcPts val="4526"/>
              </a:lnSpc>
              <a:buFont typeface="Arial"/>
              <a:buChar char="⚬"/>
            </a:pPr>
            <a:r>
              <a:rPr lang="en-US" sz="3232">
                <a:solidFill>
                  <a:srgbClr val="FFFFFF"/>
                </a:solidFill>
                <a:latin typeface="Montserrat"/>
                <a:ea typeface="Montserrat"/>
                <a:cs typeface="Montserrat"/>
                <a:sym typeface="Montserrat"/>
              </a:rPr>
              <a:t>Flexibility</a:t>
            </a:r>
          </a:p>
          <a:p>
            <a:pPr marL="739378" lvl="2" indent="-246459" algn="l">
              <a:lnSpc>
                <a:spcPts val="4526"/>
              </a:lnSpc>
              <a:buFont typeface="Arial"/>
              <a:buChar char="⚬"/>
            </a:pPr>
            <a:r>
              <a:rPr lang="en-US" sz="3234">
                <a:solidFill>
                  <a:srgbClr val="FFFFFF"/>
                </a:solidFill>
                <a:latin typeface="Montserrat"/>
                <a:ea typeface="Montserrat"/>
                <a:cs typeface="Montserrat"/>
                <a:sym typeface="Montserrat"/>
              </a:rPr>
              <a:t>Judgement</a:t>
            </a:r>
          </a:p>
        </p:txBody>
      </p:sp>
      <p:grpSp>
        <p:nvGrpSpPr>
          <p:cNvPr id="5" name="Group 5"/>
          <p:cNvGrpSpPr/>
          <p:nvPr/>
        </p:nvGrpSpPr>
        <p:grpSpPr>
          <a:xfrm>
            <a:off x="10940217" y="1381136"/>
            <a:ext cx="3947198" cy="7509137"/>
            <a:chOff x="0" y="0"/>
            <a:chExt cx="3742528" cy="7119775"/>
          </a:xfrm>
        </p:grpSpPr>
        <p:sp>
          <p:nvSpPr>
            <p:cNvPr id="6" name="Freeform 6"/>
            <p:cNvSpPr/>
            <p:nvPr/>
          </p:nvSpPr>
          <p:spPr>
            <a:xfrm>
              <a:off x="0" y="0"/>
              <a:ext cx="3742563" cy="7119747"/>
            </a:xfrm>
            <a:custGeom>
              <a:avLst/>
              <a:gdLst/>
              <a:ahLst/>
              <a:cxnLst/>
              <a:rect l="l" t="t" r="r" b="b"/>
              <a:pathLst>
                <a:path w="3742563" h="7119747">
                  <a:moveTo>
                    <a:pt x="0" y="0"/>
                  </a:moveTo>
                  <a:lnTo>
                    <a:pt x="3742563" y="0"/>
                  </a:lnTo>
                  <a:lnTo>
                    <a:pt x="3742563" y="7119747"/>
                  </a:lnTo>
                  <a:lnTo>
                    <a:pt x="0" y="7119747"/>
                  </a:lnTo>
                  <a:close/>
                </a:path>
              </a:pathLst>
            </a:custGeom>
            <a:solidFill>
              <a:srgbClr val="999999"/>
            </a:solidFill>
          </p:spPr>
        </p:sp>
      </p:grpSp>
      <p:grpSp>
        <p:nvGrpSpPr>
          <p:cNvPr id="7" name="Group 7"/>
          <p:cNvGrpSpPr>
            <a:grpSpLocks noChangeAspect="1"/>
          </p:cNvGrpSpPr>
          <p:nvPr/>
        </p:nvGrpSpPr>
        <p:grpSpPr>
          <a:xfrm>
            <a:off x="10710828" y="446025"/>
            <a:ext cx="4826192" cy="9149181"/>
            <a:chOff x="0" y="0"/>
            <a:chExt cx="4575945" cy="8674779"/>
          </a:xfrm>
        </p:grpSpPr>
        <p:sp>
          <p:nvSpPr>
            <p:cNvPr id="8" name="Freeform 8"/>
            <p:cNvSpPr/>
            <p:nvPr/>
          </p:nvSpPr>
          <p:spPr>
            <a:xfrm>
              <a:off x="0" y="0"/>
              <a:ext cx="4575937" cy="8674735"/>
            </a:xfrm>
            <a:custGeom>
              <a:avLst/>
              <a:gdLst/>
              <a:ahLst/>
              <a:cxnLst/>
              <a:rect l="l" t="t" r="r" b="b"/>
              <a:pathLst>
                <a:path w="4575937" h="8674735">
                  <a:moveTo>
                    <a:pt x="0" y="0"/>
                  </a:moveTo>
                  <a:lnTo>
                    <a:pt x="4575937" y="0"/>
                  </a:lnTo>
                  <a:lnTo>
                    <a:pt x="4575937" y="8674735"/>
                  </a:lnTo>
                  <a:lnTo>
                    <a:pt x="0" y="8674735"/>
                  </a:lnTo>
                  <a:lnTo>
                    <a:pt x="0" y="0"/>
                  </a:lnTo>
                  <a:close/>
                </a:path>
              </a:pathLst>
            </a:custGeom>
            <a:blipFill>
              <a:blip r:embed="rId3"/>
              <a:stretch>
                <a:fillRect r="-33"/>
              </a:stretch>
            </a:blipFill>
          </p:spPr>
        </p:sp>
      </p:grpSp>
      <p:sp>
        <p:nvSpPr>
          <p:cNvPr id="9" name="Freeform 9"/>
          <p:cNvSpPr/>
          <p:nvPr/>
        </p:nvSpPr>
        <p:spPr>
          <a:xfrm>
            <a:off x="11667315" y="6053662"/>
            <a:ext cx="562672" cy="187087"/>
          </a:xfrm>
          <a:custGeom>
            <a:avLst/>
            <a:gdLst/>
            <a:ahLst/>
            <a:cxnLst/>
            <a:rect l="l" t="t" r="r" b="b"/>
            <a:pathLst>
              <a:path w="562672" h="187087">
                <a:moveTo>
                  <a:pt x="0" y="0"/>
                </a:moveTo>
                <a:lnTo>
                  <a:pt x="562671" y="0"/>
                </a:lnTo>
                <a:lnTo>
                  <a:pt x="562671" y="187087"/>
                </a:lnTo>
                <a:lnTo>
                  <a:pt x="0" y="187087"/>
                </a:lnTo>
                <a:lnTo>
                  <a:pt x="0" y="0"/>
                </a:lnTo>
                <a:close/>
              </a:path>
            </a:pathLst>
          </a:custGeom>
          <a:blipFill>
            <a:blip>
              <a:alphaModFix amt="48000"/>
              <a:extLst>
                <a:ext uri="{96DAC541-7B7A-43D3-8B79-37D633B846F1}">
                  <asvg:svgBlip xmlns:asvg="http://schemas.microsoft.com/office/drawing/2016/SVG/main" r:embed="rId4"/>
                </a:ext>
              </a:extLst>
            </a:blip>
            <a:stretch>
              <a:fillRect b="-4913"/>
            </a:stretch>
          </a:blipFill>
        </p:spPr>
      </p:sp>
      <p:sp>
        <p:nvSpPr>
          <p:cNvPr id="10" name="Freeform 10"/>
          <p:cNvSpPr/>
          <p:nvPr/>
        </p:nvSpPr>
        <p:spPr>
          <a:xfrm>
            <a:off x="12288285" y="6053662"/>
            <a:ext cx="562672" cy="187087"/>
          </a:xfrm>
          <a:custGeom>
            <a:avLst/>
            <a:gdLst/>
            <a:ahLst/>
            <a:cxnLst/>
            <a:rect l="l" t="t" r="r" b="b"/>
            <a:pathLst>
              <a:path w="562672" h="187087">
                <a:moveTo>
                  <a:pt x="0" y="0"/>
                </a:moveTo>
                <a:lnTo>
                  <a:pt x="562672" y="0"/>
                </a:lnTo>
                <a:lnTo>
                  <a:pt x="562672" y="187087"/>
                </a:lnTo>
                <a:lnTo>
                  <a:pt x="0" y="187087"/>
                </a:lnTo>
                <a:lnTo>
                  <a:pt x="0" y="0"/>
                </a:lnTo>
                <a:close/>
              </a:path>
            </a:pathLst>
          </a:custGeom>
          <a:blipFill>
            <a:blip>
              <a:alphaModFix amt="48000"/>
              <a:extLst>
                <a:ext uri="{96DAC541-7B7A-43D3-8B79-37D633B846F1}">
                  <asvg:svgBlip xmlns:asvg="http://schemas.microsoft.com/office/drawing/2016/SVG/main" r:embed="rId4"/>
                </a:ext>
              </a:extLst>
            </a:blip>
            <a:stretch>
              <a:fillRect b="-4913"/>
            </a:stretch>
          </a:blipFill>
        </p:spPr>
      </p:sp>
      <p:sp>
        <p:nvSpPr>
          <p:cNvPr id="11" name="Freeform 11"/>
          <p:cNvSpPr/>
          <p:nvPr/>
        </p:nvSpPr>
        <p:spPr>
          <a:xfrm>
            <a:off x="12842589" y="6053662"/>
            <a:ext cx="562672" cy="187087"/>
          </a:xfrm>
          <a:custGeom>
            <a:avLst/>
            <a:gdLst/>
            <a:ahLst/>
            <a:cxnLst/>
            <a:rect l="l" t="t" r="r" b="b"/>
            <a:pathLst>
              <a:path w="562672" h="187087">
                <a:moveTo>
                  <a:pt x="0" y="0"/>
                </a:moveTo>
                <a:lnTo>
                  <a:pt x="562672" y="0"/>
                </a:lnTo>
                <a:lnTo>
                  <a:pt x="562672" y="187087"/>
                </a:lnTo>
                <a:lnTo>
                  <a:pt x="0" y="187087"/>
                </a:lnTo>
                <a:lnTo>
                  <a:pt x="0" y="0"/>
                </a:lnTo>
                <a:close/>
              </a:path>
            </a:pathLst>
          </a:custGeom>
          <a:blipFill>
            <a:blip>
              <a:alphaModFix amt="48000"/>
              <a:extLst>
                <a:ext uri="{96DAC541-7B7A-43D3-8B79-37D633B846F1}">
                  <asvg:svgBlip xmlns:asvg="http://schemas.microsoft.com/office/drawing/2016/SVG/main" r:embed="rId4"/>
                </a:ext>
              </a:extLst>
            </a:blip>
            <a:stretch>
              <a:fillRect b="-4913"/>
            </a:stretch>
          </a:blipFill>
        </p:spPr>
      </p:sp>
      <p:sp>
        <p:nvSpPr>
          <p:cNvPr id="12" name="Freeform 12"/>
          <p:cNvSpPr/>
          <p:nvPr/>
        </p:nvSpPr>
        <p:spPr>
          <a:xfrm>
            <a:off x="13862834" y="6053662"/>
            <a:ext cx="562672" cy="187087"/>
          </a:xfrm>
          <a:custGeom>
            <a:avLst/>
            <a:gdLst/>
            <a:ahLst/>
            <a:cxnLst/>
            <a:rect l="l" t="t" r="r" b="b"/>
            <a:pathLst>
              <a:path w="562672" h="187087">
                <a:moveTo>
                  <a:pt x="0" y="0"/>
                </a:moveTo>
                <a:lnTo>
                  <a:pt x="562671" y="0"/>
                </a:lnTo>
                <a:lnTo>
                  <a:pt x="562671" y="187087"/>
                </a:lnTo>
                <a:lnTo>
                  <a:pt x="0" y="187087"/>
                </a:lnTo>
                <a:lnTo>
                  <a:pt x="0" y="0"/>
                </a:lnTo>
                <a:close/>
              </a:path>
            </a:pathLst>
          </a:custGeom>
          <a:blipFill>
            <a:blip>
              <a:alphaModFix amt="48000"/>
              <a:extLst>
                <a:ext uri="{96DAC541-7B7A-43D3-8B79-37D633B846F1}">
                  <asvg:svgBlip xmlns:asvg="http://schemas.microsoft.com/office/drawing/2016/SVG/main" r:embed="rId4"/>
                </a:ext>
              </a:extLst>
            </a:blip>
            <a:stretch>
              <a:fillRect b="-4913"/>
            </a:stretch>
          </a:blipFill>
        </p:spPr>
      </p:sp>
      <p:sp>
        <p:nvSpPr>
          <p:cNvPr id="13" name="Freeform 13"/>
          <p:cNvSpPr/>
          <p:nvPr/>
        </p:nvSpPr>
        <p:spPr>
          <a:xfrm>
            <a:off x="12098126" y="5442784"/>
            <a:ext cx="562672" cy="187087"/>
          </a:xfrm>
          <a:custGeom>
            <a:avLst/>
            <a:gdLst/>
            <a:ahLst/>
            <a:cxnLst/>
            <a:rect l="l" t="t" r="r" b="b"/>
            <a:pathLst>
              <a:path w="562672" h="187087">
                <a:moveTo>
                  <a:pt x="0" y="0"/>
                </a:moveTo>
                <a:lnTo>
                  <a:pt x="562672" y="0"/>
                </a:lnTo>
                <a:lnTo>
                  <a:pt x="562672" y="187087"/>
                </a:lnTo>
                <a:lnTo>
                  <a:pt x="0" y="187087"/>
                </a:lnTo>
                <a:lnTo>
                  <a:pt x="0" y="0"/>
                </a:lnTo>
                <a:close/>
              </a:path>
            </a:pathLst>
          </a:custGeom>
          <a:blipFill>
            <a:blip>
              <a:alphaModFix amt="48000"/>
              <a:extLst>
                <a:ext uri="{96DAC541-7B7A-43D3-8B79-37D633B846F1}">
                  <asvg:svgBlip xmlns:asvg="http://schemas.microsoft.com/office/drawing/2016/SVG/main" r:embed="rId4"/>
                </a:ext>
              </a:extLst>
            </a:blip>
            <a:stretch>
              <a:fillRect b="-4913"/>
            </a:stretch>
          </a:blipFill>
        </p:spPr>
      </p:sp>
      <p:sp>
        <p:nvSpPr>
          <p:cNvPr id="14" name="Freeform 14"/>
          <p:cNvSpPr/>
          <p:nvPr/>
        </p:nvSpPr>
        <p:spPr>
          <a:xfrm>
            <a:off x="12561254" y="5442784"/>
            <a:ext cx="562672" cy="187087"/>
          </a:xfrm>
          <a:custGeom>
            <a:avLst/>
            <a:gdLst/>
            <a:ahLst/>
            <a:cxnLst/>
            <a:rect l="l" t="t" r="r" b="b"/>
            <a:pathLst>
              <a:path w="562672" h="187087">
                <a:moveTo>
                  <a:pt x="0" y="0"/>
                </a:moveTo>
                <a:lnTo>
                  <a:pt x="562671" y="0"/>
                </a:lnTo>
                <a:lnTo>
                  <a:pt x="562671" y="187087"/>
                </a:lnTo>
                <a:lnTo>
                  <a:pt x="0" y="187087"/>
                </a:lnTo>
                <a:lnTo>
                  <a:pt x="0" y="0"/>
                </a:lnTo>
                <a:close/>
              </a:path>
            </a:pathLst>
          </a:custGeom>
          <a:blipFill>
            <a:blip>
              <a:alphaModFix amt="48000"/>
              <a:extLst>
                <a:ext uri="{96DAC541-7B7A-43D3-8B79-37D633B846F1}">
                  <asvg:svgBlip xmlns:asvg="http://schemas.microsoft.com/office/drawing/2016/SVG/main" r:embed="rId4"/>
                </a:ext>
              </a:extLst>
            </a:blip>
            <a:stretch>
              <a:fillRect b="-4913"/>
            </a:stretch>
          </a:blipFill>
        </p:spPr>
      </p:sp>
      <p:sp>
        <p:nvSpPr>
          <p:cNvPr id="15" name="Freeform 15"/>
          <p:cNvSpPr/>
          <p:nvPr/>
        </p:nvSpPr>
        <p:spPr>
          <a:xfrm>
            <a:off x="12842589" y="5442784"/>
            <a:ext cx="562672" cy="187087"/>
          </a:xfrm>
          <a:custGeom>
            <a:avLst/>
            <a:gdLst/>
            <a:ahLst/>
            <a:cxnLst/>
            <a:rect l="l" t="t" r="r" b="b"/>
            <a:pathLst>
              <a:path w="562672" h="187087">
                <a:moveTo>
                  <a:pt x="0" y="0"/>
                </a:moveTo>
                <a:lnTo>
                  <a:pt x="562672" y="0"/>
                </a:lnTo>
                <a:lnTo>
                  <a:pt x="562672" y="187087"/>
                </a:lnTo>
                <a:lnTo>
                  <a:pt x="0" y="187087"/>
                </a:lnTo>
                <a:lnTo>
                  <a:pt x="0" y="0"/>
                </a:lnTo>
                <a:close/>
              </a:path>
            </a:pathLst>
          </a:custGeom>
          <a:blipFill>
            <a:blip>
              <a:alphaModFix amt="48000"/>
              <a:extLst>
                <a:ext uri="{96DAC541-7B7A-43D3-8B79-37D633B846F1}">
                  <asvg:svgBlip xmlns:asvg="http://schemas.microsoft.com/office/drawing/2016/SVG/main" r:embed="rId4"/>
                </a:ext>
              </a:extLst>
            </a:blip>
            <a:stretch>
              <a:fillRect b="-4913"/>
            </a:stretch>
          </a:blipFill>
        </p:spPr>
      </p:sp>
      <p:sp>
        <p:nvSpPr>
          <p:cNvPr id="16" name="Freeform 16"/>
          <p:cNvSpPr/>
          <p:nvPr/>
        </p:nvSpPr>
        <p:spPr>
          <a:xfrm>
            <a:off x="12351146" y="1028700"/>
            <a:ext cx="562672" cy="187088"/>
          </a:xfrm>
          <a:custGeom>
            <a:avLst/>
            <a:gdLst/>
            <a:ahLst/>
            <a:cxnLst/>
            <a:rect l="l" t="t" r="r" b="b"/>
            <a:pathLst>
              <a:path w="562672" h="187088">
                <a:moveTo>
                  <a:pt x="0" y="0"/>
                </a:moveTo>
                <a:lnTo>
                  <a:pt x="562671" y="0"/>
                </a:lnTo>
                <a:lnTo>
                  <a:pt x="562671" y="187088"/>
                </a:lnTo>
                <a:lnTo>
                  <a:pt x="0" y="187088"/>
                </a:lnTo>
                <a:lnTo>
                  <a:pt x="0" y="0"/>
                </a:lnTo>
                <a:close/>
              </a:path>
            </a:pathLst>
          </a:custGeom>
          <a:blipFill>
            <a:blip>
              <a:alphaModFix amt="48000"/>
              <a:extLst>
                <a:ext uri="{96DAC541-7B7A-43D3-8B79-37D633B846F1}">
                  <asvg:svgBlip xmlns:asvg="http://schemas.microsoft.com/office/drawing/2016/SVG/main" r:embed="rId4"/>
                </a:ext>
              </a:extLst>
            </a:blip>
            <a:stretch>
              <a:fillRect b="-4913"/>
            </a:stretch>
          </a:blipFill>
        </p:spPr>
      </p:sp>
      <p:sp>
        <p:nvSpPr>
          <p:cNvPr id="17" name="Freeform 17"/>
          <p:cNvSpPr/>
          <p:nvPr/>
        </p:nvSpPr>
        <p:spPr>
          <a:xfrm>
            <a:off x="12660796" y="5020615"/>
            <a:ext cx="562672" cy="187087"/>
          </a:xfrm>
          <a:custGeom>
            <a:avLst/>
            <a:gdLst/>
            <a:ahLst/>
            <a:cxnLst/>
            <a:rect l="l" t="t" r="r" b="b"/>
            <a:pathLst>
              <a:path w="562672" h="187087">
                <a:moveTo>
                  <a:pt x="0" y="0"/>
                </a:moveTo>
                <a:lnTo>
                  <a:pt x="562672" y="0"/>
                </a:lnTo>
                <a:lnTo>
                  <a:pt x="562672" y="187087"/>
                </a:lnTo>
                <a:lnTo>
                  <a:pt x="0" y="187087"/>
                </a:lnTo>
                <a:lnTo>
                  <a:pt x="0" y="0"/>
                </a:lnTo>
                <a:close/>
              </a:path>
            </a:pathLst>
          </a:custGeom>
          <a:blipFill>
            <a:blip>
              <a:alphaModFix amt="48000"/>
              <a:extLst>
                <a:ext uri="{96DAC541-7B7A-43D3-8B79-37D633B846F1}">
                  <asvg:svgBlip xmlns:asvg="http://schemas.microsoft.com/office/drawing/2016/SVG/main" r:embed="rId4"/>
                </a:ext>
              </a:extLst>
            </a:blip>
            <a:stretch>
              <a:fillRect b="-4913"/>
            </a:stretch>
          </a:blipFill>
        </p:spPr>
      </p:sp>
      <p:sp>
        <p:nvSpPr>
          <p:cNvPr id="18" name="Freeform 18"/>
          <p:cNvSpPr/>
          <p:nvPr/>
        </p:nvSpPr>
        <p:spPr>
          <a:xfrm>
            <a:off x="13123925" y="5042160"/>
            <a:ext cx="562672" cy="187087"/>
          </a:xfrm>
          <a:custGeom>
            <a:avLst/>
            <a:gdLst/>
            <a:ahLst/>
            <a:cxnLst/>
            <a:rect l="l" t="t" r="r" b="b"/>
            <a:pathLst>
              <a:path w="562672" h="187087">
                <a:moveTo>
                  <a:pt x="0" y="0"/>
                </a:moveTo>
                <a:lnTo>
                  <a:pt x="562672" y="0"/>
                </a:lnTo>
                <a:lnTo>
                  <a:pt x="562672" y="187088"/>
                </a:lnTo>
                <a:lnTo>
                  <a:pt x="0" y="187088"/>
                </a:lnTo>
                <a:lnTo>
                  <a:pt x="0" y="0"/>
                </a:lnTo>
                <a:close/>
              </a:path>
            </a:pathLst>
          </a:custGeom>
          <a:blipFill>
            <a:blip>
              <a:alphaModFix amt="48000"/>
              <a:extLst>
                <a:ext uri="{96DAC541-7B7A-43D3-8B79-37D633B846F1}">
                  <asvg:svgBlip xmlns:asvg="http://schemas.microsoft.com/office/drawing/2016/SVG/main" r:embed="rId4"/>
                </a:ext>
              </a:extLst>
            </a:blip>
            <a:stretch>
              <a:fillRect b="-4913"/>
            </a:stretch>
          </a:blipFill>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637082"/>
            <a:chOff x="0" y="0"/>
            <a:chExt cx="10218561" cy="914732"/>
          </a:xfrm>
        </p:grpSpPr>
        <p:sp>
          <p:nvSpPr>
            <p:cNvPr id="3" name="Freeform 3"/>
            <p:cNvSpPr/>
            <p:nvPr/>
          </p:nvSpPr>
          <p:spPr>
            <a:xfrm>
              <a:off x="0" y="0"/>
              <a:ext cx="10218561" cy="914732"/>
            </a:xfrm>
            <a:custGeom>
              <a:avLst/>
              <a:gdLst/>
              <a:ahLst/>
              <a:cxnLst/>
              <a:rect l="l" t="t" r="r" b="b"/>
              <a:pathLst>
                <a:path w="10218561" h="914732">
                  <a:moveTo>
                    <a:pt x="0" y="0"/>
                  </a:moveTo>
                  <a:lnTo>
                    <a:pt x="10218561" y="0"/>
                  </a:lnTo>
                  <a:lnTo>
                    <a:pt x="10218561" y="914732"/>
                  </a:lnTo>
                  <a:lnTo>
                    <a:pt x="0" y="914732"/>
                  </a:lnTo>
                  <a:close/>
                </a:path>
              </a:pathLst>
            </a:custGeom>
            <a:solidFill>
              <a:srgbClr val="E0004D"/>
            </a:solidFill>
          </p:spPr>
        </p:sp>
      </p:grpSp>
      <p:sp>
        <p:nvSpPr>
          <p:cNvPr id="4" name="Freeform 4"/>
          <p:cNvSpPr/>
          <p:nvPr/>
        </p:nvSpPr>
        <p:spPr>
          <a:xfrm rot="59999">
            <a:off x="8661124" y="6668889"/>
            <a:ext cx="729486" cy="729486"/>
          </a:xfrm>
          <a:custGeom>
            <a:avLst/>
            <a:gdLst/>
            <a:ahLst/>
            <a:cxnLst/>
            <a:rect l="l" t="t" r="r" b="b"/>
            <a:pathLst>
              <a:path w="729486" h="729486">
                <a:moveTo>
                  <a:pt x="0" y="0"/>
                </a:moveTo>
                <a:lnTo>
                  <a:pt x="729486" y="0"/>
                </a:lnTo>
                <a:lnTo>
                  <a:pt x="729486" y="729486"/>
                </a:lnTo>
                <a:lnTo>
                  <a:pt x="0" y="729486"/>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a:off x="2719001" y="6676816"/>
            <a:ext cx="727389" cy="671926"/>
          </a:xfrm>
          <a:custGeom>
            <a:avLst/>
            <a:gdLst/>
            <a:ahLst/>
            <a:cxnLst/>
            <a:rect l="l" t="t" r="r" b="b"/>
            <a:pathLst>
              <a:path w="727389" h="671926">
                <a:moveTo>
                  <a:pt x="0" y="0"/>
                </a:moveTo>
                <a:lnTo>
                  <a:pt x="727389" y="0"/>
                </a:lnTo>
                <a:lnTo>
                  <a:pt x="727389" y="671925"/>
                </a:lnTo>
                <a:lnTo>
                  <a:pt x="0" y="671925"/>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6" name="TextBox 6"/>
          <p:cNvSpPr txBox="1"/>
          <p:nvPr/>
        </p:nvSpPr>
        <p:spPr>
          <a:xfrm>
            <a:off x="767397" y="42967"/>
            <a:ext cx="14260567" cy="1386684"/>
          </a:xfrm>
          <a:prstGeom prst="rect">
            <a:avLst/>
          </a:prstGeom>
        </p:spPr>
        <p:txBody>
          <a:bodyPr lIns="0" tIns="0" rIns="0" bIns="0" rtlCol="0" anchor="t">
            <a:spAutoFit/>
          </a:bodyPr>
          <a:lstStyle/>
          <a:p>
            <a:pPr algn="l">
              <a:lnSpc>
                <a:spcPts val="11243"/>
              </a:lnSpc>
            </a:pPr>
            <a:r>
              <a:rPr lang="en-US" sz="8031" spc="441">
                <a:solidFill>
                  <a:srgbClr val="FFFFFF"/>
                </a:solidFill>
                <a:latin typeface="Black Diamond"/>
                <a:ea typeface="Black Diamond"/>
                <a:cs typeface="Black Diamond"/>
                <a:sym typeface="Black Diamond"/>
              </a:rPr>
              <a:t>Professionalism... What is it?</a:t>
            </a:r>
          </a:p>
        </p:txBody>
      </p:sp>
      <p:sp>
        <p:nvSpPr>
          <p:cNvPr id="7" name="TextBox 7"/>
          <p:cNvSpPr txBox="1"/>
          <p:nvPr/>
        </p:nvSpPr>
        <p:spPr>
          <a:xfrm>
            <a:off x="3768680" y="2301755"/>
            <a:ext cx="10750639" cy="1340968"/>
          </a:xfrm>
          <a:prstGeom prst="rect">
            <a:avLst/>
          </a:prstGeom>
        </p:spPr>
        <p:txBody>
          <a:bodyPr lIns="0" tIns="0" rIns="0" bIns="0" rtlCol="0" anchor="t">
            <a:spAutoFit/>
          </a:bodyPr>
          <a:lstStyle/>
          <a:p>
            <a:pPr algn="ctr">
              <a:lnSpc>
                <a:spcPts val="5059"/>
              </a:lnSpc>
            </a:pPr>
            <a:r>
              <a:rPr lang="en-US" sz="3952" b="1">
                <a:solidFill>
                  <a:srgbClr val="484545"/>
                </a:solidFill>
                <a:latin typeface="Helvetica Neue LT Std 3"/>
                <a:ea typeface="Helvetica Neue LT Std 3"/>
                <a:cs typeface="Helvetica Neue LT Std 3"/>
                <a:sym typeface="Helvetica Neue LT Std 3"/>
              </a:rPr>
              <a:t>The conduct, aims, or qualities that characterize or mark a profession or a professional person”</a:t>
            </a:r>
          </a:p>
        </p:txBody>
      </p:sp>
      <p:sp>
        <p:nvSpPr>
          <p:cNvPr id="8" name="TextBox 8"/>
          <p:cNvSpPr txBox="1"/>
          <p:nvPr/>
        </p:nvSpPr>
        <p:spPr>
          <a:xfrm>
            <a:off x="10806803" y="3625848"/>
            <a:ext cx="3503235" cy="321430"/>
          </a:xfrm>
          <a:prstGeom prst="rect">
            <a:avLst/>
          </a:prstGeom>
        </p:spPr>
        <p:txBody>
          <a:bodyPr lIns="0" tIns="0" rIns="0" bIns="0" rtlCol="0" anchor="t">
            <a:spAutoFit/>
          </a:bodyPr>
          <a:lstStyle/>
          <a:p>
            <a:pPr algn="ctr">
              <a:lnSpc>
                <a:spcPts val="2357"/>
              </a:lnSpc>
              <a:spcBef>
                <a:spcPct val="0"/>
              </a:spcBef>
            </a:pPr>
            <a:r>
              <a:rPr lang="en-US" sz="1683" spc="257">
                <a:solidFill>
                  <a:srgbClr val="E0004D"/>
                </a:solidFill>
                <a:latin typeface="Helvetica Neue LT Std 2"/>
                <a:ea typeface="Helvetica Neue LT Std 2"/>
                <a:cs typeface="Helvetica Neue LT Std 2"/>
                <a:sym typeface="Helvetica Neue LT Std 2"/>
              </a:rPr>
              <a:t>Merriam Webster Dictionary</a:t>
            </a:r>
          </a:p>
        </p:txBody>
      </p:sp>
      <p:sp>
        <p:nvSpPr>
          <p:cNvPr id="9" name="Freeform 9"/>
          <p:cNvSpPr/>
          <p:nvPr/>
        </p:nvSpPr>
        <p:spPr>
          <a:xfrm>
            <a:off x="14530832" y="8960252"/>
            <a:ext cx="3356265" cy="1124349"/>
          </a:xfrm>
          <a:custGeom>
            <a:avLst/>
            <a:gdLst/>
            <a:ahLst/>
            <a:cxnLst/>
            <a:rect l="l" t="t" r="r" b="b"/>
            <a:pathLst>
              <a:path w="3356265" h="1124349">
                <a:moveTo>
                  <a:pt x="0" y="0"/>
                </a:moveTo>
                <a:lnTo>
                  <a:pt x="3356265" y="0"/>
                </a:lnTo>
                <a:lnTo>
                  <a:pt x="3356265" y="1124349"/>
                </a:lnTo>
                <a:lnTo>
                  <a:pt x="0" y="1124349"/>
                </a:lnTo>
                <a:lnTo>
                  <a:pt x="0" y="0"/>
                </a:lnTo>
                <a:close/>
              </a:path>
            </a:pathLst>
          </a:custGeom>
          <a:blipFill>
            <a:blip r:embed="rId5"/>
            <a:stretch>
              <a:fillRect/>
            </a:stretch>
          </a:blipFill>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701680"/>
            <a:chOff x="0" y="0"/>
            <a:chExt cx="10218561" cy="950827"/>
          </a:xfrm>
        </p:grpSpPr>
        <p:sp>
          <p:nvSpPr>
            <p:cNvPr id="3" name="Freeform 3"/>
            <p:cNvSpPr/>
            <p:nvPr/>
          </p:nvSpPr>
          <p:spPr>
            <a:xfrm>
              <a:off x="0" y="0"/>
              <a:ext cx="10218561" cy="950827"/>
            </a:xfrm>
            <a:custGeom>
              <a:avLst/>
              <a:gdLst/>
              <a:ahLst/>
              <a:cxnLst/>
              <a:rect l="l" t="t" r="r" b="b"/>
              <a:pathLst>
                <a:path w="10218561" h="950827">
                  <a:moveTo>
                    <a:pt x="0" y="0"/>
                  </a:moveTo>
                  <a:lnTo>
                    <a:pt x="10218561" y="0"/>
                  </a:lnTo>
                  <a:lnTo>
                    <a:pt x="10218561" y="950827"/>
                  </a:lnTo>
                  <a:lnTo>
                    <a:pt x="0" y="950827"/>
                  </a:lnTo>
                  <a:close/>
                </a:path>
              </a:pathLst>
            </a:custGeom>
            <a:solidFill>
              <a:srgbClr val="E0004D"/>
            </a:solidFill>
          </p:spPr>
        </p:sp>
      </p:grpSp>
      <p:sp>
        <p:nvSpPr>
          <p:cNvPr id="4" name="Freeform 4"/>
          <p:cNvSpPr/>
          <p:nvPr/>
        </p:nvSpPr>
        <p:spPr>
          <a:xfrm>
            <a:off x="2176092" y="6127028"/>
            <a:ext cx="1813208" cy="1813208"/>
          </a:xfrm>
          <a:custGeom>
            <a:avLst/>
            <a:gdLst/>
            <a:ahLst/>
            <a:cxnLst/>
            <a:rect l="l" t="t" r="r" b="b"/>
            <a:pathLst>
              <a:path w="1813208" h="1813208">
                <a:moveTo>
                  <a:pt x="0" y="0"/>
                </a:moveTo>
                <a:lnTo>
                  <a:pt x="1813207" y="0"/>
                </a:lnTo>
                <a:lnTo>
                  <a:pt x="1813207" y="1813208"/>
                </a:lnTo>
                <a:lnTo>
                  <a:pt x="0" y="181320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a:off x="8119263" y="6127028"/>
            <a:ext cx="1813208" cy="1813208"/>
          </a:xfrm>
          <a:custGeom>
            <a:avLst/>
            <a:gdLst/>
            <a:ahLst/>
            <a:cxnLst/>
            <a:rect l="l" t="t" r="r" b="b"/>
            <a:pathLst>
              <a:path w="1813208" h="1813208">
                <a:moveTo>
                  <a:pt x="0" y="0"/>
                </a:moveTo>
                <a:lnTo>
                  <a:pt x="1813208" y="0"/>
                </a:lnTo>
                <a:lnTo>
                  <a:pt x="1813208" y="1813208"/>
                </a:lnTo>
                <a:lnTo>
                  <a:pt x="0" y="181320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6" name="Freeform 6"/>
          <p:cNvSpPr/>
          <p:nvPr/>
        </p:nvSpPr>
        <p:spPr>
          <a:xfrm>
            <a:off x="5147677" y="6127028"/>
            <a:ext cx="1813208" cy="1813208"/>
          </a:xfrm>
          <a:custGeom>
            <a:avLst/>
            <a:gdLst/>
            <a:ahLst/>
            <a:cxnLst/>
            <a:rect l="l" t="t" r="r" b="b"/>
            <a:pathLst>
              <a:path w="1813208" h="1813208">
                <a:moveTo>
                  <a:pt x="0" y="0"/>
                </a:moveTo>
                <a:lnTo>
                  <a:pt x="1813208" y="0"/>
                </a:lnTo>
                <a:lnTo>
                  <a:pt x="1813208" y="1813208"/>
                </a:lnTo>
                <a:lnTo>
                  <a:pt x="0" y="1813208"/>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7" name="Freeform 7"/>
          <p:cNvSpPr/>
          <p:nvPr/>
        </p:nvSpPr>
        <p:spPr>
          <a:xfrm>
            <a:off x="11090849" y="6127028"/>
            <a:ext cx="1813208" cy="1813208"/>
          </a:xfrm>
          <a:custGeom>
            <a:avLst/>
            <a:gdLst/>
            <a:ahLst/>
            <a:cxnLst/>
            <a:rect l="l" t="t" r="r" b="b"/>
            <a:pathLst>
              <a:path w="1813208" h="1813208">
                <a:moveTo>
                  <a:pt x="0" y="0"/>
                </a:moveTo>
                <a:lnTo>
                  <a:pt x="1813207" y="0"/>
                </a:lnTo>
                <a:lnTo>
                  <a:pt x="1813207" y="1813208"/>
                </a:lnTo>
                <a:lnTo>
                  <a:pt x="0" y="1813208"/>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8" name="Freeform 8"/>
          <p:cNvSpPr/>
          <p:nvPr/>
        </p:nvSpPr>
        <p:spPr>
          <a:xfrm>
            <a:off x="14049922" y="6127028"/>
            <a:ext cx="1813208" cy="1813208"/>
          </a:xfrm>
          <a:custGeom>
            <a:avLst/>
            <a:gdLst/>
            <a:ahLst/>
            <a:cxnLst/>
            <a:rect l="l" t="t" r="r" b="b"/>
            <a:pathLst>
              <a:path w="1813208" h="1813208">
                <a:moveTo>
                  <a:pt x="0" y="0"/>
                </a:moveTo>
                <a:lnTo>
                  <a:pt x="1813208" y="0"/>
                </a:lnTo>
                <a:lnTo>
                  <a:pt x="1813208" y="1813208"/>
                </a:lnTo>
                <a:lnTo>
                  <a:pt x="0" y="181320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9" name="Freeform 9"/>
          <p:cNvSpPr/>
          <p:nvPr/>
        </p:nvSpPr>
        <p:spPr>
          <a:xfrm rot="5400000">
            <a:off x="2252737" y="4543756"/>
            <a:ext cx="1659917" cy="3319835"/>
          </a:xfrm>
          <a:custGeom>
            <a:avLst/>
            <a:gdLst/>
            <a:ahLst/>
            <a:cxnLst/>
            <a:rect l="l" t="t" r="r" b="b"/>
            <a:pathLst>
              <a:path w="1659917" h="3319835">
                <a:moveTo>
                  <a:pt x="0" y="0"/>
                </a:moveTo>
                <a:lnTo>
                  <a:pt x="1659917" y="0"/>
                </a:lnTo>
                <a:lnTo>
                  <a:pt x="1659917" y="3319834"/>
                </a:lnTo>
                <a:lnTo>
                  <a:pt x="0" y="3319834"/>
                </a:lnTo>
                <a:lnTo>
                  <a:pt x="0" y="0"/>
                </a:lnTo>
                <a:close/>
              </a:path>
            </a:pathLst>
          </a:custGeom>
          <a:blipFill>
            <a:blip>
              <a:extLst>
                <a:ext uri="{96DAC541-7B7A-43D3-8B79-37D633B846F1}">
                  <asvg:svgBlip xmlns:asvg="http://schemas.microsoft.com/office/drawing/2016/SVG/main" r:embed="rId5"/>
                </a:ext>
              </a:extLst>
            </a:blip>
            <a:stretch>
              <a:fillRect r="-100000"/>
            </a:stretch>
          </a:blipFill>
        </p:spPr>
      </p:sp>
      <p:sp>
        <p:nvSpPr>
          <p:cNvPr id="10" name="Freeform 10"/>
          <p:cNvSpPr/>
          <p:nvPr/>
        </p:nvSpPr>
        <p:spPr>
          <a:xfrm rot="5400000">
            <a:off x="8195908" y="4543756"/>
            <a:ext cx="1659917" cy="3319835"/>
          </a:xfrm>
          <a:custGeom>
            <a:avLst/>
            <a:gdLst/>
            <a:ahLst/>
            <a:cxnLst/>
            <a:rect l="l" t="t" r="r" b="b"/>
            <a:pathLst>
              <a:path w="1659917" h="3319835">
                <a:moveTo>
                  <a:pt x="0" y="0"/>
                </a:moveTo>
                <a:lnTo>
                  <a:pt x="1659917" y="0"/>
                </a:lnTo>
                <a:lnTo>
                  <a:pt x="1659917" y="3319834"/>
                </a:lnTo>
                <a:lnTo>
                  <a:pt x="0" y="3319834"/>
                </a:lnTo>
                <a:lnTo>
                  <a:pt x="0" y="0"/>
                </a:lnTo>
                <a:close/>
              </a:path>
            </a:pathLst>
          </a:custGeom>
          <a:blipFill>
            <a:blip>
              <a:extLst>
                <a:ext uri="{96DAC541-7B7A-43D3-8B79-37D633B846F1}">
                  <asvg:svgBlip xmlns:asvg="http://schemas.microsoft.com/office/drawing/2016/SVG/main" r:embed="rId5"/>
                </a:ext>
              </a:extLst>
            </a:blip>
            <a:stretch>
              <a:fillRect r="-100000"/>
            </a:stretch>
          </a:blipFill>
        </p:spPr>
      </p:sp>
      <p:sp>
        <p:nvSpPr>
          <p:cNvPr id="11" name="Freeform 11"/>
          <p:cNvSpPr/>
          <p:nvPr/>
        </p:nvSpPr>
        <p:spPr>
          <a:xfrm rot="5400000">
            <a:off x="14126568" y="4543756"/>
            <a:ext cx="1659917" cy="3319835"/>
          </a:xfrm>
          <a:custGeom>
            <a:avLst/>
            <a:gdLst/>
            <a:ahLst/>
            <a:cxnLst/>
            <a:rect l="l" t="t" r="r" b="b"/>
            <a:pathLst>
              <a:path w="1659917" h="3319835">
                <a:moveTo>
                  <a:pt x="0" y="0"/>
                </a:moveTo>
                <a:lnTo>
                  <a:pt x="1659917" y="0"/>
                </a:lnTo>
                <a:lnTo>
                  <a:pt x="1659917" y="3319834"/>
                </a:lnTo>
                <a:lnTo>
                  <a:pt x="0" y="3319834"/>
                </a:lnTo>
                <a:lnTo>
                  <a:pt x="0" y="0"/>
                </a:lnTo>
                <a:close/>
              </a:path>
            </a:pathLst>
          </a:custGeom>
          <a:blipFill>
            <a:blip>
              <a:extLst>
                <a:ext uri="{96DAC541-7B7A-43D3-8B79-37D633B846F1}">
                  <asvg:svgBlip xmlns:asvg="http://schemas.microsoft.com/office/drawing/2016/SVG/main" r:embed="rId5"/>
                </a:ext>
              </a:extLst>
            </a:blip>
            <a:stretch>
              <a:fillRect r="-100000"/>
            </a:stretch>
          </a:blipFill>
        </p:spPr>
      </p:sp>
      <p:sp>
        <p:nvSpPr>
          <p:cNvPr id="12" name="Freeform 12"/>
          <p:cNvSpPr/>
          <p:nvPr/>
        </p:nvSpPr>
        <p:spPr>
          <a:xfrm rot="-5400000">
            <a:off x="5224322" y="6182820"/>
            <a:ext cx="1659917" cy="3319835"/>
          </a:xfrm>
          <a:custGeom>
            <a:avLst/>
            <a:gdLst/>
            <a:ahLst/>
            <a:cxnLst/>
            <a:rect l="l" t="t" r="r" b="b"/>
            <a:pathLst>
              <a:path w="1659917" h="3319835">
                <a:moveTo>
                  <a:pt x="0" y="0"/>
                </a:moveTo>
                <a:lnTo>
                  <a:pt x="1659918" y="0"/>
                </a:lnTo>
                <a:lnTo>
                  <a:pt x="1659918" y="3319835"/>
                </a:lnTo>
                <a:lnTo>
                  <a:pt x="0" y="3319835"/>
                </a:lnTo>
                <a:lnTo>
                  <a:pt x="0" y="0"/>
                </a:lnTo>
                <a:close/>
              </a:path>
            </a:pathLst>
          </a:custGeom>
          <a:blipFill>
            <a:blip>
              <a:extLst>
                <a:ext uri="{96DAC541-7B7A-43D3-8B79-37D633B846F1}">
                  <asvg:svgBlip xmlns:asvg="http://schemas.microsoft.com/office/drawing/2016/SVG/main" r:embed="rId6"/>
                </a:ext>
              </a:extLst>
            </a:blip>
            <a:stretch>
              <a:fillRect r="-100000"/>
            </a:stretch>
          </a:blipFill>
        </p:spPr>
      </p:sp>
      <p:sp>
        <p:nvSpPr>
          <p:cNvPr id="13" name="Freeform 13"/>
          <p:cNvSpPr/>
          <p:nvPr/>
        </p:nvSpPr>
        <p:spPr>
          <a:xfrm rot="-5400000">
            <a:off x="11167494" y="6182820"/>
            <a:ext cx="1659917" cy="3319835"/>
          </a:xfrm>
          <a:custGeom>
            <a:avLst/>
            <a:gdLst/>
            <a:ahLst/>
            <a:cxnLst/>
            <a:rect l="l" t="t" r="r" b="b"/>
            <a:pathLst>
              <a:path w="1659917" h="3319835">
                <a:moveTo>
                  <a:pt x="0" y="0"/>
                </a:moveTo>
                <a:lnTo>
                  <a:pt x="1659917" y="0"/>
                </a:lnTo>
                <a:lnTo>
                  <a:pt x="1659917" y="3319835"/>
                </a:lnTo>
                <a:lnTo>
                  <a:pt x="0" y="3319835"/>
                </a:lnTo>
                <a:lnTo>
                  <a:pt x="0" y="0"/>
                </a:lnTo>
                <a:close/>
              </a:path>
            </a:pathLst>
          </a:custGeom>
          <a:blipFill>
            <a:blip>
              <a:extLst>
                <a:ext uri="{96DAC541-7B7A-43D3-8B79-37D633B846F1}">
                  <asvg:svgBlip xmlns:asvg="http://schemas.microsoft.com/office/drawing/2016/SVG/main" r:embed="rId6"/>
                </a:ext>
              </a:extLst>
            </a:blip>
            <a:stretch>
              <a:fillRect r="-100000"/>
            </a:stretch>
          </a:blipFill>
        </p:spPr>
      </p:sp>
      <p:grpSp>
        <p:nvGrpSpPr>
          <p:cNvPr id="14" name="Group 14"/>
          <p:cNvGrpSpPr/>
          <p:nvPr/>
        </p:nvGrpSpPr>
        <p:grpSpPr>
          <a:xfrm rot="-2700000">
            <a:off x="4245301" y="6700244"/>
            <a:ext cx="626070" cy="625069"/>
            <a:chOff x="0" y="0"/>
            <a:chExt cx="6350000" cy="6339840"/>
          </a:xfrm>
        </p:grpSpPr>
        <p:sp>
          <p:nvSpPr>
            <p:cNvPr id="15" name="Freeform 15"/>
            <p:cNvSpPr/>
            <p:nvPr/>
          </p:nvSpPr>
          <p:spPr>
            <a:xfrm>
              <a:off x="0" y="0"/>
              <a:ext cx="6350000" cy="6339840"/>
            </a:xfrm>
            <a:custGeom>
              <a:avLst/>
              <a:gdLst/>
              <a:ahLst/>
              <a:cxnLst/>
              <a:rect l="l" t="t" r="r" b="b"/>
              <a:pathLst>
                <a:path w="6350000" h="6339840">
                  <a:moveTo>
                    <a:pt x="6350000" y="6339840"/>
                  </a:moveTo>
                  <a:lnTo>
                    <a:pt x="0" y="6339840"/>
                  </a:lnTo>
                  <a:lnTo>
                    <a:pt x="0" y="0"/>
                  </a:lnTo>
                  <a:close/>
                </a:path>
              </a:pathLst>
            </a:custGeom>
            <a:solidFill>
              <a:srgbClr val="AFABAB"/>
            </a:solidFill>
          </p:spPr>
        </p:sp>
      </p:grpSp>
      <p:grpSp>
        <p:nvGrpSpPr>
          <p:cNvPr id="16" name="Group 16"/>
          <p:cNvGrpSpPr/>
          <p:nvPr/>
        </p:nvGrpSpPr>
        <p:grpSpPr>
          <a:xfrm rot="-2700000">
            <a:off x="10209326" y="6700244"/>
            <a:ext cx="626070" cy="625069"/>
            <a:chOff x="0" y="0"/>
            <a:chExt cx="6350000" cy="6339840"/>
          </a:xfrm>
        </p:grpSpPr>
        <p:sp>
          <p:nvSpPr>
            <p:cNvPr id="17" name="Freeform 17"/>
            <p:cNvSpPr/>
            <p:nvPr/>
          </p:nvSpPr>
          <p:spPr>
            <a:xfrm>
              <a:off x="0" y="0"/>
              <a:ext cx="6350000" cy="6339840"/>
            </a:xfrm>
            <a:custGeom>
              <a:avLst/>
              <a:gdLst/>
              <a:ahLst/>
              <a:cxnLst/>
              <a:rect l="l" t="t" r="r" b="b"/>
              <a:pathLst>
                <a:path w="6350000" h="6339840">
                  <a:moveTo>
                    <a:pt x="6350000" y="6339840"/>
                  </a:moveTo>
                  <a:lnTo>
                    <a:pt x="0" y="6339840"/>
                  </a:lnTo>
                  <a:lnTo>
                    <a:pt x="0" y="0"/>
                  </a:lnTo>
                  <a:close/>
                </a:path>
              </a:pathLst>
            </a:custGeom>
            <a:solidFill>
              <a:srgbClr val="AFABAB"/>
            </a:solidFill>
          </p:spPr>
        </p:sp>
      </p:grpSp>
      <p:grpSp>
        <p:nvGrpSpPr>
          <p:cNvPr id="18" name="Group 18"/>
          <p:cNvGrpSpPr/>
          <p:nvPr/>
        </p:nvGrpSpPr>
        <p:grpSpPr>
          <a:xfrm rot="-2700000">
            <a:off x="16109842" y="6700244"/>
            <a:ext cx="626070" cy="625069"/>
            <a:chOff x="0" y="0"/>
            <a:chExt cx="6350000" cy="6339840"/>
          </a:xfrm>
        </p:grpSpPr>
        <p:sp>
          <p:nvSpPr>
            <p:cNvPr id="19" name="Freeform 19"/>
            <p:cNvSpPr/>
            <p:nvPr/>
          </p:nvSpPr>
          <p:spPr>
            <a:xfrm>
              <a:off x="0" y="0"/>
              <a:ext cx="6350000" cy="6339840"/>
            </a:xfrm>
            <a:custGeom>
              <a:avLst/>
              <a:gdLst/>
              <a:ahLst/>
              <a:cxnLst/>
              <a:rect l="l" t="t" r="r" b="b"/>
              <a:pathLst>
                <a:path w="6350000" h="6339840">
                  <a:moveTo>
                    <a:pt x="6350000" y="6339840"/>
                  </a:moveTo>
                  <a:lnTo>
                    <a:pt x="0" y="6339840"/>
                  </a:lnTo>
                  <a:lnTo>
                    <a:pt x="0" y="0"/>
                  </a:lnTo>
                  <a:close/>
                </a:path>
              </a:pathLst>
            </a:custGeom>
            <a:solidFill>
              <a:srgbClr val="AFABAB"/>
            </a:solidFill>
          </p:spPr>
        </p:sp>
      </p:grpSp>
      <p:grpSp>
        <p:nvGrpSpPr>
          <p:cNvPr id="20" name="Group 20"/>
          <p:cNvGrpSpPr/>
          <p:nvPr/>
        </p:nvGrpSpPr>
        <p:grpSpPr>
          <a:xfrm rot="8100000">
            <a:off x="7221825" y="6721097"/>
            <a:ext cx="626070" cy="625069"/>
            <a:chOff x="0" y="0"/>
            <a:chExt cx="6350000" cy="6339840"/>
          </a:xfrm>
        </p:grpSpPr>
        <p:sp>
          <p:nvSpPr>
            <p:cNvPr id="21" name="Freeform 21"/>
            <p:cNvSpPr/>
            <p:nvPr/>
          </p:nvSpPr>
          <p:spPr>
            <a:xfrm>
              <a:off x="0" y="0"/>
              <a:ext cx="6350000" cy="6339840"/>
            </a:xfrm>
            <a:custGeom>
              <a:avLst/>
              <a:gdLst/>
              <a:ahLst/>
              <a:cxnLst/>
              <a:rect l="l" t="t" r="r" b="b"/>
              <a:pathLst>
                <a:path w="6350000" h="6339840">
                  <a:moveTo>
                    <a:pt x="6350000" y="6339840"/>
                  </a:moveTo>
                  <a:lnTo>
                    <a:pt x="0" y="6339840"/>
                  </a:lnTo>
                  <a:lnTo>
                    <a:pt x="0" y="0"/>
                  </a:lnTo>
                  <a:close/>
                </a:path>
              </a:pathLst>
            </a:custGeom>
            <a:solidFill>
              <a:srgbClr val="E0004D"/>
            </a:solidFill>
          </p:spPr>
        </p:sp>
      </p:grpSp>
      <p:grpSp>
        <p:nvGrpSpPr>
          <p:cNvPr id="22" name="Group 22"/>
          <p:cNvGrpSpPr/>
          <p:nvPr/>
        </p:nvGrpSpPr>
        <p:grpSpPr>
          <a:xfrm rot="8100000">
            <a:off x="13164997" y="6721097"/>
            <a:ext cx="626070" cy="625069"/>
            <a:chOff x="0" y="0"/>
            <a:chExt cx="6350000" cy="6339840"/>
          </a:xfrm>
        </p:grpSpPr>
        <p:sp>
          <p:nvSpPr>
            <p:cNvPr id="23" name="Freeform 23"/>
            <p:cNvSpPr/>
            <p:nvPr/>
          </p:nvSpPr>
          <p:spPr>
            <a:xfrm>
              <a:off x="0" y="0"/>
              <a:ext cx="6350000" cy="6339840"/>
            </a:xfrm>
            <a:custGeom>
              <a:avLst/>
              <a:gdLst/>
              <a:ahLst/>
              <a:cxnLst/>
              <a:rect l="l" t="t" r="r" b="b"/>
              <a:pathLst>
                <a:path w="6350000" h="6339840">
                  <a:moveTo>
                    <a:pt x="6350000" y="6339840"/>
                  </a:moveTo>
                  <a:lnTo>
                    <a:pt x="0" y="6339840"/>
                  </a:lnTo>
                  <a:lnTo>
                    <a:pt x="0" y="0"/>
                  </a:lnTo>
                  <a:close/>
                </a:path>
              </a:pathLst>
            </a:custGeom>
            <a:solidFill>
              <a:srgbClr val="E0004D"/>
            </a:solidFill>
          </p:spPr>
        </p:sp>
      </p:grpSp>
      <p:sp>
        <p:nvSpPr>
          <p:cNvPr id="24" name="Freeform 24"/>
          <p:cNvSpPr/>
          <p:nvPr/>
        </p:nvSpPr>
        <p:spPr>
          <a:xfrm rot="59999">
            <a:off x="8661124" y="6668889"/>
            <a:ext cx="729486" cy="729486"/>
          </a:xfrm>
          <a:custGeom>
            <a:avLst/>
            <a:gdLst/>
            <a:ahLst/>
            <a:cxnLst/>
            <a:rect l="l" t="t" r="r" b="b"/>
            <a:pathLst>
              <a:path w="729486" h="729486">
                <a:moveTo>
                  <a:pt x="0" y="0"/>
                </a:moveTo>
                <a:lnTo>
                  <a:pt x="729486" y="0"/>
                </a:lnTo>
                <a:lnTo>
                  <a:pt x="729486" y="729486"/>
                </a:lnTo>
                <a:lnTo>
                  <a:pt x="0" y="729486"/>
                </a:lnTo>
                <a:lnTo>
                  <a:pt x="0" y="0"/>
                </a:lnTo>
                <a:close/>
              </a:path>
            </a:pathLst>
          </a:custGeom>
          <a:blipFill>
            <a:blip>
              <a:extLst>
                <a:ext uri="{96DAC541-7B7A-43D3-8B79-37D633B846F1}">
                  <asvg:svgBlip xmlns:asvg="http://schemas.microsoft.com/office/drawing/2016/SVG/main" r:embed="rId7"/>
                </a:ext>
              </a:extLst>
            </a:blip>
            <a:stretch>
              <a:fillRect/>
            </a:stretch>
          </a:blipFill>
        </p:spPr>
      </p:sp>
      <p:sp>
        <p:nvSpPr>
          <p:cNvPr id="25" name="Freeform 25"/>
          <p:cNvSpPr/>
          <p:nvPr/>
        </p:nvSpPr>
        <p:spPr>
          <a:xfrm>
            <a:off x="2719001" y="6676816"/>
            <a:ext cx="727389" cy="671926"/>
          </a:xfrm>
          <a:custGeom>
            <a:avLst/>
            <a:gdLst/>
            <a:ahLst/>
            <a:cxnLst/>
            <a:rect l="l" t="t" r="r" b="b"/>
            <a:pathLst>
              <a:path w="727389" h="671926">
                <a:moveTo>
                  <a:pt x="0" y="0"/>
                </a:moveTo>
                <a:lnTo>
                  <a:pt x="727389" y="0"/>
                </a:lnTo>
                <a:lnTo>
                  <a:pt x="727389" y="671925"/>
                </a:lnTo>
                <a:lnTo>
                  <a:pt x="0" y="671925"/>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26" name="Freeform 26"/>
          <p:cNvSpPr/>
          <p:nvPr/>
        </p:nvSpPr>
        <p:spPr>
          <a:xfrm>
            <a:off x="5434591" y="6662579"/>
            <a:ext cx="1239380" cy="827286"/>
          </a:xfrm>
          <a:custGeom>
            <a:avLst/>
            <a:gdLst/>
            <a:ahLst/>
            <a:cxnLst/>
            <a:rect l="l" t="t" r="r" b="b"/>
            <a:pathLst>
              <a:path w="1239380" h="827286">
                <a:moveTo>
                  <a:pt x="0" y="0"/>
                </a:moveTo>
                <a:lnTo>
                  <a:pt x="1239380" y="0"/>
                </a:lnTo>
                <a:lnTo>
                  <a:pt x="1239380" y="827286"/>
                </a:lnTo>
                <a:lnTo>
                  <a:pt x="0" y="827286"/>
                </a:lnTo>
                <a:lnTo>
                  <a:pt x="0" y="0"/>
                </a:lnTo>
                <a:close/>
              </a:path>
            </a:pathLst>
          </a:custGeom>
          <a:blipFill>
            <a:blip>
              <a:extLst>
                <a:ext uri="{96DAC541-7B7A-43D3-8B79-37D633B846F1}">
                  <asvg:svgBlip xmlns:asvg="http://schemas.microsoft.com/office/drawing/2016/SVG/main" r:embed="rId9"/>
                </a:ext>
              </a:extLst>
            </a:blip>
            <a:stretch>
              <a:fillRect/>
            </a:stretch>
          </a:blipFill>
        </p:spPr>
      </p:sp>
      <p:sp>
        <p:nvSpPr>
          <p:cNvPr id="27" name="Freeform 27"/>
          <p:cNvSpPr/>
          <p:nvPr/>
        </p:nvSpPr>
        <p:spPr>
          <a:xfrm>
            <a:off x="11362455" y="6398635"/>
            <a:ext cx="1269995" cy="1269995"/>
          </a:xfrm>
          <a:custGeom>
            <a:avLst/>
            <a:gdLst/>
            <a:ahLst/>
            <a:cxnLst/>
            <a:rect l="l" t="t" r="r" b="b"/>
            <a:pathLst>
              <a:path w="1269995" h="1269995">
                <a:moveTo>
                  <a:pt x="0" y="0"/>
                </a:moveTo>
                <a:lnTo>
                  <a:pt x="1269995" y="0"/>
                </a:lnTo>
                <a:lnTo>
                  <a:pt x="1269995" y="1269994"/>
                </a:lnTo>
                <a:lnTo>
                  <a:pt x="0" y="1269994"/>
                </a:lnTo>
                <a:lnTo>
                  <a:pt x="0" y="0"/>
                </a:lnTo>
                <a:close/>
              </a:path>
            </a:pathLst>
          </a:custGeom>
          <a:blipFill>
            <a:blip>
              <a:extLst>
                <a:ext uri="{96DAC541-7B7A-43D3-8B79-37D633B846F1}">
                  <asvg:svgBlip xmlns:asvg="http://schemas.microsoft.com/office/drawing/2016/SVG/main" r:embed="rId10"/>
                </a:ext>
              </a:extLst>
            </a:blip>
            <a:stretch>
              <a:fillRect/>
            </a:stretch>
          </a:blipFill>
        </p:spPr>
      </p:sp>
      <p:sp>
        <p:nvSpPr>
          <p:cNvPr id="28" name="Freeform 28"/>
          <p:cNvSpPr/>
          <p:nvPr/>
        </p:nvSpPr>
        <p:spPr>
          <a:xfrm>
            <a:off x="14310037" y="6524524"/>
            <a:ext cx="1292978" cy="911549"/>
          </a:xfrm>
          <a:custGeom>
            <a:avLst/>
            <a:gdLst/>
            <a:ahLst/>
            <a:cxnLst/>
            <a:rect l="l" t="t" r="r" b="b"/>
            <a:pathLst>
              <a:path w="1292978" h="911549">
                <a:moveTo>
                  <a:pt x="0" y="0"/>
                </a:moveTo>
                <a:lnTo>
                  <a:pt x="1292978" y="0"/>
                </a:lnTo>
                <a:lnTo>
                  <a:pt x="1292978" y="911549"/>
                </a:lnTo>
                <a:lnTo>
                  <a:pt x="0" y="911549"/>
                </a:lnTo>
                <a:lnTo>
                  <a:pt x="0" y="0"/>
                </a:lnTo>
                <a:close/>
              </a:path>
            </a:pathLst>
          </a:custGeom>
          <a:blipFill>
            <a:blip>
              <a:extLst>
                <a:ext uri="{96DAC541-7B7A-43D3-8B79-37D633B846F1}">
                  <asvg:svgBlip xmlns:asvg="http://schemas.microsoft.com/office/drawing/2016/SVG/main" r:embed="rId11"/>
                </a:ext>
              </a:extLst>
            </a:blip>
            <a:stretch>
              <a:fillRect/>
            </a:stretch>
          </a:blipFill>
        </p:spPr>
      </p:sp>
      <p:sp>
        <p:nvSpPr>
          <p:cNvPr id="29" name="TextBox 29"/>
          <p:cNvSpPr txBox="1"/>
          <p:nvPr/>
        </p:nvSpPr>
        <p:spPr>
          <a:xfrm>
            <a:off x="695959" y="200697"/>
            <a:ext cx="14260567" cy="1096485"/>
          </a:xfrm>
          <a:prstGeom prst="rect">
            <a:avLst/>
          </a:prstGeom>
        </p:spPr>
        <p:txBody>
          <a:bodyPr lIns="0" tIns="0" rIns="0" bIns="0" rtlCol="0" anchor="t">
            <a:spAutoFit/>
          </a:bodyPr>
          <a:lstStyle/>
          <a:p>
            <a:pPr algn="l">
              <a:lnSpc>
                <a:spcPts val="8863"/>
              </a:lnSpc>
            </a:pPr>
            <a:r>
              <a:rPr lang="en-US" sz="6331" spc="348">
                <a:solidFill>
                  <a:srgbClr val="FFFFFF"/>
                </a:solidFill>
                <a:latin typeface="Black Diamond"/>
                <a:ea typeface="Black Diamond"/>
                <a:cs typeface="Black Diamond"/>
                <a:sym typeface="Black Diamond"/>
              </a:rPr>
              <a:t>Professionalism... What is it?</a:t>
            </a:r>
          </a:p>
        </p:txBody>
      </p:sp>
      <p:sp>
        <p:nvSpPr>
          <p:cNvPr id="30" name="TextBox 30"/>
          <p:cNvSpPr txBox="1"/>
          <p:nvPr/>
        </p:nvSpPr>
        <p:spPr>
          <a:xfrm>
            <a:off x="3768680" y="2301755"/>
            <a:ext cx="10750639" cy="1340968"/>
          </a:xfrm>
          <a:prstGeom prst="rect">
            <a:avLst/>
          </a:prstGeom>
        </p:spPr>
        <p:txBody>
          <a:bodyPr lIns="0" tIns="0" rIns="0" bIns="0" rtlCol="0" anchor="t">
            <a:spAutoFit/>
          </a:bodyPr>
          <a:lstStyle/>
          <a:p>
            <a:pPr algn="ctr">
              <a:lnSpc>
                <a:spcPts val="5059"/>
              </a:lnSpc>
            </a:pPr>
            <a:r>
              <a:rPr lang="en-US" sz="3952" b="1">
                <a:solidFill>
                  <a:srgbClr val="484545"/>
                </a:solidFill>
                <a:latin typeface="Helvetica Neue LT Std 3"/>
                <a:ea typeface="Helvetica Neue LT Std 3"/>
                <a:cs typeface="Helvetica Neue LT Std 3"/>
                <a:sym typeface="Helvetica Neue LT Std 3"/>
              </a:rPr>
              <a:t>The conduct, aims, or qualities that characterize or mark a profession or a professional person”</a:t>
            </a:r>
          </a:p>
        </p:txBody>
      </p:sp>
      <p:sp>
        <p:nvSpPr>
          <p:cNvPr id="31" name="TextBox 31"/>
          <p:cNvSpPr txBox="1"/>
          <p:nvPr/>
        </p:nvSpPr>
        <p:spPr>
          <a:xfrm>
            <a:off x="10806803" y="3625848"/>
            <a:ext cx="3503235" cy="321430"/>
          </a:xfrm>
          <a:prstGeom prst="rect">
            <a:avLst/>
          </a:prstGeom>
        </p:spPr>
        <p:txBody>
          <a:bodyPr lIns="0" tIns="0" rIns="0" bIns="0" rtlCol="0" anchor="t">
            <a:spAutoFit/>
          </a:bodyPr>
          <a:lstStyle/>
          <a:p>
            <a:pPr algn="ctr">
              <a:lnSpc>
                <a:spcPts val="2357"/>
              </a:lnSpc>
              <a:spcBef>
                <a:spcPct val="0"/>
              </a:spcBef>
            </a:pPr>
            <a:r>
              <a:rPr lang="en-US" sz="1683" spc="257">
                <a:solidFill>
                  <a:srgbClr val="E0004D"/>
                </a:solidFill>
                <a:latin typeface="Helvetica Neue LT Std 2"/>
                <a:ea typeface="Helvetica Neue LT Std 2"/>
                <a:cs typeface="Helvetica Neue LT Std 2"/>
                <a:sym typeface="Helvetica Neue LT Std 2"/>
              </a:rPr>
              <a:t>Merriam Webster Dictionary</a:t>
            </a:r>
          </a:p>
        </p:txBody>
      </p:sp>
      <p:sp>
        <p:nvSpPr>
          <p:cNvPr id="32" name="TextBox 32"/>
          <p:cNvSpPr txBox="1"/>
          <p:nvPr/>
        </p:nvSpPr>
        <p:spPr>
          <a:xfrm>
            <a:off x="1422778" y="4734208"/>
            <a:ext cx="3319835" cy="523875"/>
          </a:xfrm>
          <a:prstGeom prst="rect">
            <a:avLst/>
          </a:prstGeom>
        </p:spPr>
        <p:txBody>
          <a:bodyPr lIns="0" tIns="0" rIns="0" bIns="0" rtlCol="0" anchor="t">
            <a:spAutoFit/>
          </a:bodyPr>
          <a:lstStyle/>
          <a:p>
            <a:pPr algn="ctr">
              <a:lnSpc>
                <a:spcPts val="3600"/>
              </a:lnSpc>
            </a:pPr>
            <a:r>
              <a:rPr lang="en-US" sz="3000">
                <a:solidFill>
                  <a:srgbClr val="484545"/>
                </a:solidFill>
                <a:latin typeface="Helvetica Neue LT Std 6"/>
                <a:ea typeface="Helvetica Neue LT Std 6"/>
                <a:cs typeface="Helvetica Neue LT Std 6"/>
                <a:sym typeface="Helvetica Neue LT Std 6"/>
              </a:rPr>
              <a:t>Dress appropriately</a:t>
            </a:r>
          </a:p>
        </p:txBody>
      </p:sp>
      <p:sp>
        <p:nvSpPr>
          <p:cNvPr id="33" name="TextBox 33"/>
          <p:cNvSpPr txBox="1"/>
          <p:nvPr/>
        </p:nvSpPr>
        <p:spPr>
          <a:xfrm>
            <a:off x="7370460" y="4734208"/>
            <a:ext cx="3319835" cy="523875"/>
          </a:xfrm>
          <a:prstGeom prst="rect">
            <a:avLst/>
          </a:prstGeom>
        </p:spPr>
        <p:txBody>
          <a:bodyPr lIns="0" tIns="0" rIns="0" bIns="0" rtlCol="0" anchor="t">
            <a:spAutoFit/>
          </a:bodyPr>
          <a:lstStyle/>
          <a:p>
            <a:pPr algn="ctr">
              <a:lnSpc>
                <a:spcPts val="3600"/>
              </a:lnSpc>
            </a:pPr>
            <a:r>
              <a:rPr lang="en-US" sz="3000">
                <a:solidFill>
                  <a:srgbClr val="484545"/>
                </a:solidFill>
                <a:latin typeface="Helvetica Neue LT Std 6"/>
                <a:ea typeface="Helvetica Neue LT Std 6"/>
                <a:cs typeface="Helvetica Neue LT Std 6"/>
                <a:sym typeface="Helvetica Neue LT Std 6"/>
              </a:rPr>
              <a:t>Be on time</a:t>
            </a:r>
          </a:p>
        </p:txBody>
      </p:sp>
      <p:sp>
        <p:nvSpPr>
          <p:cNvPr id="34" name="TextBox 34"/>
          <p:cNvSpPr txBox="1"/>
          <p:nvPr/>
        </p:nvSpPr>
        <p:spPr>
          <a:xfrm>
            <a:off x="13328719" y="4284919"/>
            <a:ext cx="3376705" cy="981075"/>
          </a:xfrm>
          <a:prstGeom prst="rect">
            <a:avLst/>
          </a:prstGeom>
        </p:spPr>
        <p:txBody>
          <a:bodyPr lIns="0" tIns="0" rIns="0" bIns="0" rtlCol="0" anchor="t">
            <a:spAutoFit/>
          </a:bodyPr>
          <a:lstStyle/>
          <a:p>
            <a:pPr algn="ctr">
              <a:lnSpc>
                <a:spcPts val="3600"/>
              </a:lnSpc>
            </a:pPr>
            <a:r>
              <a:rPr lang="en-US" sz="3000">
                <a:solidFill>
                  <a:srgbClr val="484545"/>
                </a:solidFill>
                <a:latin typeface="Helvetica Neue LT Std 6"/>
                <a:ea typeface="Helvetica Neue LT Std 6"/>
                <a:cs typeface="Helvetica Neue LT Std 6"/>
                <a:sym typeface="Helvetica Neue LT Std 6"/>
              </a:rPr>
              <a:t>Appear confident &amp; friendly</a:t>
            </a:r>
          </a:p>
        </p:txBody>
      </p:sp>
      <p:sp>
        <p:nvSpPr>
          <p:cNvPr id="35" name="TextBox 35"/>
          <p:cNvSpPr txBox="1"/>
          <p:nvPr/>
        </p:nvSpPr>
        <p:spPr>
          <a:xfrm>
            <a:off x="4510242" y="8791575"/>
            <a:ext cx="3319835" cy="523875"/>
          </a:xfrm>
          <a:prstGeom prst="rect">
            <a:avLst/>
          </a:prstGeom>
        </p:spPr>
        <p:txBody>
          <a:bodyPr lIns="0" tIns="0" rIns="0" bIns="0" rtlCol="0" anchor="t">
            <a:spAutoFit/>
          </a:bodyPr>
          <a:lstStyle/>
          <a:p>
            <a:pPr algn="ctr">
              <a:lnSpc>
                <a:spcPts val="3600"/>
              </a:lnSpc>
            </a:pPr>
            <a:r>
              <a:rPr lang="en-US" sz="3000">
                <a:solidFill>
                  <a:srgbClr val="484545"/>
                </a:solidFill>
                <a:latin typeface="Helvetica Neue LT Std 6"/>
                <a:ea typeface="Helvetica Neue LT Std 6"/>
                <a:cs typeface="Helvetica Neue LT Std 6"/>
                <a:sym typeface="Helvetica Neue LT Std 6"/>
              </a:rPr>
              <a:t>Firm handshake</a:t>
            </a:r>
          </a:p>
        </p:txBody>
      </p:sp>
      <p:sp>
        <p:nvSpPr>
          <p:cNvPr id="36" name="TextBox 36"/>
          <p:cNvSpPr txBox="1"/>
          <p:nvPr/>
        </p:nvSpPr>
        <p:spPr>
          <a:xfrm>
            <a:off x="10457924" y="8791575"/>
            <a:ext cx="3319835" cy="523875"/>
          </a:xfrm>
          <a:prstGeom prst="rect">
            <a:avLst/>
          </a:prstGeom>
        </p:spPr>
        <p:txBody>
          <a:bodyPr lIns="0" tIns="0" rIns="0" bIns="0" rtlCol="0" anchor="t">
            <a:spAutoFit/>
          </a:bodyPr>
          <a:lstStyle/>
          <a:p>
            <a:pPr algn="ctr">
              <a:lnSpc>
                <a:spcPts val="3600"/>
              </a:lnSpc>
            </a:pPr>
            <a:r>
              <a:rPr lang="en-US" sz="3000">
                <a:solidFill>
                  <a:srgbClr val="484545"/>
                </a:solidFill>
                <a:latin typeface="Helvetica Neue LT Std 6"/>
                <a:ea typeface="Helvetica Neue LT Std 6"/>
                <a:cs typeface="Helvetica Neue LT Std 6"/>
                <a:sym typeface="Helvetica Neue LT Std 6"/>
              </a:rPr>
              <a:t>Personal hygiene</a:t>
            </a:r>
          </a:p>
        </p:txBody>
      </p:sp>
      <p:sp>
        <p:nvSpPr>
          <p:cNvPr id="37" name="Freeform 37"/>
          <p:cNvSpPr/>
          <p:nvPr/>
        </p:nvSpPr>
        <p:spPr>
          <a:xfrm>
            <a:off x="14530832" y="8960252"/>
            <a:ext cx="3356265" cy="1124349"/>
          </a:xfrm>
          <a:custGeom>
            <a:avLst/>
            <a:gdLst/>
            <a:ahLst/>
            <a:cxnLst/>
            <a:rect l="l" t="t" r="r" b="b"/>
            <a:pathLst>
              <a:path w="3356265" h="1124349">
                <a:moveTo>
                  <a:pt x="0" y="0"/>
                </a:moveTo>
                <a:lnTo>
                  <a:pt x="3356265" y="0"/>
                </a:lnTo>
                <a:lnTo>
                  <a:pt x="3356265" y="1124349"/>
                </a:lnTo>
                <a:lnTo>
                  <a:pt x="0" y="1124349"/>
                </a:lnTo>
                <a:lnTo>
                  <a:pt x="0" y="0"/>
                </a:lnTo>
                <a:close/>
              </a:path>
            </a:pathLst>
          </a:custGeom>
          <a:blipFill>
            <a:blip r:embed="rId12"/>
            <a:stretch>
              <a:fillRect/>
            </a:stretch>
          </a:blipFill>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rcRect l="3125" r="3125"/>
          <a:stretch>
            <a:fillRect/>
          </a:stretch>
        </p:blipFill>
        <p:spPr>
          <a:xfrm>
            <a:off x="0" y="0"/>
            <a:ext cx="18288000" cy="10287000"/>
          </a:xfrm>
          <a:prstGeom prst="rect">
            <a:avLst/>
          </a:prstGeom>
        </p:spPr>
      </p:pic>
      <p:grpSp>
        <p:nvGrpSpPr>
          <p:cNvPr id="3" name="Group 3"/>
          <p:cNvGrpSpPr/>
          <p:nvPr/>
        </p:nvGrpSpPr>
        <p:grpSpPr>
          <a:xfrm>
            <a:off x="2721417" y="8592258"/>
            <a:ext cx="11468163" cy="1503331"/>
            <a:chOff x="0" y="0"/>
            <a:chExt cx="2752446" cy="360811"/>
          </a:xfrm>
        </p:grpSpPr>
        <p:sp>
          <p:nvSpPr>
            <p:cNvPr id="4" name="Freeform 4"/>
            <p:cNvSpPr/>
            <p:nvPr/>
          </p:nvSpPr>
          <p:spPr>
            <a:xfrm>
              <a:off x="0" y="0"/>
              <a:ext cx="2752446" cy="360811"/>
            </a:xfrm>
            <a:custGeom>
              <a:avLst/>
              <a:gdLst/>
              <a:ahLst/>
              <a:cxnLst/>
              <a:rect l="l" t="t" r="r" b="b"/>
              <a:pathLst>
                <a:path w="2752446" h="360811">
                  <a:moveTo>
                    <a:pt x="0" y="0"/>
                  </a:moveTo>
                  <a:lnTo>
                    <a:pt x="2752446" y="0"/>
                  </a:lnTo>
                  <a:lnTo>
                    <a:pt x="2752446" y="360811"/>
                  </a:lnTo>
                  <a:lnTo>
                    <a:pt x="0" y="360811"/>
                  </a:lnTo>
                  <a:close/>
                </a:path>
              </a:pathLst>
            </a:custGeom>
            <a:solidFill>
              <a:srgbClr val="E0004D"/>
            </a:solidFill>
          </p:spPr>
        </p:sp>
        <p:sp>
          <p:nvSpPr>
            <p:cNvPr id="5" name="TextBox 5"/>
            <p:cNvSpPr txBox="1"/>
            <p:nvPr/>
          </p:nvSpPr>
          <p:spPr>
            <a:xfrm>
              <a:off x="0" y="-9525"/>
              <a:ext cx="2752446" cy="370336"/>
            </a:xfrm>
            <a:prstGeom prst="rect">
              <a:avLst/>
            </a:prstGeom>
          </p:spPr>
          <p:txBody>
            <a:bodyPr lIns="50800" tIns="50800" rIns="50800" bIns="50800" rtlCol="0" anchor="ctr"/>
            <a:lstStyle/>
            <a:p>
              <a:pPr algn="ctr">
                <a:lnSpc>
                  <a:spcPts val="2879"/>
                </a:lnSpc>
              </a:pPr>
              <a:endParaRPr/>
            </a:p>
          </p:txBody>
        </p:sp>
      </p:grpSp>
      <p:sp>
        <p:nvSpPr>
          <p:cNvPr id="6" name="TextBox 6"/>
          <p:cNvSpPr txBox="1"/>
          <p:nvPr/>
        </p:nvSpPr>
        <p:spPr>
          <a:xfrm>
            <a:off x="4000872" y="8728201"/>
            <a:ext cx="8909254" cy="1367389"/>
          </a:xfrm>
          <a:prstGeom prst="rect">
            <a:avLst/>
          </a:prstGeom>
        </p:spPr>
        <p:txBody>
          <a:bodyPr lIns="0" tIns="0" rIns="0" bIns="0" rtlCol="0" anchor="t">
            <a:spAutoFit/>
          </a:bodyPr>
          <a:lstStyle/>
          <a:p>
            <a:pPr algn="ctr">
              <a:lnSpc>
                <a:spcPts val="4893"/>
              </a:lnSpc>
            </a:pPr>
            <a:r>
              <a:rPr lang="en-US" sz="4845" b="1" spc="-82">
                <a:solidFill>
                  <a:srgbClr val="FFFFFF"/>
                </a:solidFill>
                <a:latin typeface="Helvetica Neue LT Std 3"/>
                <a:ea typeface="Helvetica Neue LT Std 3"/>
                <a:cs typeface="Helvetica Neue LT Std 3"/>
                <a:sym typeface="Helvetica Neue LT Std 3"/>
              </a:rPr>
              <a:t>THE INTERVIEW STARTS AS SOON AS YOU ENTER THE BUILDING!</a:t>
            </a:r>
          </a:p>
        </p:txBody>
      </p:sp>
    </p:spTree>
  </p:cSld>
  <p:clrMapOvr>
    <a:masterClrMapping/>
  </p:clrMapOvr>
  <p:timing>
    <p:tnLst>
      <p:par>
        <p:cTn id="1" dur="indefinite" restart="never" nodeType="tmRoot">
          <p:childTnLst>
            <p:video>
              <p:cMediaNode vol="100000">
                <p:cTn id="2" fill="hold" display="0">
                  <p:stCondLst>
                    <p:cond delay="indefinite"/>
                  </p:stCondLst>
                </p:cTn>
                <p:tgtEl>
                  <p:spTgt spid="2"/>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1341" y="0"/>
            <a:ext cx="15545318" cy="10287000"/>
          </a:xfrm>
          <a:custGeom>
            <a:avLst/>
            <a:gdLst/>
            <a:ahLst/>
            <a:cxnLst/>
            <a:rect l="l" t="t" r="r" b="b"/>
            <a:pathLst>
              <a:path w="15545318" h="10287000">
                <a:moveTo>
                  <a:pt x="0" y="0"/>
                </a:moveTo>
                <a:lnTo>
                  <a:pt x="15545318" y="0"/>
                </a:lnTo>
                <a:lnTo>
                  <a:pt x="15545318" y="10287000"/>
                </a:lnTo>
                <a:lnTo>
                  <a:pt x="0" y="10287000"/>
                </a:lnTo>
                <a:lnTo>
                  <a:pt x="0" y="0"/>
                </a:lnTo>
                <a:close/>
              </a:path>
            </a:pathLst>
          </a:custGeom>
          <a:blipFill>
            <a:blip r:embed="rId3"/>
            <a:stretch>
              <a:fillRect t="-372" b="-372"/>
            </a:stretch>
          </a:blipFill>
        </p:spPr>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351291" y="991045"/>
            <a:ext cx="14807035" cy="1067690"/>
          </a:xfrm>
          <a:prstGeom prst="rect">
            <a:avLst/>
          </a:prstGeom>
        </p:spPr>
        <p:txBody>
          <a:bodyPr lIns="0" tIns="0" rIns="0" bIns="0" rtlCol="0" anchor="t">
            <a:spAutoFit/>
          </a:bodyPr>
          <a:lstStyle/>
          <a:p>
            <a:pPr algn="l">
              <a:lnSpc>
                <a:spcPts val="7910"/>
              </a:lnSpc>
            </a:pPr>
            <a:r>
              <a:rPr lang="en-US" sz="7910">
                <a:solidFill>
                  <a:srgbClr val="E0004D"/>
                </a:solidFill>
                <a:latin typeface="Black Diamond"/>
                <a:ea typeface="Black Diamond"/>
                <a:cs typeface="Black Diamond"/>
                <a:sym typeface="Black Diamond"/>
              </a:rPr>
              <a:t>things Employers Notice Most</a:t>
            </a:r>
          </a:p>
        </p:txBody>
      </p:sp>
      <p:sp>
        <p:nvSpPr>
          <p:cNvPr id="3" name="Freeform 3"/>
          <p:cNvSpPr/>
          <p:nvPr/>
        </p:nvSpPr>
        <p:spPr>
          <a:xfrm>
            <a:off x="-1667587" y="5143500"/>
            <a:ext cx="7502451" cy="6464612"/>
          </a:xfrm>
          <a:custGeom>
            <a:avLst/>
            <a:gdLst/>
            <a:ahLst/>
            <a:cxnLst/>
            <a:rect l="l" t="t" r="r" b="b"/>
            <a:pathLst>
              <a:path w="7502451" h="6464612">
                <a:moveTo>
                  <a:pt x="0" y="0"/>
                </a:moveTo>
                <a:lnTo>
                  <a:pt x="7502451" y="0"/>
                </a:lnTo>
                <a:lnTo>
                  <a:pt x="7502451" y="6464612"/>
                </a:lnTo>
                <a:lnTo>
                  <a:pt x="0" y="6464612"/>
                </a:lnTo>
                <a:lnTo>
                  <a:pt x="0" y="0"/>
                </a:lnTo>
                <a:close/>
              </a:path>
            </a:pathLst>
          </a:custGeom>
          <a:blipFill>
            <a:blip>
              <a:alphaModFix amt="44999"/>
              <a:extLst>
                <a:ext uri="{96DAC541-7B7A-43D3-8B79-37D633B846F1}">
                  <asvg:svgBlip xmlns:asvg="http://schemas.microsoft.com/office/drawing/2016/SVG/main" r:embed="rId2"/>
                </a:ext>
              </a:extLst>
            </a:blip>
            <a:stretch>
              <a:fillRect/>
            </a:stretch>
          </a:blipFill>
        </p:spPr>
      </p:sp>
      <p:sp>
        <p:nvSpPr>
          <p:cNvPr id="4" name="Freeform 4"/>
          <p:cNvSpPr/>
          <p:nvPr/>
        </p:nvSpPr>
        <p:spPr>
          <a:xfrm rot="-10800000">
            <a:off x="11241330" y="-529989"/>
            <a:ext cx="8113594" cy="6991214"/>
          </a:xfrm>
          <a:custGeom>
            <a:avLst/>
            <a:gdLst/>
            <a:ahLst/>
            <a:cxnLst/>
            <a:rect l="l" t="t" r="r" b="b"/>
            <a:pathLst>
              <a:path w="8113594" h="6991214">
                <a:moveTo>
                  <a:pt x="0" y="0"/>
                </a:moveTo>
                <a:lnTo>
                  <a:pt x="8113594" y="0"/>
                </a:lnTo>
                <a:lnTo>
                  <a:pt x="8113594" y="6991213"/>
                </a:lnTo>
                <a:lnTo>
                  <a:pt x="0" y="6991213"/>
                </a:lnTo>
                <a:lnTo>
                  <a:pt x="0" y="0"/>
                </a:lnTo>
                <a:close/>
              </a:path>
            </a:pathLst>
          </a:custGeom>
          <a:blipFill>
            <a:blip>
              <a:alphaModFix amt="44999"/>
              <a:extLst>
                <a:ext uri="{96DAC541-7B7A-43D3-8B79-37D633B846F1}">
                  <asvg:svgBlip xmlns:asvg="http://schemas.microsoft.com/office/drawing/2016/SVG/main" r:embed="rId2"/>
                </a:ext>
              </a:extLst>
            </a:blip>
            <a:stretch>
              <a:fillRect/>
            </a:stretch>
          </a:blipFill>
        </p:spPr>
      </p:sp>
      <p:sp>
        <p:nvSpPr>
          <p:cNvPr id="5" name="TextBox 5"/>
          <p:cNvSpPr txBox="1"/>
          <p:nvPr/>
        </p:nvSpPr>
        <p:spPr>
          <a:xfrm>
            <a:off x="2911699" y="2473523"/>
            <a:ext cx="8457001" cy="7813477"/>
          </a:xfrm>
          <a:prstGeom prst="rect">
            <a:avLst/>
          </a:prstGeom>
        </p:spPr>
        <p:txBody>
          <a:bodyPr lIns="0" tIns="0" rIns="0" bIns="0" rtlCol="0" anchor="t">
            <a:spAutoFit/>
          </a:bodyPr>
          <a:lstStyle/>
          <a:p>
            <a:pPr algn="l">
              <a:lnSpc>
                <a:spcPts val="5610"/>
              </a:lnSpc>
            </a:pPr>
            <a:endParaRPr/>
          </a:p>
          <a:p>
            <a:pPr marL="865287" lvl="1" indent="-432643" algn="l">
              <a:lnSpc>
                <a:spcPts val="5610"/>
              </a:lnSpc>
              <a:buFont typeface="Arial"/>
              <a:buChar char="•"/>
            </a:pPr>
            <a:r>
              <a:rPr lang="en-US" sz="4007">
                <a:solidFill>
                  <a:srgbClr val="414042"/>
                </a:solidFill>
                <a:latin typeface="Helvetica Neue LT Std 2"/>
                <a:ea typeface="Helvetica Neue LT Std 2"/>
                <a:cs typeface="Helvetica Neue LT Std 2"/>
                <a:sym typeface="Helvetica Neue LT Std 2"/>
              </a:rPr>
              <a:t>Eye contact</a:t>
            </a:r>
          </a:p>
          <a:p>
            <a:pPr marL="865287" lvl="1" indent="-432643" algn="l">
              <a:lnSpc>
                <a:spcPts val="5610"/>
              </a:lnSpc>
              <a:buFont typeface="Arial"/>
              <a:buChar char="•"/>
            </a:pPr>
            <a:r>
              <a:rPr lang="en-US" sz="4007">
                <a:solidFill>
                  <a:srgbClr val="414042"/>
                </a:solidFill>
                <a:latin typeface="Helvetica Neue LT Std 2"/>
                <a:ea typeface="Helvetica Neue LT Std 2"/>
                <a:cs typeface="Helvetica Neue LT Std 2"/>
                <a:sym typeface="Helvetica Neue LT Std 2"/>
              </a:rPr>
              <a:t>Smile</a:t>
            </a:r>
          </a:p>
          <a:p>
            <a:pPr marL="865287" lvl="1" indent="-432643" algn="l">
              <a:lnSpc>
                <a:spcPts val="5610"/>
              </a:lnSpc>
              <a:buFont typeface="Arial"/>
              <a:buChar char="•"/>
            </a:pPr>
            <a:r>
              <a:rPr lang="en-US" sz="4007">
                <a:solidFill>
                  <a:srgbClr val="414042"/>
                </a:solidFill>
                <a:latin typeface="Helvetica Neue LT Std 2"/>
                <a:ea typeface="Helvetica Neue LT Std 2"/>
                <a:cs typeface="Helvetica Neue LT Std 2"/>
                <a:sym typeface="Helvetica Neue LT Std 2"/>
              </a:rPr>
              <a:t>Handshake/body language</a:t>
            </a:r>
          </a:p>
          <a:p>
            <a:pPr marL="865287" lvl="1" indent="-432643" algn="l">
              <a:lnSpc>
                <a:spcPts val="5610"/>
              </a:lnSpc>
              <a:buFont typeface="Arial"/>
              <a:buChar char="•"/>
            </a:pPr>
            <a:r>
              <a:rPr lang="en-US" sz="4007">
                <a:solidFill>
                  <a:srgbClr val="414042"/>
                </a:solidFill>
                <a:latin typeface="Helvetica Neue LT Std 2"/>
                <a:ea typeface="Helvetica Neue LT Std 2"/>
                <a:cs typeface="Helvetica Neue LT Std 2"/>
                <a:sym typeface="Helvetica Neue LT Std 2"/>
              </a:rPr>
              <a:t>Voice and energy</a:t>
            </a:r>
          </a:p>
          <a:p>
            <a:pPr marL="865287" lvl="1" indent="-432643" algn="l">
              <a:lnSpc>
                <a:spcPts val="5610"/>
              </a:lnSpc>
              <a:buFont typeface="Arial"/>
              <a:buChar char="•"/>
            </a:pPr>
            <a:r>
              <a:rPr lang="en-US" sz="4007">
                <a:solidFill>
                  <a:srgbClr val="414042"/>
                </a:solidFill>
                <a:latin typeface="Helvetica Neue LT Std 2"/>
                <a:ea typeface="Helvetica Neue LT Std 2"/>
                <a:cs typeface="Helvetica Neue LT Std 2"/>
                <a:sym typeface="Helvetica Neue LT Std 2"/>
              </a:rPr>
              <a:t>Clothing/grooming</a:t>
            </a:r>
          </a:p>
          <a:p>
            <a:pPr marL="865287" lvl="1" indent="-432643" algn="l">
              <a:lnSpc>
                <a:spcPts val="5610"/>
              </a:lnSpc>
              <a:buFont typeface="Arial"/>
              <a:buChar char="•"/>
            </a:pPr>
            <a:r>
              <a:rPr lang="en-US" sz="4007">
                <a:solidFill>
                  <a:srgbClr val="414042"/>
                </a:solidFill>
                <a:latin typeface="Helvetica Neue LT Std 2"/>
                <a:ea typeface="Helvetica Neue LT Std 2"/>
                <a:cs typeface="Helvetica Neue LT Std 2"/>
                <a:sym typeface="Helvetica Neue LT Std 2"/>
              </a:rPr>
              <a:t>Confidence</a:t>
            </a:r>
          </a:p>
          <a:p>
            <a:pPr marL="865287" lvl="1" indent="-432643" algn="l">
              <a:lnSpc>
                <a:spcPts val="5610"/>
              </a:lnSpc>
              <a:buFont typeface="Arial"/>
              <a:buChar char="•"/>
            </a:pPr>
            <a:r>
              <a:rPr lang="en-US" sz="4007">
                <a:solidFill>
                  <a:srgbClr val="414042"/>
                </a:solidFill>
                <a:latin typeface="Helvetica Neue LT Std 2"/>
                <a:ea typeface="Helvetica Neue LT Std 2"/>
                <a:cs typeface="Helvetica Neue LT Std 2"/>
                <a:sym typeface="Helvetica Neue LT Std 2"/>
              </a:rPr>
              <a:t>Enthusiasm</a:t>
            </a:r>
          </a:p>
          <a:p>
            <a:pPr marL="865287" lvl="1" indent="-432643" algn="l">
              <a:lnSpc>
                <a:spcPts val="5610"/>
              </a:lnSpc>
              <a:buFont typeface="Arial"/>
              <a:buChar char="•"/>
            </a:pPr>
            <a:r>
              <a:rPr lang="en-US" sz="4007">
                <a:solidFill>
                  <a:srgbClr val="414042"/>
                </a:solidFill>
                <a:latin typeface="Helvetica Neue LT Std 2"/>
                <a:ea typeface="Helvetica Neue LT Std 2"/>
                <a:cs typeface="Helvetica Neue LT Std 2"/>
                <a:sym typeface="Helvetica Neue LT Std 2"/>
              </a:rPr>
              <a:t>Communication skills</a:t>
            </a:r>
          </a:p>
          <a:p>
            <a:pPr algn="l">
              <a:lnSpc>
                <a:spcPts val="5610"/>
              </a:lnSpc>
            </a:pPr>
            <a:endParaRPr lang="en-US" sz="4007">
              <a:solidFill>
                <a:srgbClr val="414042"/>
              </a:solidFill>
              <a:latin typeface="Helvetica Neue LT Std 2"/>
              <a:ea typeface="Helvetica Neue LT Std 2"/>
              <a:cs typeface="Helvetica Neue LT Std 2"/>
              <a:sym typeface="Helvetica Neue LT Std 2"/>
            </a:endParaRPr>
          </a:p>
          <a:p>
            <a:pPr algn="l">
              <a:lnSpc>
                <a:spcPts val="5610"/>
              </a:lnSpc>
            </a:pPr>
            <a:endParaRPr lang="en-US" sz="4007">
              <a:solidFill>
                <a:srgbClr val="414042"/>
              </a:solidFill>
              <a:latin typeface="Helvetica Neue LT Std 2"/>
              <a:ea typeface="Helvetica Neue LT Std 2"/>
              <a:cs typeface="Helvetica Neue LT Std 2"/>
              <a:sym typeface="Helvetica Neue LT Std 2"/>
            </a:endParaRPr>
          </a:p>
        </p:txBody>
      </p:sp>
      <p:sp>
        <p:nvSpPr>
          <p:cNvPr id="6" name="Freeform 6"/>
          <p:cNvSpPr/>
          <p:nvPr/>
        </p:nvSpPr>
        <p:spPr>
          <a:xfrm>
            <a:off x="10557072" y="4560451"/>
            <a:ext cx="5991485" cy="5258598"/>
          </a:xfrm>
          <a:custGeom>
            <a:avLst/>
            <a:gdLst/>
            <a:ahLst/>
            <a:cxnLst/>
            <a:rect l="l" t="t" r="r" b="b"/>
            <a:pathLst>
              <a:path w="5991485" h="5258598">
                <a:moveTo>
                  <a:pt x="0" y="0"/>
                </a:moveTo>
                <a:lnTo>
                  <a:pt x="5991485" y="0"/>
                </a:lnTo>
                <a:lnTo>
                  <a:pt x="5991485" y="5258598"/>
                </a:lnTo>
                <a:lnTo>
                  <a:pt x="0" y="5258598"/>
                </a:lnTo>
                <a:lnTo>
                  <a:pt x="0" y="0"/>
                </a:lnTo>
                <a:close/>
              </a:path>
            </a:pathLst>
          </a:custGeom>
          <a:blipFill>
            <a:blip r:embed="rId3"/>
            <a:stretch>
              <a:fillRect l="-18099" r="-11487" b="-370"/>
            </a:stretch>
          </a:blipFill>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59000"/>
            </a:blip>
            <a:stretch>
              <a:fillRect t="-9333" b="-9333"/>
            </a:stretch>
          </a:blipFill>
        </p:spPr>
      </p:sp>
      <p:grpSp>
        <p:nvGrpSpPr>
          <p:cNvPr id="3" name="Group 3"/>
          <p:cNvGrpSpPr/>
          <p:nvPr/>
        </p:nvGrpSpPr>
        <p:grpSpPr>
          <a:xfrm>
            <a:off x="0" y="0"/>
            <a:ext cx="18288000" cy="1833840"/>
            <a:chOff x="0" y="0"/>
            <a:chExt cx="10218561" cy="1024672"/>
          </a:xfrm>
        </p:grpSpPr>
        <p:sp>
          <p:nvSpPr>
            <p:cNvPr id="4" name="Freeform 4"/>
            <p:cNvSpPr/>
            <p:nvPr/>
          </p:nvSpPr>
          <p:spPr>
            <a:xfrm>
              <a:off x="0" y="0"/>
              <a:ext cx="10218561" cy="1024672"/>
            </a:xfrm>
            <a:custGeom>
              <a:avLst/>
              <a:gdLst/>
              <a:ahLst/>
              <a:cxnLst/>
              <a:rect l="l" t="t" r="r" b="b"/>
              <a:pathLst>
                <a:path w="10218561" h="1024672">
                  <a:moveTo>
                    <a:pt x="0" y="0"/>
                  </a:moveTo>
                  <a:lnTo>
                    <a:pt x="10218561" y="0"/>
                  </a:lnTo>
                  <a:lnTo>
                    <a:pt x="10218561" y="1024672"/>
                  </a:lnTo>
                  <a:lnTo>
                    <a:pt x="0" y="1024672"/>
                  </a:lnTo>
                  <a:close/>
                </a:path>
              </a:pathLst>
            </a:custGeom>
            <a:solidFill>
              <a:srgbClr val="E0004D">
                <a:alpha val="62745"/>
              </a:srgbClr>
            </a:solidFill>
          </p:spPr>
        </p:sp>
      </p:grpSp>
      <p:sp>
        <p:nvSpPr>
          <p:cNvPr id="5" name="TextBox 5"/>
          <p:cNvSpPr txBox="1"/>
          <p:nvPr/>
        </p:nvSpPr>
        <p:spPr>
          <a:xfrm>
            <a:off x="775761" y="311529"/>
            <a:ext cx="14807035" cy="1067629"/>
          </a:xfrm>
          <a:prstGeom prst="rect">
            <a:avLst/>
          </a:prstGeom>
        </p:spPr>
        <p:txBody>
          <a:bodyPr lIns="0" tIns="0" rIns="0" bIns="0" rtlCol="0" anchor="t">
            <a:spAutoFit/>
          </a:bodyPr>
          <a:lstStyle/>
          <a:p>
            <a:pPr algn="l">
              <a:lnSpc>
                <a:spcPts val="7907"/>
              </a:lnSpc>
            </a:pPr>
            <a:r>
              <a:rPr lang="en-US" sz="7907">
                <a:solidFill>
                  <a:srgbClr val="FFFDFD"/>
                </a:solidFill>
                <a:latin typeface="Black Diamond"/>
                <a:ea typeface="Black Diamond"/>
                <a:cs typeface="Black Diamond"/>
                <a:sym typeface="Black Diamond"/>
              </a:rPr>
              <a:t>Why Employers Reject Applicants</a:t>
            </a:r>
          </a:p>
        </p:txBody>
      </p:sp>
      <p:sp>
        <p:nvSpPr>
          <p:cNvPr id="6" name="TextBox 6"/>
          <p:cNvSpPr txBox="1"/>
          <p:nvPr/>
        </p:nvSpPr>
        <p:spPr>
          <a:xfrm>
            <a:off x="2874404" y="1964372"/>
            <a:ext cx="11973960" cy="7748143"/>
          </a:xfrm>
          <a:prstGeom prst="rect">
            <a:avLst/>
          </a:prstGeom>
        </p:spPr>
        <p:txBody>
          <a:bodyPr lIns="0" tIns="0" rIns="0" bIns="0" rtlCol="0" anchor="t">
            <a:spAutoFit/>
          </a:bodyPr>
          <a:lstStyle/>
          <a:p>
            <a:pPr marL="820421" lvl="1" indent="-410210" algn="l">
              <a:lnSpc>
                <a:spcPts val="7676"/>
              </a:lnSpc>
              <a:buFont typeface="Arial"/>
              <a:buChar char="•"/>
            </a:pPr>
            <a:r>
              <a:rPr lang="en-US" sz="3800">
                <a:solidFill>
                  <a:srgbClr val="000000"/>
                </a:solidFill>
                <a:latin typeface="Helvetica Neue LT Std 2"/>
                <a:ea typeface="Helvetica Neue LT Std 2"/>
                <a:cs typeface="Helvetica Neue LT Std 2"/>
                <a:sym typeface="Helvetica Neue LT Std 2"/>
              </a:rPr>
              <a:t>“Created poor initial impression”</a:t>
            </a:r>
          </a:p>
          <a:p>
            <a:pPr marL="820421" lvl="1" indent="-410210" algn="l">
              <a:lnSpc>
                <a:spcPts val="7676"/>
              </a:lnSpc>
              <a:buFont typeface="Arial"/>
              <a:buChar char="•"/>
            </a:pPr>
            <a:r>
              <a:rPr lang="en-US" sz="3800">
                <a:solidFill>
                  <a:srgbClr val="000000"/>
                </a:solidFill>
                <a:latin typeface="Helvetica Neue LT Std 2"/>
                <a:ea typeface="Helvetica Neue LT Std 2"/>
                <a:cs typeface="Helvetica Neue LT Std 2"/>
                <a:sym typeface="Helvetica Neue LT Std 2"/>
              </a:rPr>
              <a:t>“Didn’t sell themselves effectively”</a:t>
            </a:r>
          </a:p>
          <a:p>
            <a:pPr marL="820421" lvl="1" indent="-410210" algn="l">
              <a:lnSpc>
                <a:spcPts val="7676"/>
              </a:lnSpc>
              <a:buFont typeface="Arial"/>
              <a:buChar char="•"/>
            </a:pPr>
            <a:r>
              <a:rPr lang="en-US" sz="3800">
                <a:solidFill>
                  <a:srgbClr val="000000"/>
                </a:solidFill>
                <a:latin typeface="Helvetica Neue LT Std 2"/>
                <a:ea typeface="Helvetica Neue LT Std 2"/>
                <a:cs typeface="Helvetica Neue LT Std 2"/>
                <a:sym typeface="Helvetica Neue LT Std 2"/>
              </a:rPr>
              <a:t>“Didn’t elaborate on responses to questions”</a:t>
            </a:r>
          </a:p>
          <a:p>
            <a:pPr marL="820421" lvl="1" indent="-410210" algn="l">
              <a:lnSpc>
                <a:spcPts val="7676"/>
              </a:lnSpc>
              <a:buFont typeface="Arial"/>
              <a:buChar char="•"/>
            </a:pPr>
            <a:r>
              <a:rPr lang="en-US" sz="3800">
                <a:solidFill>
                  <a:srgbClr val="000000"/>
                </a:solidFill>
                <a:latin typeface="Helvetica Neue LT Std 2"/>
                <a:ea typeface="Helvetica Neue LT Std 2"/>
                <a:cs typeface="Helvetica Neue LT Std 2"/>
                <a:sym typeface="Helvetica Neue LT Std 2"/>
              </a:rPr>
              <a:t>“Too Shy”</a:t>
            </a:r>
          </a:p>
          <a:p>
            <a:pPr marL="820421" lvl="1" indent="-410210" algn="l">
              <a:lnSpc>
                <a:spcPts val="7676"/>
              </a:lnSpc>
              <a:buFont typeface="Arial"/>
              <a:buChar char="•"/>
            </a:pPr>
            <a:r>
              <a:rPr lang="en-US" sz="3800">
                <a:solidFill>
                  <a:srgbClr val="000000"/>
                </a:solidFill>
                <a:latin typeface="Helvetica Neue LT Std 2"/>
                <a:ea typeface="Helvetica Neue LT Std 2"/>
                <a:cs typeface="Helvetica Neue LT Std 2"/>
                <a:sym typeface="Helvetica Neue LT Std 2"/>
              </a:rPr>
              <a:t>“Couldn’t discuss things they put on their resume”</a:t>
            </a:r>
          </a:p>
          <a:p>
            <a:pPr marL="820421" lvl="1" indent="-410210" algn="l">
              <a:lnSpc>
                <a:spcPts val="7676"/>
              </a:lnSpc>
              <a:buFont typeface="Arial"/>
              <a:buChar char="•"/>
            </a:pPr>
            <a:r>
              <a:rPr lang="en-US" sz="3800">
                <a:solidFill>
                  <a:srgbClr val="000000"/>
                </a:solidFill>
                <a:latin typeface="Helvetica Neue LT Std 2"/>
                <a:ea typeface="Helvetica Neue LT Std 2"/>
                <a:cs typeface="Helvetica Neue LT Std 2"/>
                <a:sym typeface="Helvetica Neue LT Std 2"/>
              </a:rPr>
              <a:t>“Lacked Enthusiasm”</a:t>
            </a:r>
          </a:p>
          <a:p>
            <a:pPr marL="820421" lvl="1" indent="-410210" algn="l">
              <a:lnSpc>
                <a:spcPts val="7676"/>
              </a:lnSpc>
              <a:buFont typeface="Arial"/>
              <a:buChar char="•"/>
            </a:pPr>
            <a:r>
              <a:rPr lang="en-US" sz="3800">
                <a:solidFill>
                  <a:srgbClr val="000000"/>
                </a:solidFill>
                <a:latin typeface="Helvetica Neue LT Std 2"/>
                <a:ea typeface="Helvetica Neue LT Std 2"/>
                <a:cs typeface="Helvetica Neue LT Std 2"/>
                <a:sym typeface="Helvetica Neue LT Std 2"/>
              </a:rPr>
              <a:t>“Didn’t know anything about our organisation”</a:t>
            </a:r>
          </a:p>
          <a:p>
            <a:pPr marL="820421" lvl="1" indent="-410210" algn="l">
              <a:lnSpc>
                <a:spcPts val="7676"/>
              </a:lnSpc>
              <a:buFont typeface="Arial"/>
              <a:buChar char="•"/>
            </a:pPr>
            <a:r>
              <a:rPr lang="en-US" sz="3800">
                <a:solidFill>
                  <a:srgbClr val="000000"/>
                </a:solidFill>
                <a:latin typeface="Helvetica Neue LT Std 2"/>
                <a:ea typeface="Helvetica Neue LT Std 2"/>
                <a:cs typeface="Helvetica Neue LT Std 2"/>
                <a:sym typeface="Helvetica Neue LT Std 2"/>
              </a:rPr>
              <a:t>“Showed no interest in either the job or the organisation”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roup 2"/>
          <p:cNvGrpSpPr/>
          <p:nvPr/>
        </p:nvGrpSpPr>
        <p:grpSpPr>
          <a:xfrm>
            <a:off x="0" y="0"/>
            <a:ext cx="18288000" cy="1907794"/>
            <a:chOff x="0" y="0"/>
            <a:chExt cx="10218561" cy="1065995"/>
          </a:xfrm>
        </p:grpSpPr>
        <p:sp>
          <p:nvSpPr>
            <p:cNvPr id="3" name="Freeform 3"/>
            <p:cNvSpPr/>
            <p:nvPr/>
          </p:nvSpPr>
          <p:spPr>
            <a:xfrm>
              <a:off x="0" y="0"/>
              <a:ext cx="10218561" cy="1065995"/>
            </a:xfrm>
            <a:custGeom>
              <a:avLst/>
              <a:gdLst/>
              <a:ahLst/>
              <a:cxnLst/>
              <a:rect l="l" t="t" r="r" b="b"/>
              <a:pathLst>
                <a:path w="10218561" h="1065995">
                  <a:moveTo>
                    <a:pt x="0" y="0"/>
                  </a:moveTo>
                  <a:lnTo>
                    <a:pt x="10218561" y="0"/>
                  </a:lnTo>
                  <a:lnTo>
                    <a:pt x="10218561" y="1065995"/>
                  </a:lnTo>
                  <a:lnTo>
                    <a:pt x="0" y="1065995"/>
                  </a:lnTo>
                  <a:close/>
                </a:path>
              </a:pathLst>
            </a:custGeom>
            <a:solidFill>
              <a:srgbClr val="E0004D"/>
            </a:solidFill>
          </p:spPr>
        </p:sp>
      </p:grpSp>
      <p:sp>
        <p:nvSpPr>
          <p:cNvPr id="4" name="TextBox 4"/>
          <p:cNvSpPr txBox="1"/>
          <p:nvPr/>
        </p:nvSpPr>
        <p:spPr>
          <a:xfrm>
            <a:off x="1042356" y="176100"/>
            <a:ext cx="14260567" cy="1393669"/>
          </a:xfrm>
          <a:prstGeom prst="rect">
            <a:avLst/>
          </a:prstGeom>
        </p:spPr>
        <p:txBody>
          <a:bodyPr lIns="0" tIns="0" rIns="0" bIns="0" rtlCol="0" anchor="t">
            <a:spAutoFit/>
          </a:bodyPr>
          <a:lstStyle/>
          <a:p>
            <a:pPr algn="l">
              <a:lnSpc>
                <a:spcPts val="11383"/>
              </a:lnSpc>
            </a:pPr>
            <a:r>
              <a:rPr lang="en-US" sz="8131" spc="447">
                <a:solidFill>
                  <a:srgbClr val="FFFFFF"/>
                </a:solidFill>
                <a:latin typeface="Black Diamond"/>
                <a:ea typeface="Black Diamond"/>
                <a:cs typeface="Black Diamond"/>
                <a:sym typeface="Black Diamond"/>
              </a:rPr>
              <a:t>Interview Preparation </a:t>
            </a:r>
          </a:p>
        </p:txBody>
      </p:sp>
      <p:sp>
        <p:nvSpPr>
          <p:cNvPr id="5" name="Freeform 5"/>
          <p:cNvSpPr/>
          <p:nvPr/>
        </p:nvSpPr>
        <p:spPr>
          <a:xfrm>
            <a:off x="1176717" y="3525724"/>
            <a:ext cx="571263" cy="590591"/>
          </a:xfrm>
          <a:custGeom>
            <a:avLst/>
            <a:gdLst/>
            <a:ahLst/>
            <a:cxnLst/>
            <a:rect l="l" t="t" r="r" b="b"/>
            <a:pathLst>
              <a:path w="571263" h="590591">
                <a:moveTo>
                  <a:pt x="0" y="0"/>
                </a:moveTo>
                <a:lnTo>
                  <a:pt x="571262" y="0"/>
                </a:lnTo>
                <a:lnTo>
                  <a:pt x="571262" y="590591"/>
                </a:lnTo>
                <a:lnTo>
                  <a:pt x="0" y="590591"/>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6" name="Freeform 6"/>
          <p:cNvSpPr/>
          <p:nvPr/>
        </p:nvSpPr>
        <p:spPr>
          <a:xfrm>
            <a:off x="1176717" y="4550513"/>
            <a:ext cx="571263" cy="590591"/>
          </a:xfrm>
          <a:custGeom>
            <a:avLst/>
            <a:gdLst/>
            <a:ahLst/>
            <a:cxnLst/>
            <a:rect l="l" t="t" r="r" b="b"/>
            <a:pathLst>
              <a:path w="571263" h="590591">
                <a:moveTo>
                  <a:pt x="0" y="0"/>
                </a:moveTo>
                <a:lnTo>
                  <a:pt x="571262" y="0"/>
                </a:lnTo>
                <a:lnTo>
                  <a:pt x="571262" y="590591"/>
                </a:lnTo>
                <a:lnTo>
                  <a:pt x="0" y="590591"/>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7" name="Freeform 7"/>
          <p:cNvSpPr/>
          <p:nvPr/>
        </p:nvSpPr>
        <p:spPr>
          <a:xfrm>
            <a:off x="1176717" y="5554896"/>
            <a:ext cx="571263" cy="590591"/>
          </a:xfrm>
          <a:custGeom>
            <a:avLst/>
            <a:gdLst/>
            <a:ahLst/>
            <a:cxnLst/>
            <a:rect l="l" t="t" r="r" b="b"/>
            <a:pathLst>
              <a:path w="571263" h="590591">
                <a:moveTo>
                  <a:pt x="0" y="0"/>
                </a:moveTo>
                <a:lnTo>
                  <a:pt x="571262" y="0"/>
                </a:lnTo>
                <a:lnTo>
                  <a:pt x="571262" y="590591"/>
                </a:lnTo>
                <a:lnTo>
                  <a:pt x="0" y="590591"/>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8" name="Freeform 8"/>
          <p:cNvSpPr/>
          <p:nvPr/>
        </p:nvSpPr>
        <p:spPr>
          <a:xfrm>
            <a:off x="1176717" y="6555062"/>
            <a:ext cx="571263" cy="590591"/>
          </a:xfrm>
          <a:custGeom>
            <a:avLst/>
            <a:gdLst/>
            <a:ahLst/>
            <a:cxnLst/>
            <a:rect l="l" t="t" r="r" b="b"/>
            <a:pathLst>
              <a:path w="571263" h="590591">
                <a:moveTo>
                  <a:pt x="0" y="0"/>
                </a:moveTo>
                <a:lnTo>
                  <a:pt x="571262" y="0"/>
                </a:lnTo>
                <a:lnTo>
                  <a:pt x="571262" y="590591"/>
                </a:lnTo>
                <a:lnTo>
                  <a:pt x="0" y="590591"/>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9" name="TextBox 9"/>
          <p:cNvSpPr txBox="1"/>
          <p:nvPr/>
        </p:nvSpPr>
        <p:spPr>
          <a:xfrm>
            <a:off x="2006079" y="3221042"/>
            <a:ext cx="11024493" cy="4858248"/>
          </a:xfrm>
          <a:prstGeom prst="rect">
            <a:avLst/>
          </a:prstGeom>
        </p:spPr>
        <p:txBody>
          <a:bodyPr lIns="0" tIns="0" rIns="0" bIns="0" rtlCol="0" anchor="t">
            <a:spAutoFit/>
          </a:bodyPr>
          <a:lstStyle/>
          <a:p>
            <a:pPr algn="l">
              <a:lnSpc>
                <a:spcPts val="7789"/>
              </a:lnSpc>
            </a:pPr>
            <a:r>
              <a:rPr lang="en-US" sz="3556" b="1">
                <a:solidFill>
                  <a:srgbClr val="000000"/>
                </a:solidFill>
                <a:latin typeface="Helvetica Neue LT Std 3"/>
                <a:ea typeface="Helvetica Neue LT Std 3"/>
                <a:cs typeface="Helvetica Neue LT Std 3"/>
                <a:sym typeface="Helvetica Neue LT Std 3"/>
              </a:rPr>
              <a:t>Confirm interview location and format</a:t>
            </a:r>
          </a:p>
          <a:p>
            <a:pPr algn="l">
              <a:lnSpc>
                <a:spcPts val="7789"/>
              </a:lnSpc>
            </a:pPr>
            <a:r>
              <a:rPr lang="en-US" sz="3556" b="1">
                <a:solidFill>
                  <a:srgbClr val="000000"/>
                </a:solidFill>
                <a:latin typeface="Helvetica Neue LT Std 3"/>
                <a:ea typeface="Helvetica Neue LT Std 3"/>
                <a:cs typeface="Helvetica Neue LT Std 3"/>
                <a:sym typeface="Helvetica Neue LT Std 3"/>
              </a:rPr>
              <a:t>Research the Company and Industry </a:t>
            </a:r>
          </a:p>
          <a:p>
            <a:pPr algn="l">
              <a:lnSpc>
                <a:spcPts val="7789"/>
              </a:lnSpc>
            </a:pPr>
            <a:r>
              <a:rPr lang="en-US" sz="3556" b="1">
                <a:solidFill>
                  <a:srgbClr val="000000"/>
                </a:solidFill>
                <a:latin typeface="Helvetica Neue LT Std 3"/>
                <a:ea typeface="Helvetica Neue LT Std 3"/>
                <a:cs typeface="Helvetica Neue LT Std 3"/>
                <a:sym typeface="Helvetica Neue LT Std 3"/>
              </a:rPr>
              <a:t>Develop an ‘Elevator Pitch”</a:t>
            </a:r>
          </a:p>
          <a:p>
            <a:pPr algn="l">
              <a:lnSpc>
                <a:spcPts val="7789"/>
              </a:lnSpc>
            </a:pPr>
            <a:r>
              <a:rPr lang="en-US" sz="3556" b="1">
                <a:solidFill>
                  <a:srgbClr val="000000"/>
                </a:solidFill>
                <a:latin typeface="Helvetica Neue LT Std 3"/>
                <a:ea typeface="Helvetica Neue LT Std 3"/>
                <a:cs typeface="Helvetica Neue LT Std 3"/>
                <a:sym typeface="Helvetica Neue LT Std 3"/>
              </a:rPr>
              <a:t>Prepare answers to common questions</a:t>
            </a:r>
          </a:p>
          <a:p>
            <a:pPr algn="l">
              <a:lnSpc>
                <a:spcPts val="7789"/>
              </a:lnSpc>
            </a:pPr>
            <a:r>
              <a:rPr lang="en-US" sz="3556" b="1">
                <a:solidFill>
                  <a:srgbClr val="000000"/>
                </a:solidFill>
                <a:latin typeface="Helvetica Neue LT Std 3"/>
                <a:ea typeface="Helvetica Neue LT Std 3"/>
                <a:cs typeface="Helvetica Neue LT Std 3"/>
                <a:sym typeface="Helvetica Neue LT Std 3"/>
              </a:rPr>
              <a:t>Think about what you need to know about the role / company</a:t>
            </a:r>
          </a:p>
        </p:txBody>
      </p:sp>
      <p:sp>
        <p:nvSpPr>
          <p:cNvPr id="10" name="Freeform 10"/>
          <p:cNvSpPr/>
          <p:nvPr/>
        </p:nvSpPr>
        <p:spPr>
          <a:xfrm>
            <a:off x="1176717" y="7488699"/>
            <a:ext cx="571263" cy="590591"/>
          </a:xfrm>
          <a:custGeom>
            <a:avLst/>
            <a:gdLst/>
            <a:ahLst/>
            <a:cxnLst/>
            <a:rect l="l" t="t" r="r" b="b"/>
            <a:pathLst>
              <a:path w="571263" h="590591">
                <a:moveTo>
                  <a:pt x="0" y="0"/>
                </a:moveTo>
                <a:lnTo>
                  <a:pt x="571262" y="0"/>
                </a:lnTo>
                <a:lnTo>
                  <a:pt x="571262" y="590591"/>
                </a:lnTo>
                <a:lnTo>
                  <a:pt x="0" y="590591"/>
                </a:lnTo>
                <a:lnTo>
                  <a:pt x="0" y="0"/>
                </a:lnTo>
                <a:close/>
              </a:path>
            </a:pathLst>
          </a:custGeom>
          <a:blipFill>
            <a:blip>
              <a:extLst>
                <a:ext uri="{96DAC541-7B7A-43D3-8B79-37D633B846F1}">
                  <asvg:svgBlip xmlns:asvg="http://schemas.microsoft.com/office/drawing/2016/SVG/main" r:embed="rId3"/>
                </a:ext>
              </a:extLst>
            </a:blip>
            <a:stretch>
              <a:fillRect/>
            </a:stretch>
          </a:blipFill>
        </p:spPr>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907794"/>
            <a:chOff x="0" y="0"/>
            <a:chExt cx="10218561" cy="1065995"/>
          </a:xfrm>
        </p:grpSpPr>
        <p:sp>
          <p:nvSpPr>
            <p:cNvPr id="3" name="Freeform 3"/>
            <p:cNvSpPr/>
            <p:nvPr/>
          </p:nvSpPr>
          <p:spPr>
            <a:xfrm>
              <a:off x="0" y="0"/>
              <a:ext cx="10218561" cy="1065995"/>
            </a:xfrm>
            <a:custGeom>
              <a:avLst/>
              <a:gdLst/>
              <a:ahLst/>
              <a:cxnLst/>
              <a:rect l="l" t="t" r="r" b="b"/>
              <a:pathLst>
                <a:path w="10218561" h="1065995">
                  <a:moveTo>
                    <a:pt x="0" y="0"/>
                  </a:moveTo>
                  <a:lnTo>
                    <a:pt x="10218561" y="0"/>
                  </a:lnTo>
                  <a:lnTo>
                    <a:pt x="10218561" y="1065995"/>
                  </a:lnTo>
                  <a:lnTo>
                    <a:pt x="0" y="1065995"/>
                  </a:lnTo>
                  <a:close/>
                </a:path>
              </a:pathLst>
            </a:custGeom>
            <a:solidFill>
              <a:srgbClr val="E0004D"/>
            </a:solidFill>
          </p:spPr>
        </p:sp>
      </p:grpSp>
      <p:pic>
        <p:nvPicPr>
          <p:cNvPr id="4" name="Picture 4"/>
          <p:cNvPicPr>
            <a:picLocks noChangeAspect="1"/>
          </p:cNvPicPr>
          <p:nvPr/>
        </p:nvPicPr>
        <p:blipFill>
          <a:blip r:embed="rId3"/>
          <a:stretch>
            <a:fillRect/>
          </a:stretch>
        </p:blipFill>
        <p:spPr>
          <a:xfrm>
            <a:off x="1316674" y="1935023"/>
            <a:ext cx="2961589" cy="2961589"/>
          </a:xfrm>
          <a:prstGeom prst="rect">
            <a:avLst/>
          </a:prstGeom>
        </p:spPr>
      </p:pic>
      <p:pic>
        <p:nvPicPr>
          <p:cNvPr id="5" name="Picture 5"/>
          <p:cNvPicPr>
            <a:picLocks noChangeAspect="1"/>
          </p:cNvPicPr>
          <p:nvPr/>
        </p:nvPicPr>
        <p:blipFill>
          <a:blip r:embed="rId4"/>
          <a:stretch>
            <a:fillRect/>
          </a:stretch>
        </p:blipFill>
        <p:spPr>
          <a:xfrm>
            <a:off x="5458070" y="1983605"/>
            <a:ext cx="2961589" cy="2961589"/>
          </a:xfrm>
          <a:prstGeom prst="rect">
            <a:avLst/>
          </a:prstGeom>
        </p:spPr>
      </p:pic>
      <p:pic>
        <p:nvPicPr>
          <p:cNvPr id="6" name="Picture 6"/>
          <p:cNvPicPr>
            <a:picLocks noChangeAspect="1"/>
          </p:cNvPicPr>
          <p:nvPr/>
        </p:nvPicPr>
        <p:blipFill>
          <a:blip r:embed="rId5"/>
          <a:stretch>
            <a:fillRect/>
          </a:stretch>
        </p:blipFill>
        <p:spPr>
          <a:xfrm>
            <a:off x="9599465" y="2007897"/>
            <a:ext cx="2961589" cy="2961589"/>
          </a:xfrm>
          <a:prstGeom prst="rect">
            <a:avLst/>
          </a:prstGeom>
        </p:spPr>
      </p:pic>
      <p:pic>
        <p:nvPicPr>
          <p:cNvPr id="7" name="Picture 7"/>
          <p:cNvPicPr>
            <a:picLocks noChangeAspect="1"/>
          </p:cNvPicPr>
          <p:nvPr/>
        </p:nvPicPr>
        <p:blipFill>
          <a:blip r:embed="rId6"/>
          <a:stretch>
            <a:fillRect/>
          </a:stretch>
        </p:blipFill>
        <p:spPr>
          <a:xfrm>
            <a:off x="13744743" y="2020380"/>
            <a:ext cx="2961589" cy="2961589"/>
          </a:xfrm>
          <a:prstGeom prst="rect">
            <a:avLst/>
          </a:prstGeom>
        </p:spPr>
      </p:pic>
      <p:sp>
        <p:nvSpPr>
          <p:cNvPr id="8" name="Freeform 8"/>
          <p:cNvSpPr/>
          <p:nvPr/>
        </p:nvSpPr>
        <p:spPr>
          <a:xfrm>
            <a:off x="6117783" y="7247944"/>
            <a:ext cx="1743773" cy="2246406"/>
          </a:xfrm>
          <a:custGeom>
            <a:avLst/>
            <a:gdLst/>
            <a:ahLst/>
            <a:cxnLst/>
            <a:rect l="l" t="t" r="r" b="b"/>
            <a:pathLst>
              <a:path w="1743773" h="2246406">
                <a:moveTo>
                  <a:pt x="0" y="0"/>
                </a:moveTo>
                <a:lnTo>
                  <a:pt x="1743773" y="0"/>
                </a:lnTo>
                <a:lnTo>
                  <a:pt x="1743773" y="2246405"/>
                </a:lnTo>
                <a:lnTo>
                  <a:pt x="0" y="2246405"/>
                </a:lnTo>
                <a:lnTo>
                  <a:pt x="0" y="0"/>
                </a:lnTo>
                <a:close/>
              </a:path>
            </a:pathLst>
          </a:custGeom>
          <a:blipFill>
            <a:blip>
              <a:extLst>
                <a:ext uri="{96DAC541-7B7A-43D3-8B79-37D633B846F1}">
                  <asvg:svgBlip xmlns:asvg="http://schemas.microsoft.com/office/drawing/2016/SVG/main" r:embed="rId7"/>
                </a:ext>
              </a:extLst>
            </a:blip>
            <a:stretch>
              <a:fillRect/>
            </a:stretch>
          </a:blipFill>
        </p:spPr>
      </p:sp>
      <p:sp>
        <p:nvSpPr>
          <p:cNvPr id="9" name="Freeform 9"/>
          <p:cNvSpPr/>
          <p:nvPr/>
        </p:nvSpPr>
        <p:spPr>
          <a:xfrm>
            <a:off x="1833429" y="7855375"/>
            <a:ext cx="2029690" cy="1638975"/>
          </a:xfrm>
          <a:custGeom>
            <a:avLst/>
            <a:gdLst/>
            <a:ahLst/>
            <a:cxnLst/>
            <a:rect l="l" t="t" r="r" b="b"/>
            <a:pathLst>
              <a:path w="2029690" h="1638975">
                <a:moveTo>
                  <a:pt x="0" y="0"/>
                </a:moveTo>
                <a:lnTo>
                  <a:pt x="2029690" y="0"/>
                </a:lnTo>
                <a:lnTo>
                  <a:pt x="2029690" y="1638974"/>
                </a:lnTo>
                <a:lnTo>
                  <a:pt x="0" y="1638974"/>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10" name="Freeform 10"/>
          <p:cNvSpPr/>
          <p:nvPr/>
        </p:nvSpPr>
        <p:spPr>
          <a:xfrm>
            <a:off x="9962517" y="7617433"/>
            <a:ext cx="2337096" cy="1507427"/>
          </a:xfrm>
          <a:custGeom>
            <a:avLst/>
            <a:gdLst/>
            <a:ahLst/>
            <a:cxnLst/>
            <a:rect l="l" t="t" r="r" b="b"/>
            <a:pathLst>
              <a:path w="2337096" h="1507427">
                <a:moveTo>
                  <a:pt x="0" y="0"/>
                </a:moveTo>
                <a:lnTo>
                  <a:pt x="2337096" y="0"/>
                </a:lnTo>
                <a:lnTo>
                  <a:pt x="2337096" y="1507427"/>
                </a:lnTo>
                <a:lnTo>
                  <a:pt x="0" y="1507427"/>
                </a:lnTo>
                <a:lnTo>
                  <a:pt x="0" y="0"/>
                </a:lnTo>
                <a:close/>
              </a:path>
            </a:pathLst>
          </a:custGeom>
          <a:blipFill>
            <a:blip>
              <a:extLst>
                <a:ext uri="{96DAC541-7B7A-43D3-8B79-37D633B846F1}">
                  <asvg:svgBlip xmlns:asvg="http://schemas.microsoft.com/office/drawing/2016/SVG/main" r:embed="rId9"/>
                </a:ext>
              </a:extLst>
            </a:blip>
            <a:stretch>
              <a:fillRect/>
            </a:stretch>
          </a:blipFill>
        </p:spPr>
      </p:sp>
      <p:sp>
        <p:nvSpPr>
          <p:cNvPr id="11" name="Freeform 11"/>
          <p:cNvSpPr/>
          <p:nvPr/>
        </p:nvSpPr>
        <p:spPr>
          <a:xfrm>
            <a:off x="14570918" y="7247944"/>
            <a:ext cx="1638047" cy="1638047"/>
          </a:xfrm>
          <a:custGeom>
            <a:avLst/>
            <a:gdLst/>
            <a:ahLst/>
            <a:cxnLst/>
            <a:rect l="l" t="t" r="r" b="b"/>
            <a:pathLst>
              <a:path w="1638047" h="1638047">
                <a:moveTo>
                  <a:pt x="0" y="0"/>
                </a:moveTo>
                <a:lnTo>
                  <a:pt x="1638047" y="0"/>
                </a:lnTo>
                <a:lnTo>
                  <a:pt x="1638047" y="1638046"/>
                </a:lnTo>
                <a:lnTo>
                  <a:pt x="0" y="1638046"/>
                </a:lnTo>
                <a:lnTo>
                  <a:pt x="0" y="0"/>
                </a:lnTo>
                <a:close/>
              </a:path>
            </a:pathLst>
          </a:custGeom>
          <a:blipFill>
            <a:blip>
              <a:extLst>
                <a:ext uri="{96DAC541-7B7A-43D3-8B79-37D633B846F1}">
                  <asvg:svgBlip xmlns:asvg="http://schemas.microsoft.com/office/drawing/2016/SVG/main" r:embed="rId10"/>
                </a:ext>
              </a:extLst>
            </a:blip>
            <a:stretch>
              <a:fillRect/>
            </a:stretch>
          </a:blipFill>
        </p:spPr>
      </p:sp>
      <p:sp>
        <p:nvSpPr>
          <p:cNvPr id="12" name="TextBox 12"/>
          <p:cNvSpPr txBox="1"/>
          <p:nvPr/>
        </p:nvSpPr>
        <p:spPr>
          <a:xfrm>
            <a:off x="1015776" y="338979"/>
            <a:ext cx="14260567" cy="1096486"/>
          </a:xfrm>
          <a:prstGeom prst="rect">
            <a:avLst/>
          </a:prstGeom>
        </p:spPr>
        <p:txBody>
          <a:bodyPr lIns="0" tIns="0" rIns="0" bIns="0" rtlCol="0" anchor="t">
            <a:spAutoFit/>
          </a:bodyPr>
          <a:lstStyle/>
          <a:p>
            <a:pPr algn="l">
              <a:lnSpc>
                <a:spcPts val="8863"/>
              </a:lnSpc>
            </a:pPr>
            <a:r>
              <a:rPr lang="en-US" sz="6331" spc="348">
                <a:solidFill>
                  <a:srgbClr val="FFFFFF"/>
                </a:solidFill>
                <a:latin typeface="Black Diamond"/>
                <a:ea typeface="Black Diamond"/>
                <a:cs typeface="Black Diamond"/>
                <a:sym typeface="Black Diamond"/>
              </a:rPr>
              <a:t>What Recruiters Say…</a:t>
            </a:r>
          </a:p>
        </p:txBody>
      </p:sp>
      <p:sp>
        <p:nvSpPr>
          <p:cNvPr id="13" name="TextBox 13"/>
          <p:cNvSpPr txBox="1"/>
          <p:nvPr/>
        </p:nvSpPr>
        <p:spPr>
          <a:xfrm>
            <a:off x="9139238" y="4961572"/>
            <a:ext cx="9525" cy="316230"/>
          </a:xfrm>
          <a:prstGeom prst="rect">
            <a:avLst/>
          </a:prstGeom>
        </p:spPr>
        <p:txBody>
          <a:bodyPr lIns="0" tIns="0" rIns="0" bIns="0" rtlCol="0" anchor="t">
            <a:spAutoFit/>
          </a:bodyPr>
          <a:lstStyle/>
          <a:p>
            <a:pPr algn="ctr">
              <a:lnSpc>
                <a:spcPts val="2520"/>
              </a:lnSpc>
            </a:pPr>
            <a:endParaRPr/>
          </a:p>
        </p:txBody>
      </p:sp>
      <p:sp>
        <p:nvSpPr>
          <p:cNvPr id="14" name="TextBox 14"/>
          <p:cNvSpPr txBox="1"/>
          <p:nvPr/>
        </p:nvSpPr>
        <p:spPr>
          <a:xfrm>
            <a:off x="1332847" y="2962434"/>
            <a:ext cx="3030854" cy="832482"/>
          </a:xfrm>
          <a:prstGeom prst="rect">
            <a:avLst/>
          </a:prstGeom>
        </p:spPr>
        <p:txBody>
          <a:bodyPr lIns="0" tIns="0" rIns="0" bIns="0" rtlCol="0" anchor="t">
            <a:spAutoFit/>
          </a:bodyPr>
          <a:lstStyle/>
          <a:p>
            <a:pPr algn="ctr">
              <a:lnSpc>
                <a:spcPts val="6170"/>
              </a:lnSpc>
            </a:pPr>
            <a:r>
              <a:rPr lang="en-US" sz="4407">
                <a:solidFill>
                  <a:srgbClr val="000000"/>
                </a:solidFill>
                <a:latin typeface="Helvetica Neue LT Std 1"/>
                <a:ea typeface="Helvetica Neue LT Std 1"/>
                <a:cs typeface="Helvetica Neue LT Std 1"/>
                <a:sym typeface="Helvetica Neue LT Std 1"/>
              </a:rPr>
              <a:t>67 %</a:t>
            </a:r>
          </a:p>
        </p:txBody>
      </p:sp>
      <p:sp>
        <p:nvSpPr>
          <p:cNvPr id="15" name="TextBox 15"/>
          <p:cNvSpPr txBox="1"/>
          <p:nvPr/>
        </p:nvSpPr>
        <p:spPr>
          <a:xfrm>
            <a:off x="5474243" y="3011017"/>
            <a:ext cx="3030854" cy="832482"/>
          </a:xfrm>
          <a:prstGeom prst="rect">
            <a:avLst/>
          </a:prstGeom>
        </p:spPr>
        <p:txBody>
          <a:bodyPr lIns="0" tIns="0" rIns="0" bIns="0" rtlCol="0" anchor="t">
            <a:spAutoFit/>
          </a:bodyPr>
          <a:lstStyle/>
          <a:p>
            <a:pPr algn="ctr">
              <a:lnSpc>
                <a:spcPts val="6170"/>
              </a:lnSpc>
            </a:pPr>
            <a:r>
              <a:rPr lang="en-US" sz="4407">
                <a:solidFill>
                  <a:srgbClr val="000000"/>
                </a:solidFill>
                <a:latin typeface="Helvetica Neue LT Std 1"/>
                <a:ea typeface="Helvetica Neue LT Std 1"/>
                <a:cs typeface="Helvetica Neue LT Std 1"/>
                <a:sym typeface="Helvetica Neue LT Std 1"/>
              </a:rPr>
              <a:t>26 %</a:t>
            </a:r>
          </a:p>
        </p:txBody>
      </p:sp>
      <p:sp>
        <p:nvSpPr>
          <p:cNvPr id="16" name="TextBox 16"/>
          <p:cNvSpPr txBox="1"/>
          <p:nvPr/>
        </p:nvSpPr>
        <p:spPr>
          <a:xfrm>
            <a:off x="9615638" y="3035308"/>
            <a:ext cx="3030854" cy="832482"/>
          </a:xfrm>
          <a:prstGeom prst="rect">
            <a:avLst/>
          </a:prstGeom>
        </p:spPr>
        <p:txBody>
          <a:bodyPr lIns="0" tIns="0" rIns="0" bIns="0" rtlCol="0" anchor="t">
            <a:spAutoFit/>
          </a:bodyPr>
          <a:lstStyle/>
          <a:p>
            <a:pPr algn="ctr">
              <a:lnSpc>
                <a:spcPts val="6170"/>
              </a:lnSpc>
            </a:pPr>
            <a:r>
              <a:rPr lang="en-US" sz="4407">
                <a:solidFill>
                  <a:srgbClr val="000000"/>
                </a:solidFill>
                <a:latin typeface="Helvetica Neue LT Std 1"/>
                <a:ea typeface="Helvetica Neue LT Std 1"/>
                <a:cs typeface="Helvetica Neue LT Std 1"/>
                <a:sym typeface="Helvetica Neue LT Std 1"/>
              </a:rPr>
              <a:t>21 %</a:t>
            </a:r>
          </a:p>
        </p:txBody>
      </p:sp>
      <p:sp>
        <p:nvSpPr>
          <p:cNvPr id="17" name="TextBox 17"/>
          <p:cNvSpPr txBox="1"/>
          <p:nvPr/>
        </p:nvSpPr>
        <p:spPr>
          <a:xfrm>
            <a:off x="13760917" y="3047791"/>
            <a:ext cx="3030854" cy="832482"/>
          </a:xfrm>
          <a:prstGeom prst="rect">
            <a:avLst/>
          </a:prstGeom>
        </p:spPr>
        <p:txBody>
          <a:bodyPr lIns="0" tIns="0" rIns="0" bIns="0" rtlCol="0" anchor="t">
            <a:spAutoFit/>
          </a:bodyPr>
          <a:lstStyle/>
          <a:p>
            <a:pPr algn="ctr">
              <a:lnSpc>
                <a:spcPts val="6170"/>
              </a:lnSpc>
            </a:pPr>
            <a:r>
              <a:rPr lang="en-US" sz="4407">
                <a:solidFill>
                  <a:srgbClr val="000000"/>
                </a:solidFill>
                <a:latin typeface="Helvetica Neue LT Std 1"/>
                <a:ea typeface="Helvetica Neue LT Std 1"/>
                <a:cs typeface="Helvetica Neue LT Std 1"/>
                <a:sym typeface="Helvetica Neue LT Std 1"/>
              </a:rPr>
              <a:t>39 %</a:t>
            </a:r>
          </a:p>
        </p:txBody>
      </p:sp>
      <p:sp>
        <p:nvSpPr>
          <p:cNvPr id="18" name="TextBox 18"/>
          <p:cNvSpPr txBox="1"/>
          <p:nvPr/>
        </p:nvSpPr>
        <p:spPr>
          <a:xfrm>
            <a:off x="1454018" y="4887938"/>
            <a:ext cx="2577446" cy="2491739"/>
          </a:xfrm>
          <a:prstGeom prst="rect">
            <a:avLst/>
          </a:prstGeom>
        </p:spPr>
        <p:txBody>
          <a:bodyPr lIns="0" tIns="0" rIns="0" bIns="0" rtlCol="0" anchor="t">
            <a:spAutoFit/>
          </a:bodyPr>
          <a:lstStyle/>
          <a:p>
            <a:pPr algn="ctr">
              <a:lnSpc>
                <a:spcPts val="3360"/>
              </a:lnSpc>
            </a:pPr>
            <a:r>
              <a:rPr lang="en-US" sz="2400">
                <a:solidFill>
                  <a:srgbClr val="000000"/>
                </a:solidFill>
                <a:latin typeface="Canva Sans"/>
                <a:ea typeface="Canva Sans"/>
                <a:cs typeface="Canva Sans"/>
                <a:sym typeface="Canva Sans"/>
              </a:rPr>
              <a:t>Of hiring managers cite </a:t>
            </a:r>
            <a:r>
              <a:rPr lang="en-US" sz="2400" b="1">
                <a:solidFill>
                  <a:srgbClr val="000000"/>
                </a:solidFill>
                <a:latin typeface="Canva Sans Bold"/>
                <a:ea typeface="Canva Sans Bold"/>
                <a:cs typeface="Canva Sans Bold"/>
                <a:sym typeface="Canva Sans Bold"/>
              </a:rPr>
              <a:t>lack of eye contact </a:t>
            </a:r>
            <a:r>
              <a:rPr lang="en-US" sz="2400">
                <a:solidFill>
                  <a:srgbClr val="000000"/>
                </a:solidFill>
                <a:latin typeface="Canva Sans"/>
                <a:ea typeface="Canva Sans"/>
                <a:cs typeface="Canva Sans"/>
                <a:sym typeface="Canva Sans"/>
              </a:rPr>
              <a:t> as the biggest mistake candidates make</a:t>
            </a:r>
          </a:p>
        </p:txBody>
      </p:sp>
      <p:sp>
        <p:nvSpPr>
          <p:cNvPr id="19" name="TextBox 19"/>
          <p:cNvSpPr txBox="1"/>
          <p:nvPr/>
        </p:nvSpPr>
        <p:spPr>
          <a:xfrm>
            <a:off x="5474243" y="4984145"/>
            <a:ext cx="2577446" cy="2072639"/>
          </a:xfrm>
          <a:prstGeom prst="rect">
            <a:avLst/>
          </a:prstGeom>
        </p:spPr>
        <p:txBody>
          <a:bodyPr lIns="0" tIns="0" rIns="0" bIns="0" rtlCol="0" anchor="t">
            <a:spAutoFit/>
          </a:bodyPr>
          <a:lstStyle/>
          <a:p>
            <a:pPr algn="ctr">
              <a:lnSpc>
                <a:spcPts val="3360"/>
              </a:lnSpc>
            </a:pPr>
            <a:r>
              <a:rPr lang="en-US" sz="2400">
                <a:solidFill>
                  <a:srgbClr val="000000"/>
                </a:solidFill>
                <a:latin typeface="Canva Sans"/>
                <a:ea typeface="Canva Sans"/>
                <a:cs typeface="Canva Sans"/>
                <a:sym typeface="Canva Sans"/>
              </a:rPr>
              <a:t>Of applicants in an interview get rejected because they </a:t>
            </a:r>
            <a:r>
              <a:rPr lang="en-US" sz="2400" b="1">
                <a:solidFill>
                  <a:srgbClr val="000000"/>
                </a:solidFill>
                <a:latin typeface="Canva Sans Bold"/>
                <a:ea typeface="Canva Sans Bold"/>
                <a:cs typeface="Canva Sans Bold"/>
                <a:sym typeface="Canva Sans Bold"/>
              </a:rPr>
              <a:t>fidget too much</a:t>
            </a:r>
          </a:p>
        </p:txBody>
      </p:sp>
      <p:sp>
        <p:nvSpPr>
          <p:cNvPr id="20" name="TextBox 20"/>
          <p:cNvSpPr txBox="1"/>
          <p:nvPr/>
        </p:nvSpPr>
        <p:spPr>
          <a:xfrm>
            <a:off x="9842342" y="4984145"/>
            <a:ext cx="2577446" cy="2072639"/>
          </a:xfrm>
          <a:prstGeom prst="rect">
            <a:avLst/>
          </a:prstGeom>
        </p:spPr>
        <p:txBody>
          <a:bodyPr lIns="0" tIns="0" rIns="0" bIns="0" rtlCol="0" anchor="t">
            <a:spAutoFit/>
          </a:bodyPr>
          <a:lstStyle/>
          <a:p>
            <a:pPr algn="ctr">
              <a:lnSpc>
                <a:spcPts val="3360"/>
              </a:lnSpc>
            </a:pPr>
            <a:r>
              <a:rPr lang="en-US" sz="2400">
                <a:solidFill>
                  <a:srgbClr val="000000"/>
                </a:solidFill>
                <a:latin typeface="Canva Sans"/>
                <a:ea typeface="Canva Sans"/>
                <a:cs typeface="Canva Sans"/>
                <a:sym typeface="Canva Sans"/>
              </a:rPr>
              <a:t>Of interviewers will reject candidates who gave a </a:t>
            </a:r>
            <a:r>
              <a:rPr lang="en-US" sz="2400" b="1">
                <a:solidFill>
                  <a:srgbClr val="000000"/>
                </a:solidFill>
                <a:latin typeface="Canva Sans Bold"/>
                <a:ea typeface="Canva Sans Bold"/>
                <a:cs typeface="Canva Sans Bold"/>
                <a:sym typeface="Canva Sans Bold"/>
              </a:rPr>
              <a:t>weak handshake </a:t>
            </a:r>
          </a:p>
        </p:txBody>
      </p:sp>
      <p:sp>
        <p:nvSpPr>
          <p:cNvPr id="21" name="TextBox 21"/>
          <p:cNvSpPr txBox="1"/>
          <p:nvPr/>
        </p:nvSpPr>
        <p:spPr>
          <a:xfrm>
            <a:off x="13987620" y="5059020"/>
            <a:ext cx="2577446" cy="1653539"/>
          </a:xfrm>
          <a:prstGeom prst="rect">
            <a:avLst/>
          </a:prstGeom>
        </p:spPr>
        <p:txBody>
          <a:bodyPr lIns="0" tIns="0" rIns="0" bIns="0" rtlCol="0" anchor="t">
            <a:spAutoFit/>
          </a:bodyPr>
          <a:lstStyle/>
          <a:p>
            <a:pPr algn="ctr">
              <a:lnSpc>
                <a:spcPts val="3360"/>
              </a:lnSpc>
            </a:pPr>
            <a:r>
              <a:rPr lang="en-US" sz="2400">
                <a:solidFill>
                  <a:srgbClr val="000000"/>
                </a:solidFill>
                <a:latin typeface="Canva Sans"/>
                <a:ea typeface="Canva Sans"/>
                <a:cs typeface="Canva Sans"/>
                <a:sym typeface="Canva Sans"/>
              </a:rPr>
              <a:t>Of interviewers are out if a candidate </a:t>
            </a:r>
          </a:p>
          <a:p>
            <a:pPr algn="ctr">
              <a:lnSpc>
                <a:spcPts val="3360"/>
              </a:lnSpc>
            </a:pPr>
            <a:r>
              <a:rPr lang="en-US" sz="2400" b="1">
                <a:solidFill>
                  <a:srgbClr val="000000"/>
                </a:solidFill>
                <a:latin typeface="Canva Sans Bold"/>
                <a:ea typeface="Canva Sans Bold"/>
                <a:cs typeface="Canva Sans Bold"/>
                <a:sym typeface="Canva Sans Bold"/>
              </a:rPr>
              <a:t>fails to smile</a:t>
            </a:r>
          </a:p>
        </p:txBody>
      </p:sp>
      <p:sp>
        <p:nvSpPr>
          <p:cNvPr id="22" name="TextBox 22"/>
          <p:cNvSpPr txBox="1"/>
          <p:nvPr/>
        </p:nvSpPr>
        <p:spPr>
          <a:xfrm>
            <a:off x="7554242" y="9808674"/>
            <a:ext cx="3189042" cy="253576"/>
          </a:xfrm>
          <a:prstGeom prst="rect">
            <a:avLst/>
          </a:prstGeom>
        </p:spPr>
        <p:txBody>
          <a:bodyPr lIns="0" tIns="0" rIns="0" bIns="0" rtlCol="0" anchor="t">
            <a:spAutoFit/>
          </a:bodyPr>
          <a:lstStyle/>
          <a:p>
            <a:pPr algn="ctr">
              <a:lnSpc>
                <a:spcPts val="2084"/>
              </a:lnSpc>
            </a:pPr>
            <a:r>
              <a:rPr lang="en-US" sz="1489" u="sng">
                <a:solidFill>
                  <a:srgbClr val="000000"/>
                </a:solidFill>
                <a:latin typeface="Canva Sans"/>
                <a:ea typeface="Canva Sans"/>
                <a:cs typeface="Canva Sans"/>
                <a:sym typeface="Canva Sans"/>
                <a:hlinkClick r:id="rId11" tooltip="https://www.impactplus.com/blog/the-importance-of-body-language-in-your-next-big-job-interview-infographic"/>
              </a:rPr>
              <a:t>https://www.impactplus.com/blog/</a:t>
            </a:r>
          </a:p>
        </p:txBody>
      </p:sp>
      <p:sp>
        <p:nvSpPr>
          <p:cNvPr id="23" name="Freeform 23"/>
          <p:cNvSpPr/>
          <p:nvPr/>
        </p:nvSpPr>
        <p:spPr>
          <a:xfrm>
            <a:off x="14530832" y="8960252"/>
            <a:ext cx="3356265" cy="1124349"/>
          </a:xfrm>
          <a:custGeom>
            <a:avLst/>
            <a:gdLst/>
            <a:ahLst/>
            <a:cxnLst/>
            <a:rect l="l" t="t" r="r" b="b"/>
            <a:pathLst>
              <a:path w="3356265" h="1124349">
                <a:moveTo>
                  <a:pt x="0" y="0"/>
                </a:moveTo>
                <a:lnTo>
                  <a:pt x="3356265" y="0"/>
                </a:lnTo>
                <a:lnTo>
                  <a:pt x="3356265" y="1124349"/>
                </a:lnTo>
                <a:lnTo>
                  <a:pt x="0" y="1124349"/>
                </a:lnTo>
                <a:lnTo>
                  <a:pt x="0" y="0"/>
                </a:lnTo>
                <a:close/>
              </a:path>
            </a:pathLst>
          </a:custGeom>
          <a:blipFill>
            <a:blip r:embed="rId12"/>
            <a:stretch>
              <a:fillRect/>
            </a:stretch>
          </a:blipFill>
        </p:spPr>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653007"/>
            <a:chOff x="0" y="0"/>
            <a:chExt cx="10218561" cy="923630"/>
          </a:xfrm>
        </p:grpSpPr>
        <p:sp>
          <p:nvSpPr>
            <p:cNvPr id="3" name="Freeform 3"/>
            <p:cNvSpPr/>
            <p:nvPr/>
          </p:nvSpPr>
          <p:spPr>
            <a:xfrm>
              <a:off x="0" y="0"/>
              <a:ext cx="10218561" cy="923630"/>
            </a:xfrm>
            <a:custGeom>
              <a:avLst/>
              <a:gdLst/>
              <a:ahLst/>
              <a:cxnLst/>
              <a:rect l="l" t="t" r="r" b="b"/>
              <a:pathLst>
                <a:path w="10218561" h="923630">
                  <a:moveTo>
                    <a:pt x="0" y="0"/>
                  </a:moveTo>
                  <a:lnTo>
                    <a:pt x="10218561" y="0"/>
                  </a:lnTo>
                  <a:lnTo>
                    <a:pt x="10218561" y="923630"/>
                  </a:lnTo>
                  <a:lnTo>
                    <a:pt x="0" y="923630"/>
                  </a:lnTo>
                  <a:close/>
                </a:path>
              </a:pathLst>
            </a:custGeom>
            <a:solidFill>
              <a:srgbClr val="E0004D"/>
            </a:solidFill>
          </p:spPr>
        </p:sp>
      </p:grpSp>
      <p:sp>
        <p:nvSpPr>
          <p:cNvPr id="4" name="Freeform 4"/>
          <p:cNvSpPr/>
          <p:nvPr/>
        </p:nvSpPr>
        <p:spPr>
          <a:xfrm>
            <a:off x="1028700" y="5024653"/>
            <a:ext cx="3655444" cy="2435440"/>
          </a:xfrm>
          <a:custGeom>
            <a:avLst/>
            <a:gdLst/>
            <a:ahLst/>
            <a:cxnLst/>
            <a:rect l="l" t="t" r="r" b="b"/>
            <a:pathLst>
              <a:path w="3655444" h="2435440">
                <a:moveTo>
                  <a:pt x="0" y="0"/>
                </a:moveTo>
                <a:lnTo>
                  <a:pt x="3655444" y="0"/>
                </a:lnTo>
                <a:lnTo>
                  <a:pt x="3655444" y="2435440"/>
                </a:lnTo>
                <a:lnTo>
                  <a:pt x="0" y="2435440"/>
                </a:lnTo>
                <a:lnTo>
                  <a:pt x="0" y="0"/>
                </a:lnTo>
                <a:close/>
              </a:path>
            </a:pathLst>
          </a:custGeom>
          <a:blipFill>
            <a:blip r:embed="rId3"/>
            <a:stretch>
              <a:fillRect/>
            </a:stretch>
          </a:blipFill>
        </p:spPr>
      </p:sp>
      <p:sp>
        <p:nvSpPr>
          <p:cNvPr id="5" name="Freeform 5"/>
          <p:cNvSpPr/>
          <p:nvPr/>
        </p:nvSpPr>
        <p:spPr>
          <a:xfrm>
            <a:off x="7316278" y="5024653"/>
            <a:ext cx="3655444" cy="2459452"/>
          </a:xfrm>
          <a:custGeom>
            <a:avLst/>
            <a:gdLst/>
            <a:ahLst/>
            <a:cxnLst/>
            <a:rect l="l" t="t" r="r" b="b"/>
            <a:pathLst>
              <a:path w="3655444" h="2459452">
                <a:moveTo>
                  <a:pt x="0" y="0"/>
                </a:moveTo>
                <a:lnTo>
                  <a:pt x="3655444" y="0"/>
                </a:lnTo>
                <a:lnTo>
                  <a:pt x="3655444" y="2459452"/>
                </a:lnTo>
                <a:lnTo>
                  <a:pt x="0" y="2459452"/>
                </a:lnTo>
                <a:lnTo>
                  <a:pt x="0" y="0"/>
                </a:lnTo>
                <a:close/>
              </a:path>
            </a:pathLst>
          </a:custGeom>
          <a:blipFill>
            <a:blip r:embed="rId4"/>
            <a:stretch>
              <a:fillRect l="-8171" b="-7115"/>
            </a:stretch>
          </a:blipFill>
        </p:spPr>
      </p:sp>
      <p:sp>
        <p:nvSpPr>
          <p:cNvPr id="6" name="Freeform 6"/>
          <p:cNvSpPr/>
          <p:nvPr/>
        </p:nvSpPr>
        <p:spPr>
          <a:xfrm>
            <a:off x="13159794" y="5000641"/>
            <a:ext cx="3685827" cy="2459452"/>
          </a:xfrm>
          <a:custGeom>
            <a:avLst/>
            <a:gdLst/>
            <a:ahLst/>
            <a:cxnLst/>
            <a:rect l="l" t="t" r="r" b="b"/>
            <a:pathLst>
              <a:path w="3685827" h="2459452">
                <a:moveTo>
                  <a:pt x="0" y="0"/>
                </a:moveTo>
                <a:lnTo>
                  <a:pt x="3685827" y="0"/>
                </a:lnTo>
                <a:lnTo>
                  <a:pt x="3685827" y="2459452"/>
                </a:lnTo>
                <a:lnTo>
                  <a:pt x="0" y="2459452"/>
                </a:lnTo>
                <a:lnTo>
                  <a:pt x="0" y="0"/>
                </a:lnTo>
                <a:close/>
              </a:path>
            </a:pathLst>
          </a:custGeom>
          <a:blipFill>
            <a:blip r:embed="rId5"/>
            <a:stretch>
              <a:fillRect/>
            </a:stretch>
          </a:blipFill>
        </p:spPr>
      </p:sp>
      <p:sp>
        <p:nvSpPr>
          <p:cNvPr id="7" name="TextBox 7"/>
          <p:cNvSpPr txBox="1"/>
          <p:nvPr/>
        </p:nvSpPr>
        <p:spPr>
          <a:xfrm>
            <a:off x="329273" y="287733"/>
            <a:ext cx="17958727" cy="1096485"/>
          </a:xfrm>
          <a:prstGeom prst="rect">
            <a:avLst/>
          </a:prstGeom>
        </p:spPr>
        <p:txBody>
          <a:bodyPr lIns="0" tIns="0" rIns="0" bIns="0" rtlCol="0" anchor="t">
            <a:spAutoFit/>
          </a:bodyPr>
          <a:lstStyle/>
          <a:p>
            <a:pPr algn="l">
              <a:lnSpc>
                <a:spcPts val="8863"/>
              </a:lnSpc>
            </a:pPr>
            <a:r>
              <a:rPr lang="en-US" sz="6331" spc="348">
                <a:solidFill>
                  <a:srgbClr val="FFFFFF"/>
                </a:solidFill>
                <a:latin typeface="Black Diamond"/>
                <a:ea typeface="Black Diamond"/>
                <a:cs typeface="Black Diamond"/>
                <a:sym typeface="Black Diamond"/>
              </a:rPr>
              <a:t>Communicaton in Interviews - What Matters Most?</a:t>
            </a:r>
          </a:p>
        </p:txBody>
      </p:sp>
      <p:sp>
        <p:nvSpPr>
          <p:cNvPr id="8" name="TextBox 8"/>
          <p:cNvSpPr txBox="1"/>
          <p:nvPr/>
        </p:nvSpPr>
        <p:spPr>
          <a:xfrm>
            <a:off x="1771768" y="2724941"/>
            <a:ext cx="2186505" cy="1536715"/>
          </a:xfrm>
          <a:prstGeom prst="rect">
            <a:avLst/>
          </a:prstGeom>
        </p:spPr>
        <p:txBody>
          <a:bodyPr lIns="0" tIns="0" rIns="0" bIns="0" rtlCol="0" anchor="t">
            <a:spAutoFit/>
          </a:bodyPr>
          <a:lstStyle/>
          <a:p>
            <a:pPr algn="ctr">
              <a:lnSpc>
                <a:spcPts val="12629"/>
              </a:lnSpc>
            </a:pPr>
            <a:r>
              <a:rPr lang="en-US" sz="9021">
                <a:solidFill>
                  <a:srgbClr val="414042"/>
                </a:solidFill>
                <a:latin typeface="Black Diamond"/>
                <a:ea typeface="Black Diamond"/>
                <a:cs typeface="Black Diamond"/>
                <a:sym typeface="Black Diamond"/>
              </a:rPr>
              <a:t>Words </a:t>
            </a:r>
          </a:p>
        </p:txBody>
      </p:sp>
      <p:sp>
        <p:nvSpPr>
          <p:cNvPr id="9" name="TextBox 9"/>
          <p:cNvSpPr txBox="1"/>
          <p:nvPr/>
        </p:nvSpPr>
        <p:spPr>
          <a:xfrm>
            <a:off x="6557910" y="2865641"/>
            <a:ext cx="5438166" cy="1536715"/>
          </a:xfrm>
          <a:prstGeom prst="rect">
            <a:avLst/>
          </a:prstGeom>
        </p:spPr>
        <p:txBody>
          <a:bodyPr lIns="0" tIns="0" rIns="0" bIns="0" rtlCol="0" anchor="t">
            <a:spAutoFit/>
          </a:bodyPr>
          <a:lstStyle/>
          <a:p>
            <a:pPr algn="ctr">
              <a:lnSpc>
                <a:spcPts val="12629"/>
              </a:lnSpc>
            </a:pPr>
            <a:r>
              <a:rPr lang="en-US" sz="9021">
                <a:solidFill>
                  <a:srgbClr val="414042"/>
                </a:solidFill>
                <a:latin typeface="Black Diamond"/>
                <a:ea typeface="Black Diamond"/>
                <a:cs typeface="Black Diamond"/>
                <a:sym typeface="Black Diamond"/>
              </a:rPr>
              <a:t>Body Language </a:t>
            </a:r>
          </a:p>
        </p:txBody>
      </p:sp>
      <p:sp>
        <p:nvSpPr>
          <p:cNvPr id="10" name="TextBox 10"/>
          <p:cNvSpPr txBox="1"/>
          <p:nvPr/>
        </p:nvSpPr>
        <p:spPr>
          <a:xfrm>
            <a:off x="13648659" y="2865641"/>
            <a:ext cx="3196961" cy="1536715"/>
          </a:xfrm>
          <a:prstGeom prst="rect">
            <a:avLst/>
          </a:prstGeom>
        </p:spPr>
        <p:txBody>
          <a:bodyPr lIns="0" tIns="0" rIns="0" bIns="0" rtlCol="0" anchor="t">
            <a:spAutoFit/>
          </a:bodyPr>
          <a:lstStyle/>
          <a:p>
            <a:pPr algn="ctr">
              <a:lnSpc>
                <a:spcPts val="12629"/>
              </a:lnSpc>
            </a:pPr>
            <a:r>
              <a:rPr lang="en-US" sz="9021">
                <a:solidFill>
                  <a:srgbClr val="414042"/>
                </a:solidFill>
                <a:latin typeface="Black Diamond"/>
                <a:ea typeface="Black Diamond"/>
                <a:cs typeface="Black Diamond"/>
                <a:sym typeface="Black Diamond"/>
              </a:rPr>
              <a:t>Voice Tone</a:t>
            </a:r>
          </a:p>
        </p:txBody>
      </p:sp>
      <p:sp>
        <p:nvSpPr>
          <p:cNvPr id="11" name="TextBox 11"/>
          <p:cNvSpPr txBox="1"/>
          <p:nvPr/>
        </p:nvSpPr>
        <p:spPr>
          <a:xfrm>
            <a:off x="14464602" y="8050643"/>
            <a:ext cx="1565077" cy="1561557"/>
          </a:xfrm>
          <a:prstGeom prst="rect">
            <a:avLst/>
          </a:prstGeom>
        </p:spPr>
        <p:txBody>
          <a:bodyPr lIns="0" tIns="0" rIns="0" bIns="0" rtlCol="0" anchor="t">
            <a:spAutoFit/>
          </a:bodyPr>
          <a:lstStyle/>
          <a:p>
            <a:pPr algn="ctr">
              <a:lnSpc>
                <a:spcPts val="12629"/>
              </a:lnSpc>
            </a:pPr>
            <a:r>
              <a:rPr lang="en-US" sz="9021">
                <a:solidFill>
                  <a:srgbClr val="E61955"/>
                </a:solidFill>
                <a:latin typeface="Black Diamond"/>
                <a:ea typeface="Black Diamond"/>
                <a:cs typeface="Black Diamond"/>
                <a:sym typeface="Black Diamond"/>
              </a:rPr>
              <a:t>40%</a:t>
            </a:r>
          </a:p>
        </p:txBody>
      </p:sp>
      <p:sp>
        <p:nvSpPr>
          <p:cNvPr id="12" name="TextBox 12"/>
          <p:cNvSpPr txBox="1"/>
          <p:nvPr/>
        </p:nvSpPr>
        <p:spPr>
          <a:xfrm>
            <a:off x="8507056" y="8050643"/>
            <a:ext cx="1539875" cy="1561557"/>
          </a:xfrm>
          <a:prstGeom prst="rect">
            <a:avLst/>
          </a:prstGeom>
        </p:spPr>
        <p:txBody>
          <a:bodyPr lIns="0" tIns="0" rIns="0" bIns="0" rtlCol="0" anchor="t">
            <a:spAutoFit/>
          </a:bodyPr>
          <a:lstStyle/>
          <a:p>
            <a:pPr algn="ctr">
              <a:lnSpc>
                <a:spcPts val="12629"/>
              </a:lnSpc>
            </a:pPr>
            <a:r>
              <a:rPr lang="en-US" sz="9021">
                <a:solidFill>
                  <a:srgbClr val="E61955"/>
                </a:solidFill>
                <a:latin typeface="Black Diamond"/>
                <a:ea typeface="Black Diamond"/>
                <a:cs typeface="Black Diamond"/>
                <a:sym typeface="Black Diamond"/>
              </a:rPr>
              <a:t>50%</a:t>
            </a:r>
          </a:p>
        </p:txBody>
      </p:sp>
      <p:sp>
        <p:nvSpPr>
          <p:cNvPr id="13" name="TextBox 13"/>
          <p:cNvSpPr txBox="1"/>
          <p:nvPr/>
        </p:nvSpPr>
        <p:spPr>
          <a:xfrm>
            <a:off x="2187340" y="8050643"/>
            <a:ext cx="1338163" cy="1561557"/>
          </a:xfrm>
          <a:prstGeom prst="rect">
            <a:avLst/>
          </a:prstGeom>
        </p:spPr>
        <p:txBody>
          <a:bodyPr lIns="0" tIns="0" rIns="0" bIns="0" rtlCol="0" anchor="t">
            <a:spAutoFit/>
          </a:bodyPr>
          <a:lstStyle/>
          <a:p>
            <a:pPr algn="ctr">
              <a:lnSpc>
                <a:spcPts val="12629"/>
              </a:lnSpc>
            </a:pPr>
            <a:r>
              <a:rPr lang="en-US" sz="9021">
                <a:solidFill>
                  <a:srgbClr val="E61955"/>
                </a:solidFill>
                <a:latin typeface="Black Diamond"/>
                <a:ea typeface="Black Diamond"/>
                <a:cs typeface="Black Diamond"/>
                <a:sym typeface="Black Diamond"/>
              </a:rPr>
              <a:t>10%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6858000" cy="10287000"/>
          </a:xfrm>
          <a:custGeom>
            <a:avLst/>
            <a:gdLst/>
            <a:ahLst/>
            <a:cxnLst/>
            <a:rect l="l" t="t" r="r" b="b"/>
            <a:pathLst>
              <a:path w="6858000" h="10287000">
                <a:moveTo>
                  <a:pt x="0" y="0"/>
                </a:moveTo>
                <a:lnTo>
                  <a:pt x="6858000" y="0"/>
                </a:lnTo>
                <a:lnTo>
                  <a:pt x="6858000" y="10287000"/>
                </a:lnTo>
                <a:lnTo>
                  <a:pt x="0" y="10287000"/>
                </a:lnTo>
                <a:lnTo>
                  <a:pt x="0" y="0"/>
                </a:lnTo>
                <a:close/>
              </a:path>
            </a:pathLst>
          </a:custGeom>
          <a:blipFill>
            <a:blip r:embed="rId3"/>
            <a:stretch>
              <a:fillRect l="-738" r="-165954"/>
            </a:stretch>
          </a:blipFill>
        </p:spPr>
      </p:sp>
      <p:sp>
        <p:nvSpPr>
          <p:cNvPr id="3" name="TextBox 3"/>
          <p:cNvSpPr txBox="1"/>
          <p:nvPr/>
        </p:nvSpPr>
        <p:spPr>
          <a:xfrm>
            <a:off x="7366251" y="3135639"/>
            <a:ext cx="9415143" cy="5718813"/>
          </a:xfrm>
          <a:prstGeom prst="rect">
            <a:avLst/>
          </a:prstGeom>
        </p:spPr>
        <p:txBody>
          <a:bodyPr lIns="0" tIns="0" rIns="0" bIns="0" rtlCol="0" anchor="t">
            <a:spAutoFit/>
          </a:bodyPr>
          <a:lstStyle/>
          <a:p>
            <a:pPr marL="760088" lvl="1" indent="-380044" algn="l">
              <a:lnSpc>
                <a:spcPts val="7559"/>
              </a:lnSpc>
              <a:buFont typeface="Arial"/>
              <a:buChar char="•"/>
            </a:pPr>
            <a:r>
              <a:rPr lang="en-US" sz="4199">
                <a:solidFill>
                  <a:srgbClr val="000000"/>
                </a:solidFill>
                <a:latin typeface="Helvetica Neue LT Std 2"/>
                <a:ea typeface="Helvetica Neue LT Std 2"/>
                <a:cs typeface="Helvetica Neue LT Std 2"/>
                <a:sym typeface="Helvetica Neue LT Std 2"/>
              </a:rPr>
              <a:t>What is an employer looking for?</a:t>
            </a:r>
          </a:p>
          <a:p>
            <a:pPr marL="760088" lvl="1" indent="-380044" algn="l">
              <a:lnSpc>
                <a:spcPts val="7559"/>
              </a:lnSpc>
              <a:buFont typeface="Arial"/>
              <a:buChar char="•"/>
            </a:pPr>
            <a:r>
              <a:rPr lang="en-US" sz="4199">
                <a:solidFill>
                  <a:srgbClr val="000000"/>
                </a:solidFill>
                <a:latin typeface="Helvetica Neue LT Std 2"/>
                <a:ea typeface="Helvetica Neue LT Std 2"/>
                <a:cs typeface="Helvetica Neue LT Std 2"/>
                <a:sym typeface="Helvetica Neue LT Std 2"/>
              </a:rPr>
              <a:t>Setting up for success</a:t>
            </a:r>
          </a:p>
          <a:p>
            <a:pPr marL="760088" lvl="1" indent="-380044" algn="l">
              <a:lnSpc>
                <a:spcPts val="7559"/>
              </a:lnSpc>
              <a:buFont typeface="Arial"/>
              <a:buChar char="•"/>
            </a:pPr>
            <a:r>
              <a:rPr lang="en-US" sz="4199">
                <a:solidFill>
                  <a:srgbClr val="000000"/>
                </a:solidFill>
                <a:latin typeface="Helvetica Neue LT Std 2"/>
                <a:ea typeface="Helvetica Neue LT Std 2"/>
                <a:cs typeface="Helvetica Neue LT Std 2"/>
                <a:sym typeface="Helvetica Neue LT Std 2"/>
              </a:rPr>
              <a:t>Tips on how to prepare</a:t>
            </a:r>
          </a:p>
          <a:p>
            <a:pPr marL="760088" lvl="1" indent="-380044" algn="l">
              <a:lnSpc>
                <a:spcPts val="7559"/>
              </a:lnSpc>
              <a:buFont typeface="Arial"/>
              <a:buChar char="•"/>
            </a:pPr>
            <a:r>
              <a:rPr lang="en-US" sz="4199">
                <a:solidFill>
                  <a:srgbClr val="000000"/>
                </a:solidFill>
                <a:latin typeface="Helvetica Neue LT Std 2"/>
                <a:ea typeface="Helvetica Neue LT Std 2"/>
                <a:cs typeface="Helvetica Neue LT Std 2"/>
                <a:sym typeface="Helvetica Neue LT Std 2"/>
              </a:rPr>
              <a:t>Creating an Elevator Pitch </a:t>
            </a:r>
          </a:p>
          <a:p>
            <a:pPr marL="760088" lvl="1" indent="-380044" algn="l">
              <a:lnSpc>
                <a:spcPts val="7559"/>
              </a:lnSpc>
              <a:buFont typeface="Arial"/>
              <a:buChar char="•"/>
            </a:pPr>
            <a:r>
              <a:rPr lang="en-US" sz="4199">
                <a:solidFill>
                  <a:srgbClr val="000000"/>
                </a:solidFill>
                <a:latin typeface="Helvetica Neue LT Std 2"/>
                <a:ea typeface="Helvetica Neue LT Std 2"/>
                <a:cs typeface="Helvetica Neue LT Std 2"/>
                <a:sym typeface="Helvetica Neue LT Std 2"/>
              </a:rPr>
              <a:t>Interview questions</a:t>
            </a:r>
          </a:p>
          <a:p>
            <a:pPr algn="l">
              <a:lnSpc>
                <a:spcPts val="7559"/>
              </a:lnSpc>
            </a:pPr>
            <a:endParaRPr lang="en-US" sz="4199">
              <a:solidFill>
                <a:srgbClr val="000000"/>
              </a:solidFill>
              <a:latin typeface="Helvetica Neue LT Std 2"/>
              <a:ea typeface="Helvetica Neue LT Std 2"/>
              <a:cs typeface="Helvetica Neue LT Std 2"/>
              <a:sym typeface="Helvetica Neue LT Std 2"/>
            </a:endParaRPr>
          </a:p>
        </p:txBody>
      </p:sp>
      <p:sp>
        <p:nvSpPr>
          <p:cNvPr id="4" name="TextBox 4"/>
          <p:cNvSpPr txBox="1"/>
          <p:nvPr/>
        </p:nvSpPr>
        <p:spPr>
          <a:xfrm>
            <a:off x="7675132" y="1044737"/>
            <a:ext cx="9584168" cy="1980023"/>
          </a:xfrm>
          <a:prstGeom prst="rect">
            <a:avLst/>
          </a:prstGeom>
        </p:spPr>
        <p:txBody>
          <a:bodyPr lIns="0" tIns="0" rIns="0" bIns="0" rtlCol="0" anchor="t">
            <a:spAutoFit/>
          </a:bodyPr>
          <a:lstStyle/>
          <a:p>
            <a:pPr algn="l">
              <a:lnSpc>
                <a:spcPts val="14570"/>
              </a:lnSpc>
            </a:pPr>
            <a:r>
              <a:rPr lang="en-US" sz="10407">
                <a:solidFill>
                  <a:srgbClr val="E0004D"/>
                </a:solidFill>
                <a:latin typeface="Helvetica Neue LT Std 1"/>
                <a:ea typeface="Helvetica Neue LT Std 1"/>
                <a:cs typeface="Helvetica Neue LT Std 1"/>
                <a:sym typeface="Helvetica Neue LT Std 1"/>
              </a:rPr>
              <a:t>Let’s talk about…</a:t>
            </a:r>
          </a:p>
        </p:txBody>
      </p:sp>
      <p:sp>
        <p:nvSpPr>
          <p:cNvPr id="5" name="Freeform 5"/>
          <p:cNvSpPr/>
          <p:nvPr/>
        </p:nvSpPr>
        <p:spPr>
          <a:xfrm>
            <a:off x="14480161" y="8929001"/>
            <a:ext cx="3356265" cy="1124349"/>
          </a:xfrm>
          <a:custGeom>
            <a:avLst/>
            <a:gdLst/>
            <a:ahLst/>
            <a:cxnLst/>
            <a:rect l="l" t="t" r="r" b="b"/>
            <a:pathLst>
              <a:path w="3356265" h="1124349">
                <a:moveTo>
                  <a:pt x="0" y="0"/>
                </a:moveTo>
                <a:lnTo>
                  <a:pt x="3356265" y="0"/>
                </a:lnTo>
                <a:lnTo>
                  <a:pt x="3356265" y="1124349"/>
                </a:lnTo>
                <a:lnTo>
                  <a:pt x="0" y="1124349"/>
                </a:lnTo>
                <a:lnTo>
                  <a:pt x="0" y="0"/>
                </a:lnTo>
                <a:close/>
              </a:path>
            </a:pathLst>
          </a:custGeom>
          <a:blipFill>
            <a:blip r:embed="rId4"/>
            <a:stretch>
              <a:fillRect/>
            </a:stretch>
          </a:blipFill>
        </p:spPr>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712035" y="5831504"/>
            <a:ext cx="6124535" cy="4455496"/>
          </a:xfrm>
          <a:custGeom>
            <a:avLst/>
            <a:gdLst/>
            <a:ahLst/>
            <a:cxnLst/>
            <a:rect l="l" t="t" r="r" b="b"/>
            <a:pathLst>
              <a:path w="6124535" h="4455496">
                <a:moveTo>
                  <a:pt x="0" y="0"/>
                </a:moveTo>
                <a:lnTo>
                  <a:pt x="6124536" y="0"/>
                </a:lnTo>
                <a:lnTo>
                  <a:pt x="6124536" y="4455496"/>
                </a:lnTo>
                <a:lnTo>
                  <a:pt x="0" y="4455496"/>
                </a:lnTo>
                <a:lnTo>
                  <a:pt x="0" y="0"/>
                </a:lnTo>
                <a:close/>
              </a:path>
            </a:pathLst>
          </a:custGeom>
          <a:blipFill>
            <a:blip r:embed="rId3"/>
            <a:stretch>
              <a:fillRect l="-9190"/>
            </a:stretch>
          </a:blipFill>
        </p:spPr>
      </p:sp>
      <p:sp>
        <p:nvSpPr>
          <p:cNvPr id="3" name="Freeform 3"/>
          <p:cNvSpPr/>
          <p:nvPr/>
        </p:nvSpPr>
        <p:spPr>
          <a:xfrm>
            <a:off x="12836571" y="5831504"/>
            <a:ext cx="5554183" cy="4455496"/>
          </a:xfrm>
          <a:custGeom>
            <a:avLst/>
            <a:gdLst/>
            <a:ahLst/>
            <a:cxnLst/>
            <a:rect l="l" t="t" r="r" b="b"/>
            <a:pathLst>
              <a:path w="5554183" h="4455496">
                <a:moveTo>
                  <a:pt x="0" y="0"/>
                </a:moveTo>
                <a:lnTo>
                  <a:pt x="5554182" y="0"/>
                </a:lnTo>
                <a:lnTo>
                  <a:pt x="5554182" y="4455496"/>
                </a:lnTo>
                <a:lnTo>
                  <a:pt x="0" y="4455496"/>
                </a:lnTo>
                <a:lnTo>
                  <a:pt x="0" y="0"/>
                </a:lnTo>
                <a:close/>
              </a:path>
            </a:pathLst>
          </a:custGeom>
          <a:blipFill>
            <a:blip r:embed="rId4"/>
            <a:stretch>
              <a:fillRect l="-16542" r="-1898" b="-370"/>
            </a:stretch>
          </a:blipFill>
        </p:spPr>
      </p:sp>
      <p:sp>
        <p:nvSpPr>
          <p:cNvPr id="4" name="Freeform 4"/>
          <p:cNvSpPr/>
          <p:nvPr/>
        </p:nvSpPr>
        <p:spPr>
          <a:xfrm>
            <a:off x="-891758" y="5831504"/>
            <a:ext cx="7603793" cy="4455496"/>
          </a:xfrm>
          <a:custGeom>
            <a:avLst/>
            <a:gdLst/>
            <a:ahLst/>
            <a:cxnLst/>
            <a:rect l="l" t="t" r="r" b="b"/>
            <a:pathLst>
              <a:path w="7603793" h="4455496">
                <a:moveTo>
                  <a:pt x="0" y="0"/>
                </a:moveTo>
                <a:lnTo>
                  <a:pt x="7603793" y="0"/>
                </a:lnTo>
                <a:lnTo>
                  <a:pt x="7603793" y="4455496"/>
                </a:lnTo>
                <a:lnTo>
                  <a:pt x="0" y="4455496"/>
                </a:lnTo>
                <a:lnTo>
                  <a:pt x="0" y="0"/>
                </a:lnTo>
                <a:close/>
              </a:path>
            </a:pathLst>
          </a:custGeom>
          <a:blipFill>
            <a:blip r:embed="rId5"/>
            <a:stretch>
              <a:fillRect l="-721" t="-21172" r="-5781"/>
            </a:stretch>
          </a:blipFill>
        </p:spPr>
      </p:sp>
      <p:sp>
        <p:nvSpPr>
          <p:cNvPr id="5" name="Freeform 5"/>
          <p:cNvSpPr/>
          <p:nvPr/>
        </p:nvSpPr>
        <p:spPr>
          <a:xfrm>
            <a:off x="12039138" y="1671014"/>
            <a:ext cx="6248862" cy="4160489"/>
          </a:xfrm>
          <a:custGeom>
            <a:avLst/>
            <a:gdLst/>
            <a:ahLst/>
            <a:cxnLst/>
            <a:rect l="l" t="t" r="r" b="b"/>
            <a:pathLst>
              <a:path w="6248862" h="4160489">
                <a:moveTo>
                  <a:pt x="0" y="0"/>
                </a:moveTo>
                <a:lnTo>
                  <a:pt x="6248862" y="0"/>
                </a:lnTo>
                <a:lnTo>
                  <a:pt x="6248862" y="4160490"/>
                </a:lnTo>
                <a:lnTo>
                  <a:pt x="0" y="4160490"/>
                </a:lnTo>
                <a:lnTo>
                  <a:pt x="0" y="0"/>
                </a:lnTo>
                <a:close/>
              </a:path>
            </a:pathLst>
          </a:custGeom>
          <a:blipFill>
            <a:blip r:embed="rId6"/>
            <a:stretch>
              <a:fillRect l="-252" t="-4929" r="-16511" b="-11693"/>
            </a:stretch>
          </a:blipFill>
        </p:spPr>
      </p:sp>
      <p:grpSp>
        <p:nvGrpSpPr>
          <p:cNvPr id="6" name="Group 6"/>
          <p:cNvGrpSpPr/>
          <p:nvPr/>
        </p:nvGrpSpPr>
        <p:grpSpPr>
          <a:xfrm>
            <a:off x="0" y="0"/>
            <a:ext cx="18288000" cy="1671014"/>
            <a:chOff x="0" y="0"/>
            <a:chExt cx="10218561" cy="933692"/>
          </a:xfrm>
        </p:grpSpPr>
        <p:sp>
          <p:nvSpPr>
            <p:cNvPr id="7" name="Freeform 7"/>
            <p:cNvSpPr/>
            <p:nvPr/>
          </p:nvSpPr>
          <p:spPr>
            <a:xfrm>
              <a:off x="0" y="0"/>
              <a:ext cx="10218561" cy="933692"/>
            </a:xfrm>
            <a:custGeom>
              <a:avLst/>
              <a:gdLst/>
              <a:ahLst/>
              <a:cxnLst/>
              <a:rect l="l" t="t" r="r" b="b"/>
              <a:pathLst>
                <a:path w="10218561" h="933692">
                  <a:moveTo>
                    <a:pt x="0" y="0"/>
                  </a:moveTo>
                  <a:lnTo>
                    <a:pt x="10218561" y="0"/>
                  </a:lnTo>
                  <a:lnTo>
                    <a:pt x="10218561" y="933692"/>
                  </a:lnTo>
                  <a:lnTo>
                    <a:pt x="0" y="933692"/>
                  </a:lnTo>
                  <a:close/>
                </a:path>
              </a:pathLst>
            </a:custGeom>
            <a:solidFill>
              <a:srgbClr val="E0004D"/>
            </a:solidFill>
          </p:spPr>
        </p:sp>
      </p:grpSp>
      <p:sp>
        <p:nvSpPr>
          <p:cNvPr id="8" name="Freeform 8"/>
          <p:cNvSpPr/>
          <p:nvPr/>
        </p:nvSpPr>
        <p:spPr>
          <a:xfrm>
            <a:off x="6197126" y="1671014"/>
            <a:ext cx="6183669" cy="4160489"/>
          </a:xfrm>
          <a:custGeom>
            <a:avLst/>
            <a:gdLst/>
            <a:ahLst/>
            <a:cxnLst/>
            <a:rect l="l" t="t" r="r" b="b"/>
            <a:pathLst>
              <a:path w="6183669" h="4160489">
                <a:moveTo>
                  <a:pt x="0" y="0"/>
                </a:moveTo>
                <a:lnTo>
                  <a:pt x="6183669" y="0"/>
                </a:lnTo>
                <a:lnTo>
                  <a:pt x="6183669" y="4160490"/>
                </a:lnTo>
                <a:lnTo>
                  <a:pt x="0" y="4160490"/>
                </a:lnTo>
                <a:lnTo>
                  <a:pt x="0" y="0"/>
                </a:lnTo>
                <a:close/>
              </a:path>
            </a:pathLst>
          </a:custGeom>
          <a:blipFill>
            <a:blip r:embed="rId7"/>
            <a:stretch>
              <a:fillRect l="-8171" b="-7115"/>
            </a:stretch>
          </a:blipFill>
        </p:spPr>
      </p:sp>
      <p:sp>
        <p:nvSpPr>
          <p:cNvPr id="9" name="Freeform 9"/>
          <p:cNvSpPr/>
          <p:nvPr/>
        </p:nvSpPr>
        <p:spPr>
          <a:xfrm>
            <a:off x="0" y="1671014"/>
            <a:ext cx="6240734" cy="4160489"/>
          </a:xfrm>
          <a:custGeom>
            <a:avLst/>
            <a:gdLst/>
            <a:ahLst/>
            <a:cxnLst/>
            <a:rect l="l" t="t" r="r" b="b"/>
            <a:pathLst>
              <a:path w="6240734" h="4160489">
                <a:moveTo>
                  <a:pt x="0" y="0"/>
                </a:moveTo>
                <a:lnTo>
                  <a:pt x="6240734" y="0"/>
                </a:lnTo>
                <a:lnTo>
                  <a:pt x="6240734" y="4160490"/>
                </a:lnTo>
                <a:lnTo>
                  <a:pt x="0" y="4160490"/>
                </a:lnTo>
                <a:lnTo>
                  <a:pt x="0" y="0"/>
                </a:lnTo>
                <a:close/>
              </a:path>
            </a:pathLst>
          </a:custGeom>
          <a:blipFill>
            <a:blip r:embed="rId8"/>
            <a:stretch>
              <a:fillRect/>
            </a:stretch>
          </a:blipFill>
        </p:spPr>
      </p:sp>
      <p:sp>
        <p:nvSpPr>
          <p:cNvPr id="10" name="TextBox 10"/>
          <p:cNvSpPr txBox="1"/>
          <p:nvPr/>
        </p:nvSpPr>
        <p:spPr>
          <a:xfrm>
            <a:off x="1189516" y="212930"/>
            <a:ext cx="6205313" cy="1096485"/>
          </a:xfrm>
          <a:prstGeom prst="rect">
            <a:avLst/>
          </a:prstGeom>
        </p:spPr>
        <p:txBody>
          <a:bodyPr lIns="0" tIns="0" rIns="0" bIns="0" rtlCol="0" anchor="t">
            <a:spAutoFit/>
          </a:bodyPr>
          <a:lstStyle/>
          <a:p>
            <a:pPr algn="l">
              <a:lnSpc>
                <a:spcPts val="8863"/>
              </a:lnSpc>
            </a:pPr>
            <a:r>
              <a:rPr lang="en-US" sz="6331" spc="348">
                <a:solidFill>
                  <a:srgbClr val="FFFFFF"/>
                </a:solidFill>
                <a:latin typeface="Black Diamond"/>
                <a:ea typeface="Black Diamond"/>
                <a:cs typeface="Black Diamond"/>
                <a:sym typeface="Black Diamond"/>
              </a:rPr>
              <a:t>Body Language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rcRect/>
          <a:stretch>
            <a:fillRect/>
          </a:stretch>
        </p:blipFill>
        <p:spPr>
          <a:xfrm>
            <a:off x="0" y="0"/>
            <a:ext cx="18288000" cy="10287000"/>
          </a:xfrm>
          <a:prstGeom prst="rect">
            <a:avLst/>
          </a:prstGeom>
        </p:spPr>
      </p:pic>
    </p:spTree>
  </p:cSld>
  <p:clrMapOvr>
    <a:masterClrMapping/>
  </p:clrMapOvr>
  <p:timing>
    <p:tnLst>
      <p:par>
        <p:cTn id="1" dur="indefinite" restart="never" nodeType="tmRoot">
          <p:childTnLst>
            <p:video>
              <p:cMediaNode vol="100000">
                <p:cTn id="2" fill="hold" display="0">
                  <p:stCondLst>
                    <p:cond delay="indefinite"/>
                  </p:stCondLst>
                </p:cTn>
                <p:tgtEl>
                  <p:spTgt spid="2"/>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65349" y="619528"/>
            <a:ext cx="16756967" cy="9102668"/>
            <a:chOff x="0" y="0"/>
            <a:chExt cx="22342622" cy="12136891"/>
          </a:xfrm>
        </p:grpSpPr>
        <p:sp>
          <p:nvSpPr>
            <p:cNvPr id="3" name="Freeform 3"/>
            <p:cNvSpPr/>
            <p:nvPr/>
          </p:nvSpPr>
          <p:spPr>
            <a:xfrm>
              <a:off x="0" y="0"/>
              <a:ext cx="22342602" cy="12136891"/>
            </a:xfrm>
            <a:custGeom>
              <a:avLst/>
              <a:gdLst/>
              <a:ahLst/>
              <a:cxnLst/>
              <a:rect l="l" t="t" r="r" b="b"/>
              <a:pathLst>
                <a:path w="22342602" h="12136891">
                  <a:moveTo>
                    <a:pt x="12700" y="0"/>
                  </a:moveTo>
                  <a:lnTo>
                    <a:pt x="22329902" y="0"/>
                  </a:lnTo>
                  <a:cubicBezTo>
                    <a:pt x="22336888" y="0"/>
                    <a:pt x="22342602" y="5933"/>
                    <a:pt x="22342602" y="13185"/>
                  </a:cubicBezTo>
                  <a:lnTo>
                    <a:pt x="22342602" y="12123706"/>
                  </a:lnTo>
                  <a:cubicBezTo>
                    <a:pt x="22342602" y="12130958"/>
                    <a:pt x="22336888" y="12136891"/>
                    <a:pt x="22329902" y="12136891"/>
                  </a:cubicBezTo>
                  <a:lnTo>
                    <a:pt x="12700" y="12136891"/>
                  </a:lnTo>
                  <a:cubicBezTo>
                    <a:pt x="5715" y="12136891"/>
                    <a:pt x="0" y="12130958"/>
                    <a:pt x="0" y="12123706"/>
                  </a:cubicBezTo>
                  <a:lnTo>
                    <a:pt x="0" y="13185"/>
                  </a:lnTo>
                  <a:cubicBezTo>
                    <a:pt x="0" y="5933"/>
                    <a:pt x="5715" y="0"/>
                    <a:pt x="12700" y="0"/>
                  </a:cubicBezTo>
                  <a:moveTo>
                    <a:pt x="12700" y="26370"/>
                  </a:moveTo>
                  <a:lnTo>
                    <a:pt x="12700" y="13185"/>
                  </a:lnTo>
                  <a:lnTo>
                    <a:pt x="25400" y="13185"/>
                  </a:lnTo>
                  <a:lnTo>
                    <a:pt x="25400" y="12123706"/>
                  </a:lnTo>
                  <a:lnTo>
                    <a:pt x="12700" y="12123706"/>
                  </a:lnTo>
                  <a:lnTo>
                    <a:pt x="12700" y="12110521"/>
                  </a:lnTo>
                  <a:lnTo>
                    <a:pt x="22329902" y="12110521"/>
                  </a:lnTo>
                  <a:lnTo>
                    <a:pt x="22329902" y="12123706"/>
                  </a:lnTo>
                  <a:lnTo>
                    <a:pt x="22317202" y="12123706"/>
                  </a:lnTo>
                  <a:lnTo>
                    <a:pt x="22317202" y="13185"/>
                  </a:lnTo>
                  <a:lnTo>
                    <a:pt x="22329902" y="13185"/>
                  </a:lnTo>
                  <a:lnTo>
                    <a:pt x="22329902" y="26370"/>
                  </a:lnTo>
                  <a:lnTo>
                    <a:pt x="12700" y="26370"/>
                  </a:lnTo>
                  <a:close/>
                </a:path>
              </a:pathLst>
            </a:custGeom>
            <a:solidFill>
              <a:srgbClr val="F05B78"/>
            </a:solidFill>
          </p:spPr>
        </p:sp>
      </p:grpSp>
      <p:sp>
        <p:nvSpPr>
          <p:cNvPr id="4" name="TextBox 4"/>
          <p:cNvSpPr txBox="1"/>
          <p:nvPr/>
        </p:nvSpPr>
        <p:spPr>
          <a:xfrm>
            <a:off x="1351291" y="1190625"/>
            <a:ext cx="14807035" cy="1267644"/>
          </a:xfrm>
          <a:prstGeom prst="rect">
            <a:avLst/>
          </a:prstGeom>
        </p:spPr>
        <p:txBody>
          <a:bodyPr lIns="0" tIns="0" rIns="0" bIns="0" rtlCol="0" anchor="t">
            <a:spAutoFit/>
          </a:bodyPr>
          <a:lstStyle/>
          <a:p>
            <a:pPr algn="l">
              <a:lnSpc>
                <a:spcPts val="9407"/>
              </a:lnSpc>
            </a:pPr>
            <a:r>
              <a:rPr lang="en-US" sz="9407">
                <a:solidFill>
                  <a:srgbClr val="E0004D"/>
                </a:solidFill>
                <a:latin typeface="Black Diamond"/>
                <a:ea typeface="Black Diamond"/>
                <a:cs typeface="Black Diamond"/>
                <a:sym typeface="Black Diamond"/>
              </a:rPr>
              <a:t>Activity One - Introductions</a:t>
            </a:r>
          </a:p>
        </p:txBody>
      </p:sp>
      <p:sp>
        <p:nvSpPr>
          <p:cNvPr id="5" name="Freeform 5"/>
          <p:cNvSpPr/>
          <p:nvPr/>
        </p:nvSpPr>
        <p:spPr>
          <a:xfrm>
            <a:off x="-839526" y="4560451"/>
            <a:ext cx="7502451" cy="6464612"/>
          </a:xfrm>
          <a:custGeom>
            <a:avLst/>
            <a:gdLst/>
            <a:ahLst/>
            <a:cxnLst/>
            <a:rect l="l" t="t" r="r" b="b"/>
            <a:pathLst>
              <a:path w="7502451" h="6464612">
                <a:moveTo>
                  <a:pt x="0" y="0"/>
                </a:moveTo>
                <a:lnTo>
                  <a:pt x="7502450" y="0"/>
                </a:lnTo>
                <a:lnTo>
                  <a:pt x="7502450" y="6464612"/>
                </a:lnTo>
                <a:lnTo>
                  <a:pt x="0" y="6464612"/>
                </a:lnTo>
                <a:lnTo>
                  <a:pt x="0" y="0"/>
                </a:lnTo>
                <a:close/>
              </a:path>
            </a:pathLst>
          </a:custGeom>
          <a:blipFill>
            <a:blip>
              <a:alphaModFix amt="44999"/>
              <a:extLst>
                <a:ext uri="{96DAC541-7B7A-43D3-8B79-37D633B846F1}">
                  <asvg:svgBlip xmlns:asvg="http://schemas.microsoft.com/office/drawing/2016/SVG/main" r:embed="rId3"/>
                </a:ext>
              </a:extLst>
            </a:blip>
            <a:stretch>
              <a:fillRect/>
            </a:stretch>
          </a:blipFill>
        </p:spPr>
      </p:sp>
      <p:sp>
        <p:nvSpPr>
          <p:cNvPr id="6" name="Freeform 6"/>
          <p:cNvSpPr/>
          <p:nvPr/>
        </p:nvSpPr>
        <p:spPr>
          <a:xfrm rot="-10800000">
            <a:off x="10174406" y="0"/>
            <a:ext cx="8113594" cy="6991214"/>
          </a:xfrm>
          <a:custGeom>
            <a:avLst/>
            <a:gdLst/>
            <a:ahLst/>
            <a:cxnLst/>
            <a:rect l="l" t="t" r="r" b="b"/>
            <a:pathLst>
              <a:path w="8113594" h="6991214">
                <a:moveTo>
                  <a:pt x="0" y="0"/>
                </a:moveTo>
                <a:lnTo>
                  <a:pt x="8113594" y="0"/>
                </a:lnTo>
                <a:lnTo>
                  <a:pt x="8113594" y="6991214"/>
                </a:lnTo>
                <a:lnTo>
                  <a:pt x="0" y="6991214"/>
                </a:lnTo>
                <a:lnTo>
                  <a:pt x="0" y="0"/>
                </a:lnTo>
                <a:close/>
              </a:path>
            </a:pathLst>
          </a:custGeom>
          <a:blipFill>
            <a:blip>
              <a:alphaModFix amt="44999"/>
              <a:extLst>
                <a:ext uri="{96DAC541-7B7A-43D3-8B79-37D633B846F1}">
                  <asvg:svgBlip xmlns:asvg="http://schemas.microsoft.com/office/drawing/2016/SVG/main" r:embed="rId3"/>
                </a:ext>
              </a:extLst>
            </a:blip>
            <a:stretch>
              <a:fillRect/>
            </a:stretch>
          </a:blipFill>
        </p:spPr>
      </p:sp>
      <p:sp>
        <p:nvSpPr>
          <p:cNvPr id="7" name="Freeform 7"/>
          <p:cNvSpPr/>
          <p:nvPr/>
        </p:nvSpPr>
        <p:spPr>
          <a:xfrm>
            <a:off x="10467362" y="5568132"/>
            <a:ext cx="6234994" cy="4154065"/>
          </a:xfrm>
          <a:custGeom>
            <a:avLst/>
            <a:gdLst/>
            <a:ahLst/>
            <a:cxnLst/>
            <a:rect l="l" t="t" r="r" b="b"/>
            <a:pathLst>
              <a:path w="6234994" h="4154065">
                <a:moveTo>
                  <a:pt x="0" y="0"/>
                </a:moveTo>
                <a:lnTo>
                  <a:pt x="6234994" y="0"/>
                </a:lnTo>
                <a:lnTo>
                  <a:pt x="6234994" y="4154065"/>
                </a:lnTo>
                <a:lnTo>
                  <a:pt x="0" y="4154065"/>
                </a:lnTo>
                <a:lnTo>
                  <a:pt x="0" y="0"/>
                </a:lnTo>
                <a:close/>
              </a:path>
            </a:pathLst>
          </a:custGeom>
          <a:blipFill>
            <a:blip r:embed="rId4"/>
            <a:stretch>
              <a:fillRect/>
            </a:stretch>
          </a:blipFill>
        </p:spPr>
      </p:sp>
      <p:sp>
        <p:nvSpPr>
          <p:cNvPr id="8" name="TextBox 8"/>
          <p:cNvSpPr txBox="1"/>
          <p:nvPr/>
        </p:nvSpPr>
        <p:spPr>
          <a:xfrm>
            <a:off x="1351291" y="2172519"/>
            <a:ext cx="14807035" cy="7928314"/>
          </a:xfrm>
          <a:prstGeom prst="rect">
            <a:avLst/>
          </a:prstGeom>
        </p:spPr>
        <p:txBody>
          <a:bodyPr lIns="0" tIns="0" rIns="0" bIns="0" rtlCol="0" anchor="t">
            <a:spAutoFit/>
          </a:bodyPr>
          <a:lstStyle/>
          <a:p>
            <a:pPr algn="l">
              <a:lnSpc>
                <a:spcPts val="8861"/>
              </a:lnSpc>
            </a:pPr>
            <a:endParaRPr/>
          </a:p>
          <a:p>
            <a:pPr algn="l">
              <a:lnSpc>
                <a:spcPts val="8861"/>
              </a:lnSpc>
            </a:pPr>
            <a:r>
              <a:rPr lang="en-US" sz="5907" b="1">
                <a:solidFill>
                  <a:srgbClr val="414042"/>
                </a:solidFill>
                <a:latin typeface="Helvetica Neue LT Std 3"/>
                <a:ea typeface="Helvetica Neue LT Std 3"/>
                <a:cs typeface="Helvetica Neue LT Std 3"/>
                <a:sym typeface="Helvetica Neue LT Std 3"/>
              </a:rPr>
              <a:t>Introduce yourself:</a:t>
            </a:r>
          </a:p>
          <a:p>
            <a:pPr marL="1275486" lvl="1" indent="-637743" algn="l">
              <a:lnSpc>
                <a:spcPts val="8861"/>
              </a:lnSpc>
              <a:buFont typeface="Arial"/>
              <a:buChar char="•"/>
            </a:pPr>
            <a:r>
              <a:rPr lang="en-US" sz="5907">
                <a:solidFill>
                  <a:srgbClr val="414042"/>
                </a:solidFill>
                <a:latin typeface="Helvetica Neue LT Std 3"/>
                <a:ea typeface="Helvetica Neue LT Std 3"/>
                <a:cs typeface="Helvetica Neue LT Std 3"/>
                <a:sym typeface="Helvetica Neue LT Std 3"/>
              </a:rPr>
              <a:t>Name</a:t>
            </a:r>
          </a:p>
          <a:p>
            <a:pPr marL="1275486" lvl="1" indent="-637743" algn="l">
              <a:lnSpc>
                <a:spcPts val="8861"/>
              </a:lnSpc>
              <a:buFont typeface="Arial"/>
              <a:buChar char="•"/>
            </a:pPr>
            <a:r>
              <a:rPr lang="en-US" sz="5907">
                <a:solidFill>
                  <a:srgbClr val="414042"/>
                </a:solidFill>
                <a:latin typeface="Helvetica Neue LT Std 3"/>
                <a:ea typeface="Helvetica Neue LT Std 3"/>
                <a:cs typeface="Helvetica Neue LT Std 3"/>
                <a:sym typeface="Helvetica Neue LT Std 3"/>
              </a:rPr>
              <a:t>Where you study </a:t>
            </a:r>
          </a:p>
          <a:p>
            <a:pPr marL="1275486" lvl="1" indent="-637743" algn="l">
              <a:lnSpc>
                <a:spcPts val="8861"/>
              </a:lnSpc>
              <a:buFont typeface="Arial"/>
              <a:buChar char="•"/>
            </a:pPr>
            <a:r>
              <a:rPr lang="en-US" sz="5907">
                <a:solidFill>
                  <a:srgbClr val="414042"/>
                </a:solidFill>
                <a:latin typeface="Helvetica Neue LT Std 3"/>
                <a:ea typeface="Helvetica Neue LT Std 3"/>
                <a:cs typeface="Helvetica Neue LT Std 3"/>
                <a:sym typeface="Helvetica Neue LT Std 3"/>
              </a:rPr>
              <a:t>Job you are seeking </a:t>
            </a:r>
          </a:p>
          <a:p>
            <a:pPr algn="l">
              <a:lnSpc>
                <a:spcPts val="8861"/>
              </a:lnSpc>
            </a:pPr>
            <a:endParaRPr lang="en-US" sz="5907">
              <a:solidFill>
                <a:srgbClr val="414042"/>
              </a:solidFill>
              <a:latin typeface="Helvetica Neue LT Std 3"/>
              <a:ea typeface="Helvetica Neue LT Std 3"/>
              <a:cs typeface="Helvetica Neue LT Std 3"/>
              <a:sym typeface="Helvetica Neue LT Std 3"/>
            </a:endParaRPr>
          </a:p>
          <a:p>
            <a:pPr algn="l">
              <a:lnSpc>
                <a:spcPts val="8861"/>
              </a:lnSpc>
            </a:pPr>
            <a:endParaRPr lang="en-US" sz="5907">
              <a:solidFill>
                <a:srgbClr val="414042"/>
              </a:solidFill>
              <a:latin typeface="Helvetica Neue LT Std 3"/>
              <a:ea typeface="Helvetica Neue LT Std 3"/>
              <a:cs typeface="Helvetica Neue LT Std 3"/>
              <a:sym typeface="Helvetica Neue LT Std 3"/>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7363" y="1894207"/>
            <a:ext cx="6081720" cy="8392793"/>
            <a:chOff x="0" y="0"/>
            <a:chExt cx="1601770" cy="2210448"/>
          </a:xfrm>
        </p:grpSpPr>
        <p:sp>
          <p:nvSpPr>
            <p:cNvPr id="3" name="Freeform 3"/>
            <p:cNvSpPr/>
            <p:nvPr/>
          </p:nvSpPr>
          <p:spPr>
            <a:xfrm>
              <a:off x="0" y="0"/>
              <a:ext cx="1601770" cy="2210448"/>
            </a:xfrm>
            <a:custGeom>
              <a:avLst/>
              <a:gdLst/>
              <a:ahLst/>
              <a:cxnLst/>
              <a:rect l="l" t="t" r="r" b="b"/>
              <a:pathLst>
                <a:path w="1601770" h="2210448">
                  <a:moveTo>
                    <a:pt x="0" y="0"/>
                  </a:moveTo>
                  <a:lnTo>
                    <a:pt x="1601770" y="0"/>
                  </a:lnTo>
                  <a:lnTo>
                    <a:pt x="1601770" y="2210448"/>
                  </a:lnTo>
                  <a:lnTo>
                    <a:pt x="0" y="2210448"/>
                  </a:lnTo>
                  <a:close/>
                </a:path>
              </a:pathLst>
            </a:custGeom>
            <a:solidFill>
              <a:srgbClr val="D9D9D9"/>
            </a:solidFill>
          </p:spPr>
        </p:sp>
        <p:sp>
          <p:nvSpPr>
            <p:cNvPr id="4" name="TextBox 4"/>
            <p:cNvSpPr txBox="1"/>
            <p:nvPr/>
          </p:nvSpPr>
          <p:spPr>
            <a:xfrm>
              <a:off x="0" y="-104775"/>
              <a:ext cx="1601770" cy="2315223"/>
            </a:xfrm>
            <a:prstGeom prst="rect">
              <a:avLst/>
            </a:prstGeom>
          </p:spPr>
          <p:txBody>
            <a:bodyPr lIns="50800" tIns="50800" rIns="50800" bIns="50800" rtlCol="0" anchor="ctr"/>
            <a:lstStyle/>
            <a:p>
              <a:pPr algn="ctr">
                <a:lnSpc>
                  <a:spcPts val="3641"/>
                </a:lnSpc>
              </a:pPr>
              <a:endParaRPr/>
            </a:p>
          </p:txBody>
        </p:sp>
      </p:grpSp>
      <p:grpSp>
        <p:nvGrpSpPr>
          <p:cNvPr id="5" name="Group 5"/>
          <p:cNvGrpSpPr/>
          <p:nvPr/>
        </p:nvGrpSpPr>
        <p:grpSpPr>
          <a:xfrm>
            <a:off x="6054357" y="1894207"/>
            <a:ext cx="6151923" cy="8392793"/>
            <a:chOff x="0" y="0"/>
            <a:chExt cx="1620260" cy="2210448"/>
          </a:xfrm>
        </p:grpSpPr>
        <p:sp>
          <p:nvSpPr>
            <p:cNvPr id="6" name="Freeform 6"/>
            <p:cNvSpPr/>
            <p:nvPr/>
          </p:nvSpPr>
          <p:spPr>
            <a:xfrm>
              <a:off x="0" y="0"/>
              <a:ext cx="1620260" cy="2210448"/>
            </a:xfrm>
            <a:custGeom>
              <a:avLst/>
              <a:gdLst/>
              <a:ahLst/>
              <a:cxnLst/>
              <a:rect l="l" t="t" r="r" b="b"/>
              <a:pathLst>
                <a:path w="1620260" h="2210448">
                  <a:moveTo>
                    <a:pt x="0" y="0"/>
                  </a:moveTo>
                  <a:lnTo>
                    <a:pt x="1620260" y="0"/>
                  </a:lnTo>
                  <a:lnTo>
                    <a:pt x="1620260" y="2210448"/>
                  </a:lnTo>
                  <a:lnTo>
                    <a:pt x="0" y="2210448"/>
                  </a:lnTo>
                  <a:close/>
                </a:path>
              </a:pathLst>
            </a:custGeom>
            <a:solidFill>
              <a:srgbClr val="FFFFFF"/>
            </a:solidFill>
          </p:spPr>
        </p:sp>
        <p:sp>
          <p:nvSpPr>
            <p:cNvPr id="7" name="TextBox 7"/>
            <p:cNvSpPr txBox="1"/>
            <p:nvPr/>
          </p:nvSpPr>
          <p:spPr>
            <a:xfrm>
              <a:off x="0" y="-104775"/>
              <a:ext cx="1620260" cy="2315223"/>
            </a:xfrm>
            <a:prstGeom prst="rect">
              <a:avLst/>
            </a:prstGeom>
          </p:spPr>
          <p:txBody>
            <a:bodyPr lIns="50800" tIns="50800" rIns="50800" bIns="50800" rtlCol="0" anchor="ctr"/>
            <a:lstStyle/>
            <a:p>
              <a:pPr algn="ctr">
                <a:lnSpc>
                  <a:spcPts val="3641"/>
                </a:lnSpc>
              </a:pPr>
              <a:endParaRPr/>
            </a:p>
          </p:txBody>
        </p:sp>
      </p:grpSp>
      <p:grpSp>
        <p:nvGrpSpPr>
          <p:cNvPr id="8" name="Group 8"/>
          <p:cNvGrpSpPr/>
          <p:nvPr/>
        </p:nvGrpSpPr>
        <p:grpSpPr>
          <a:xfrm>
            <a:off x="0" y="0"/>
            <a:ext cx="18288000" cy="1907794"/>
            <a:chOff x="0" y="0"/>
            <a:chExt cx="10218561" cy="1065995"/>
          </a:xfrm>
        </p:grpSpPr>
        <p:sp>
          <p:nvSpPr>
            <p:cNvPr id="9" name="Freeform 9"/>
            <p:cNvSpPr/>
            <p:nvPr/>
          </p:nvSpPr>
          <p:spPr>
            <a:xfrm>
              <a:off x="0" y="0"/>
              <a:ext cx="10218561" cy="1065995"/>
            </a:xfrm>
            <a:custGeom>
              <a:avLst/>
              <a:gdLst/>
              <a:ahLst/>
              <a:cxnLst/>
              <a:rect l="l" t="t" r="r" b="b"/>
              <a:pathLst>
                <a:path w="10218561" h="1065995">
                  <a:moveTo>
                    <a:pt x="0" y="0"/>
                  </a:moveTo>
                  <a:lnTo>
                    <a:pt x="10218561" y="0"/>
                  </a:lnTo>
                  <a:lnTo>
                    <a:pt x="10218561" y="1065995"/>
                  </a:lnTo>
                  <a:lnTo>
                    <a:pt x="0" y="1065995"/>
                  </a:lnTo>
                  <a:close/>
                </a:path>
              </a:pathLst>
            </a:custGeom>
            <a:solidFill>
              <a:srgbClr val="E0004D"/>
            </a:solidFill>
          </p:spPr>
        </p:sp>
      </p:grpSp>
      <p:grpSp>
        <p:nvGrpSpPr>
          <p:cNvPr id="10" name="Group 10"/>
          <p:cNvGrpSpPr/>
          <p:nvPr/>
        </p:nvGrpSpPr>
        <p:grpSpPr>
          <a:xfrm>
            <a:off x="12206280" y="1907794"/>
            <a:ext cx="6081720" cy="8392793"/>
            <a:chOff x="0" y="0"/>
            <a:chExt cx="1601770" cy="2210448"/>
          </a:xfrm>
        </p:grpSpPr>
        <p:sp>
          <p:nvSpPr>
            <p:cNvPr id="11" name="Freeform 11"/>
            <p:cNvSpPr/>
            <p:nvPr/>
          </p:nvSpPr>
          <p:spPr>
            <a:xfrm>
              <a:off x="0" y="0"/>
              <a:ext cx="1601770" cy="2210448"/>
            </a:xfrm>
            <a:custGeom>
              <a:avLst/>
              <a:gdLst/>
              <a:ahLst/>
              <a:cxnLst/>
              <a:rect l="l" t="t" r="r" b="b"/>
              <a:pathLst>
                <a:path w="1601770" h="2210448">
                  <a:moveTo>
                    <a:pt x="0" y="0"/>
                  </a:moveTo>
                  <a:lnTo>
                    <a:pt x="1601770" y="0"/>
                  </a:lnTo>
                  <a:lnTo>
                    <a:pt x="1601770" y="2210448"/>
                  </a:lnTo>
                  <a:lnTo>
                    <a:pt x="0" y="2210448"/>
                  </a:lnTo>
                  <a:close/>
                </a:path>
              </a:pathLst>
            </a:custGeom>
            <a:solidFill>
              <a:srgbClr val="F8B5BA"/>
            </a:solidFill>
          </p:spPr>
        </p:sp>
        <p:sp>
          <p:nvSpPr>
            <p:cNvPr id="12" name="TextBox 12"/>
            <p:cNvSpPr txBox="1"/>
            <p:nvPr/>
          </p:nvSpPr>
          <p:spPr>
            <a:xfrm>
              <a:off x="0" y="-104775"/>
              <a:ext cx="1601770" cy="2315223"/>
            </a:xfrm>
            <a:prstGeom prst="rect">
              <a:avLst/>
            </a:prstGeom>
          </p:spPr>
          <p:txBody>
            <a:bodyPr lIns="50800" tIns="50800" rIns="50800" bIns="50800" rtlCol="0" anchor="ctr"/>
            <a:lstStyle/>
            <a:p>
              <a:pPr algn="ctr">
                <a:lnSpc>
                  <a:spcPts val="3641"/>
                </a:lnSpc>
              </a:pPr>
              <a:endParaRPr/>
            </a:p>
          </p:txBody>
        </p:sp>
      </p:grpSp>
      <p:sp>
        <p:nvSpPr>
          <p:cNvPr id="13" name="Freeform 13"/>
          <p:cNvSpPr/>
          <p:nvPr/>
        </p:nvSpPr>
        <p:spPr>
          <a:xfrm>
            <a:off x="726481" y="6847293"/>
            <a:ext cx="4455874" cy="3375325"/>
          </a:xfrm>
          <a:custGeom>
            <a:avLst/>
            <a:gdLst/>
            <a:ahLst/>
            <a:cxnLst/>
            <a:rect l="l" t="t" r="r" b="b"/>
            <a:pathLst>
              <a:path w="4455874" h="3375325">
                <a:moveTo>
                  <a:pt x="0" y="0"/>
                </a:moveTo>
                <a:lnTo>
                  <a:pt x="4455874" y="0"/>
                </a:lnTo>
                <a:lnTo>
                  <a:pt x="4455874" y="3375325"/>
                </a:lnTo>
                <a:lnTo>
                  <a:pt x="0" y="3375325"/>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4" name="TextBox 14"/>
          <p:cNvSpPr txBox="1"/>
          <p:nvPr/>
        </p:nvSpPr>
        <p:spPr>
          <a:xfrm>
            <a:off x="1079343" y="18566"/>
            <a:ext cx="15194941" cy="1561315"/>
          </a:xfrm>
          <a:prstGeom prst="rect">
            <a:avLst/>
          </a:prstGeom>
        </p:spPr>
        <p:txBody>
          <a:bodyPr lIns="0" tIns="0" rIns="0" bIns="0" rtlCol="0" anchor="t">
            <a:spAutoFit/>
          </a:bodyPr>
          <a:lstStyle/>
          <a:p>
            <a:pPr algn="l">
              <a:lnSpc>
                <a:spcPts val="12643"/>
              </a:lnSpc>
            </a:pPr>
            <a:r>
              <a:rPr lang="en-US" sz="9030" spc="496">
                <a:solidFill>
                  <a:srgbClr val="FFFFFF"/>
                </a:solidFill>
                <a:latin typeface="Black Diamond"/>
                <a:ea typeface="Black Diamond"/>
                <a:cs typeface="Black Diamond"/>
                <a:sym typeface="Black Diamond"/>
              </a:rPr>
              <a:t>Types of Questioning </a:t>
            </a:r>
          </a:p>
        </p:txBody>
      </p:sp>
      <p:sp>
        <p:nvSpPr>
          <p:cNvPr id="15" name="TextBox 15"/>
          <p:cNvSpPr txBox="1"/>
          <p:nvPr/>
        </p:nvSpPr>
        <p:spPr>
          <a:xfrm>
            <a:off x="1079343" y="7068450"/>
            <a:ext cx="3269334" cy="1888404"/>
          </a:xfrm>
          <a:prstGeom prst="rect">
            <a:avLst/>
          </a:prstGeom>
        </p:spPr>
        <p:txBody>
          <a:bodyPr lIns="0" tIns="0" rIns="0" bIns="0" rtlCol="0" anchor="t">
            <a:spAutoFit/>
          </a:bodyPr>
          <a:lstStyle/>
          <a:p>
            <a:pPr algn="ctr">
              <a:lnSpc>
                <a:spcPts val="3014"/>
              </a:lnSpc>
            </a:pPr>
            <a:r>
              <a:rPr lang="en-US" sz="2153">
                <a:solidFill>
                  <a:srgbClr val="000000"/>
                </a:solidFill>
                <a:latin typeface="Canva Sans"/>
                <a:ea typeface="Canva Sans"/>
                <a:cs typeface="Canva Sans"/>
                <a:sym typeface="Canva Sans"/>
              </a:rPr>
              <a:t>Describe a job experience in which you had to speak up to let other people know what you thought.</a:t>
            </a:r>
          </a:p>
        </p:txBody>
      </p:sp>
      <p:sp>
        <p:nvSpPr>
          <p:cNvPr id="16" name="TextBox 16"/>
          <p:cNvSpPr txBox="1"/>
          <p:nvPr/>
        </p:nvSpPr>
        <p:spPr>
          <a:xfrm>
            <a:off x="880533" y="1900542"/>
            <a:ext cx="3968976" cy="1536715"/>
          </a:xfrm>
          <a:prstGeom prst="rect">
            <a:avLst/>
          </a:prstGeom>
        </p:spPr>
        <p:txBody>
          <a:bodyPr lIns="0" tIns="0" rIns="0" bIns="0" rtlCol="0" anchor="t">
            <a:spAutoFit/>
          </a:bodyPr>
          <a:lstStyle/>
          <a:p>
            <a:pPr algn="ctr">
              <a:lnSpc>
                <a:spcPts val="12629"/>
              </a:lnSpc>
            </a:pPr>
            <a:r>
              <a:rPr lang="en-US" sz="9021">
                <a:solidFill>
                  <a:srgbClr val="E50048"/>
                </a:solidFill>
                <a:latin typeface="Black Diamond"/>
                <a:ea typeface="Black Diamond"/>
                <a:cs typeface="Black Diamond"/>
                <a:sym typeface="Black Diamond"/>
              </a:rPr>
              <a:t>Behavioural</a:t>
            </a:r>
          </a:p>
        </p:txBody>
      </p:sp>
      <p:sp>
        <p:nvSpPr>
          <p:cNvPr id="17" name="TextBox 17"/>
          <p:cNvSpPr txBox="1"/>
          <p:nvPr/>
        </p:nvSpPr>
        <p:spPr>
          <a:xfrm>
            <a:off x="1375091" y="3630207"/>
            <a:ext cx="3158653" cy="2902762"/>
          </a:xfrm>
          <a:prstGeom prst="rect">
            <a:avLst/>
          </a:prstGeom>
        </p:spPr>
        <p:txBody>
          <a:bodyPr lIns="0" tIns="0" rIns="0" bIns="0" rtlCol="0" anchor="t">
            <a:spAutoFit/>
          </a:bodyPr>
          <a:lstStyle/>
          <a:p>
            <a:pPr algn="l">
              <a:lnSpc>
                <a:spcPts val="4568"/>
              </a:lnSpc>
            </a:pPr>
            <a:r>
              <a:rPr lang="en-US" sz="3263">
                <a:solidFill>
                  <a:srgbClr val="000000"/>
                </a:solidFill>
                <a:latin typeface="Helvetica Neue LT Std 1"/>
                <a:ea typeface="Helvetica Neue LT Std 1"/>
                <a:cs typeface="Helvetica Neue LT Std 1"/>
                <a:sym typeface="Helvetica Neue LT Std 1"/>
              </a:rPr>
              <a:t>ASK ABOUT:</a:t>
            </a:r>
          </a:p>
          <a:p>
            <a:pPr marL="704603" lvl="1" indent="-352301" algn="l">
              <a:lnSpc>
                <a:spcPts val="4568"/>
              </a:lnSpc>
              <a:buFont typeface="Arial"/>
              <a:buChar char="•"/>
            </a:pPr>
            <a:r>
              <a:rPr lang="en-US" sz="3263">
                <a:solidFill>
                  <a:srgbClr val="000000"/>
                </a:solidFill>
                <a:latin typeface="Helvetica Neue LT Std 1"/>
                <a:ea typeface="Helvetica Neue LT Std 1"/>
                <a:cs typeface="Helvetica Neue LT Std 1"/>
                <a:sym typeface="Helvetica Neue LT Std 1"/>
              </a:rPr>
              <a:t>Past behaviour</a:t>
            </a:r>
          </a:p>
          <a:p>
            <a:pPr marL="704603" lvl="1" indent="-352301" algn="l">
              <a:lnSpc>
                <a:spcPts val="4568"/>
              </a:lnSpc>
              <a:buFont typeface="Arial"/>
              <a:buChar char="•"/>
            </a:pPr>
            <a:r>
              <a:rPr lang="en-US" sz="3263">
                <a:solidFill>
                  <a:srgbClr val="000000"/>
                </a:solidFill>
                <a:latin typeface="Helvetica Neue LT Std 1"/>
                <a:ea typeface="Helvetica Neue LT Std 1"/>
                <a:cs typeface="Helvetica Neue LT Std 1"/>
                <a:sym typeface="Helvetica Neue LT Std 1"/>
              </a:rPr>
              <a:t>Experiences</a:t>
            </a:r>
          </a:p>
          <a:p>
            <a:pPr marL="704603" lvl="1" indent="-352301" algn="l">
              <a:lnSpc>
                <a:spcPts val="4568"/>
              </a:lnSpc>
              <a:buFont typeface="Arial"/>
              <a:buChar char="•"/>
            </a:pPr>
            <a:r>
              <a:rPr lang="en-US" sz="3263">
                <a:solidFill>
                  <a:srgbClr val="000000"/>
                </a:solidFill>
                <a:latin typeface="Helvetica Neue LT Std 1"/>
                <a:ea typeface="Helvetica Neue LT Std 1"/>
                <a:cs typeface="Helvetica Neue LT Std 1"/>
                <a:sym typeface="Helvetica Neue LT Std 1"/>
              </a:rPr>
              <a:t>Knowledge </a:t>
            </a:r>
          </a:p>
          <a:p>
            <a:pPr marL="704603" lvl="1" indent="-352301" algn="l">
              <a:lnSpc>
                <a:spcPts val="4568"/>
              </a:lnSpc>
              <a:buFont typeface="Arial"/>
              <a:buChar char="•"/>
            </a:pPr>
            <a:r>
              <a:rPr lang="en-US" sz="3263">
                <a:solidFill>
                  <a:srgbClr val="000000"/>
                </a:solidFill>
                <a:latin typeface="Helvetica Neue LT Std 1"/>
                <a:ea typeface="Helvetica Neue LT Std 1"/>
                <a:cs typeface="Helvetica Neue LT Std 1"/>
                <a:sym typeface="Helvetica Neue LT Std 1"/>
              </a:rPr>
              <a:t>Skills</a:t>
            </a:r>
          </a:p>
        </p:txBody>
      </p:sp>
      <p:sp>
        <p:nvSpPr>
          <p:cNvPr id="18" name="TextBox 18"/>
          <p:cNvSpPr txBox="1"/>
          <p:nvPr/>
        </p:nvSpPr>
        <p:spPr>
          <a:xfrm>
            <a:off x="7428039" y="2041241"/>
            <a:ext cx="3431922" cy="1536715"/>
          </a:xfrm>
          <a:prstGeom prst="rect">
            <a:avLst/>
          </a:prstGeom>
        </p:spPr>
        <p:txBody>
          <a:bodyPr lIns="0" tIns="0" rIns="0" bIns="0" rtlCol="0" anchor="t">
            <a:spAutoFit/>
          </a:bodyPr>
          <a:lstStyle/>
          <a:p>
            <a:pPr algn="ctr">
              <a:lnSpc>
                <a:spcPts val="12629"/>
              </a:lnSpc>
            </a:pPr>
            <a:r>
              <a:rPr lang="en-US" sz="9021">
                <a:solidFill>
                  <a:srgbClr val="E50048"/>
                </a:solidFill>
                <a:latin typeface="Black Diamond"/>
                <a:ea typeface="Black Diamond"/>
                <a:cs typeface="Black Diamond"/>
                <a:sym typeface="Black Diamond"/>
              </a:rPr>
              <a:t>Situational</a:t>
            </a:r>
          </a:p>
        </p:txBody>
      </p:sp>
      <p:sp>
        <p:nvSpPr>
          <p:cNvPr id="19" name="TextBox 19"/>
          <p:cNvSpPr txBox="1"/>
          <p:nvPr/>
        </p:nvSpPr>
        <p:spPr>
          <a:xfrm>
            <a:off x="13768751" y="2041241"/>
            <a:ext cx="2956779" cy="1536715"/>
          </a:xfrm>
          <a:prstGeom prst="rect">
            <a:avLst/>
          </a:prstGeom>
        </p:spPr>
        <p:txBody>
          <a:bodyPr lIns="0" tIns="0" rIns="0" bIns="0" rtlCol="0" anchor="t">
            <a:spAutoFit/>
          </a:bodyPr>
          <a:lstStyle/>
          <a:p>
            <a:pPr algn="ctr">
              <a:lnSpc>
                <a:spcPts val="12629"/>
              </a:lnSpc>
            </a:pPr>
            <a:r>
              <a:rPr lang="en-US" sz="9021">
                <a:solidFill>
                  <a:srgbClr val="E50048"/>
                </a:solidFill>
                <a:latin typeface="Black Diamond"/>
                <a:ea typeface="Black Diamond"/>
                <a:cs typeface="Black Diamond"/>
                <a:sym typeface="Black Diamond"/>
              </a:rPr>
              <a:t>General </a:t>
            </a:r>
          </a:p>
        </p:txBody>
      </p:sp>
      <p:sp>
        <p:nvSpPr>
          <p:cNvPr id="20" name="TextBox 20"/>
          <p:cNvSpPr txBox="1"/>
          <p:nvPr/>
        </p:nvSpPr>
        <p:spPr>
          <a:xfrm>
            <a:off x="6886352" y="3763673"/>
            <a:ext cx="4515296" cy="2326931"/>
          </a:xfrm>
          <a:prstGeom prst="rect">
            <a:avLst/>
          </a:prstGeom>
        </p:spPr>
        <p:txBody>
          <a:bodyPr lIns="0" tIns="0" rIns="0" bIns="0" rtlCol="0" anchor="t">
            <a:spAutoFit/>
          </a:bodyPr>
          <a:lstStyle/>
          <a:p>
            <a:pPr algn="just">
              <a:lnSpc>
                <a:spcPts val="4568"/>
              </a:lnSpc>
            </a:pPr>
            <a:r>
              <a:rPr lang="en-US" sz="3263">
                <a:solidFill>
                  <a:srgbClr val="000000"/>
                </a:solidFill>
                <a:latin typeface="Helvetica Neue LT Std 1"/>
                <a:ea typeface="Helvetica Neue LT Std 1"/>
                <a:cs typeface="Helvetica Neue LT Std 1"/>
                <a:sym typeface="Helvetica Neue LT Std 1"/>
              </a:rPr>
              <a:t>ASSESS:</a:t>
            </a:r>
          </a:p>
          <a:p>
            <a:pPr marL="704602" lvl="1" indent="-352301" algn="just">
              <a:lnSpc>
                <a:spcPts val="4568"/>
              </a:lnSpc>
              <a:buFont typeface="Arial"/>
              <a:buChar char="•"/>
            </a:pPr>
            <a:r>
              <a:rPr lang="en-US" sz="3263">
                <a:solidFill>
                  <a:srgbClr val="000000"/>
                </a:solidFill>
                <a:latin typeface="Helvetica Neue LT Std 1"/>
                <a:ea typeface="Helvetica Neue LT Std 1"/>
                <a:cs typeface="Helvetica Neue LT Std 1"/>
                <a:sym typeface="Helvetica Neue LT Std 1"/>
              </a:rPr>
              <a:t>Hypothetical Situations</a:t>
            </a:r>
          </a:p>
          <a:p>
            <a:pPr marL="704602" lvl="1" indent="-352301" algn="just">
              <a:lnSpc>
                <a:spcPts val="4568"/>
              </a:lnSpc>
              <a:buFont typeface="Arial"/>
              <a:buChar char="•"/>
            </a:pPr>
            <a:r>
              <a:rPr lang="en-US" sz="3263">
                <a:solidFill>
                  <a:srgbClr val="000000"/>
                </a:solidFill>
                <a:latin typeface="Helvetica Neue LT Std 1"/>
                <a:ea typeface="Helvetica Neue LT Std 1"/>
                <a:cs typeface="Helvetica Neue LT Std 1"/>
                <a:sym typeface="Helvetica Neue LT Std 1"/>
              </a:rPr>
              <a:t>Responses</a:t>
            </a:r>
          </a:p>
          <a:p>
            <a:pPr marL="704602" lvl="1" indent="-352301" algn="just">
              <a:lnSpc>
                <a:spcPts val="4568"/>
              </a:lnSpc>
              <a:buFont typeface="Arial"/>
              <a:buChar char="•"/>
            </a:pPr>
            <a:r>
              <a:rPr lang="en-US" sz="3263">
                <a:solidFill>
                  <a:srgbClr val="000000"/>
                </a:solidFill>
                <a:latin typeface="Helvetica Neue LT Std 1"/>
                <a:ea typeface="Helvetica Neue LT Std 1"/>
                <a:cs typeface="Helvetica Neue LT Std 1"/>
                <a:sym typeface="Helvetica Neue LT Std 1"/>
              </a:rPr>
              <a:t>Culture Fit</a:t>
            </a:r>
          </a:p>
        </p:txBody>
      </p:sp>
      <p:sp>
        <p:nvSpPr>
          <p:cNvPr id="21" name="TextBox 21"/>
          <p:cNvSpPr txBox="1"/>
          <p:nvPr/>
        </p:nvSpPr>
        <p:spPr>
          <a:xfrm>
            <a:off x="13207346" y="3630207"/>
            <a:ext cx="4557720" cy="2902762"/>
          </a:xfrm>
          <a:prstGeom prst="rect">
            <a:avLst/>
          </a:prstGeom>
        </p:spPr>
        <p:txBody>
          <a:bodyPr lIns="0" tIns="0" rIns="0" bIns="0" rtlCol="0" anchor="t">
            <a:spAutoFit/>
          </a:bodyPr>
          <a:lstStyle/>
          <a:p>
            <a:pPr algn="l">
              <a:lnSpc>
                <a:spcPts val="4568"/>
              </a:lnSpc>
            </a:pPr>
            <a:r>
              <a:rPr lang="en-US" sz="3263">
                <a:solidFill>
                  <a:srgbClr val="000000"/>
                </a:solidFill>
                <a:latin typeface="Helvetica Neue LT Std 1"/>
                <a:ea typeface="Helvetica Neue LT Std 1"/>
                <a:cs typeface="Helvetica Neue LT Std 1"/>
                <a:sym typeface="Helvetica Neue LT Std 1"/>
              </a:rPr>
              <a:t>ASK ABOUT:</a:t>
            </a:r>
          </a:p>
          <a:p>
            <a:pPr marL="704603" lvl="1" indent="-352301" algn="l">
              <a:lnSpc>
                <a:spcPts val="4568"/>
              </a:lnSpc>
              <a:buFont typeface="Arial"/>
              <a:buChar char="•"/>
            </a:pPr>
            <a:r>
              <a:rPr lang="en-US" sz="3263">
                <a:solidFill>
                  <a:srgbClr val="000000"/>
                </a:solidFill>
                <a:latin typeface="Helvetica Neue LT Std 1"/>
                <a:ea typeface="Helvetica Neue LT Std 1"/>
                <a:cs typeface="Helvetica Neue LT Std 1"/>
                <a:sym typeface="Helvetica Neue LT Std 1"/>
              </a:rPr>
              <a:t>Strengths &amp; Skills</a:t>
            </a:r>
          </a:p>
          <a:p>
            <a:pPr marL="704603" lvl="1" indent="-352301" algn="l">
              <a:lnSpc>
                <a:spcPts val="4568"/>
              </a:lnSpc>
              <a:buFont typeface="Arial"/>
              <a:buChar char="•"/>
            </a:pPr>
            <a:r>
              <a:rPr lang="en-US" sz="3263">
                <a:solidFill>
                  <a:srgbClr val="000000"/>
                </a:solidFill>
                <a:latin typeface="Helvetica Neue LT Std 1"/>
                <a:ea typeface="Helvetica Neue LT Std 1"/>
                <a:cs typeface="Helvetica Neue LT Std 1"/>
                <a:sym typeface="Helvetica Neue LT Std 1"/>
              </a:rPr>
              <a:t>Work Styles</a:t>
            </a:r>
          </a:p>
          <a:p>
            <a:pPr marL="704603" lvl="1" indent="-352301" algn="l">
              <a:lnSpc>
                <a:spcPts val="4568"/>
              </a:lnSpc>
              <a:buFont typeface="Arial"/>
              <a:buChar char="•"/>
            </a:pPr>
            <a:r>
              <a:rPr lang="en-US" sz="3263">
                <a:solidFill>
                  <a:srgbClr val="000000"/>
                </a:solidFill>
                <a:latin typeface="Helvetica Neue LT Std 1"/>
                <a:ea typeface="Helvetica Neue LT Std 1"/>
                <a:cs typeface="Helvetica Neue LT Std 1"/>
                <a:sym typeface="Helvetica Neue LT Std 1"/>
              </a:rPr>
              <a:t>Interest in the Company. </a:t>
            </a:r>
          </a:p>
        </p:txBody>
      </p:sp>
      <p:sp>
        <p:nvSpPr>
          <p:cNvPr id="22" name="Freeform 22"/>
          <p:cNvSpPr/>
          <p:nvPr/>
        </p:nvSpPr>
        <p:spPr>
          <a:xfrm>
            <a:off x="6886352" y="6837768"/>
            <a:ext cx="4455874" cy="3375325"/>
          </a:xfrm>
          <a:custGeom>
            <a:avLst/>
            <a:gdLst/>
            <a:ahLst/>
            <a:cxnLst/>
            <a:rect l="l" t="t" r="r" b="b"/>
            <a:pathLst>
              <a:path w="4455874" h="3375325">
                <a:moveTo>
                  <a:pt x="0" y="0"/>
                </a:moveTo>
                <a:lnTo>
                  <a:pt x="4455874" y="0"/>
                </a:lnTo>
                <a:lnTo>
                  <a:pt x="4455874" y="3375325"/>
                </a:lnTo>
                <a:lnTo>
                  <a:pt x="0" y="3375325"/>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23" name="Freeform 23"/>
          <p:cNvSpPr/>
          <p:nvPr/>
        </p:nvSpPr>
        <p:spPr>
          <a:xfrm>
            <a:off x="13358805" y="6837768"/>
            <a:ext cx="4468448" cy="3384850"/>
          </a:xfrm>
          <a:custGeom>
            <a:avLst/>
            <a:gdLst/>
            <a:ahLst/>
            <a:cxnLst/>
            <a:rect l="l" t="t" r="r" b="b"/>
            <a:pathLst>
              <a:path w="4468448" h="3384850">
                <a:moveTo>
                  <a:pt x="0" y="0"/>
                </a:moveTo>
                <a:lnTo>
                  <a:pt x="4468449" y="0"/>
                </a:lnTo>
                <a:lnTo>
                  <a:pt x="4468449" y="3384850"/>
                </a:lnTo>
                <a:lnTo>
                  <a:pt x="0" y="338485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24" name="TextBox 24"/>
          <p:cNvSpPr txBox="1"/>
          <p:nvPr/>
        </p:nvSpPr>
        <p:spPr>
          <a:xfrm>
            <a:off x="7206314" y="7068450"/>
            <a:ext cx="3269334" cy="1795694"/>
          </a:xfrm>
          <a:prstGeom prst="rect">
            <a:avLst/>
          </a:prstGeom>
        </p:spPr>
        <p:txBody>
          <a:bodyPr lIns="0" tIns="0" rIns="0" bIns="0" rtlCol="0" anchor="t">
            <a:spAutoFit/>
          </a:bodyPr>
          <a:lstStyle/>
          <a:p>
            <a:pPr algn="ctr">
              <a:lnSpc>
                <a:spcPts val="2874"/>
              </a:lnSpc>
            </a:pPr>
            <a:r>
              <a:rPr lang="en-US" sz="2053">
                <a:solidFill>
                  <a:srgbClr val="000000"/>
                </a:solidFill>
                <a:latin typeface="Canva Sans"/>
                <a:ea typeface="Canva Sans"/>
                <a:cs typeface="Canva Sans"/>
                <a:sym typeface="Canva Sans"/>
              </a:rPr>
              <a:t>You are met with resistance when suggesting an idea at work. How could you handle it? </a:t>
            </a:r>
          </a:p>
        </p:txBody>
      </p:sp>
      <p:sp>
        <p:nvSpPr>
          <p:cNvPr id="25" name="TextBox 25"/>
          <p:cNvSpPr txBox="1"/>
          <p:nvPr/>
        </p:nvSpPr>
        <p:spPr>
          <a:xfrm>
            <a:off x="13768751" y="7201372"/>
            <a:ext cx="3269334" cy="1690284"/>
          </a:xfrm>
          <a:prstGeom prst="rect">
            <a:avLst/>
          </a:prstGeom>
        </p:spPr>
        <p:txBody>
          <a:bodyPr lIns="0" tIns="0" rIns="0" bIns="0" rtlCol="0" anchor="t">
            <a:spAutoFit/>
          </a:bodyPr>
          <a:lstStyle/>
          <a:p>
            <a:pPr algn="ctr">
              <a:lnSpc>
                <a:spcPts val="3434"/>
              </a:lnSpc>
            </a:pPr>
            <a:r>
              <a:rPr lang="en-US" sz="2453">
                <a:solidFill>
                  <a:srgbClr val="000000"/>
                </a:solidFill>
                <a:latin typeface="Canva Sans"/>
                <a:ea typeface="Canva Sans"/>
                <a:cs typeface="Canva Sans"/>
                <a:sym typeface="Canva Sans"/>
              </a:rPr>
              <a:t>What made you apply for this position? What are your strengths?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39526" y="4560451"/>
            <a:ext cx="7502451" cy="6464612"/>
          </a:xfrm>
          <a:custGeom>
            <a:avLst/>
            <a:gdLst/>
            <a:ahLst/>
            <a:cxnLst/>
            <a:rect l="l" t="t" r="r" b="b"/>
            <a:pathLst>
              <a:path w="7502451" h="6464612">
                <a:moveTo>
                  <a:pt x="0" y="0"/>
                </a:moveTo>
                <a:lnTo>
                  <a:pt x="7502450" y="0"/>
                </a:lnTo>
                <a:lnTo>
                  <a:pt x="7502450" y="6464612"/>
                </a:lnTo>
                <a:lnTo>
                  <a:pt x="0" y="6464612"/>
                </a:lnTo>
                <a:lnTo>
                  <a:pt x="0" y="0"/>
                </a:lnTo>
                <a:close/>
              </a:path>
            </a:pathLst>
          </a:custGeom>
          <a:blipFill>
            <a:blip>
              <a:alphaModFix amt="44999"/>
              <a:extLst>
                <a:ext uri="{96DAC541-7B7A-43D3-8B79-37D633B846F1}">
                  <asvg:svgBlip xmlns:asvg="http://schemas.microsoft.com/office/drawing/2016/SVG/main" r:embed="rId3"/>
                </a:ext>
              </a:extLst>
            </a:blip>
            <a:stretch>
              <a:fillRect/>
            </a:stretch>
          </a:blipFill>
        </p:spPr>
      </p:sp>
      <p:sp>
        <p:nvSpPr>
          <p:cNvPr id="3" name="Freeform 3"/>
          <p:cNvSpPr/>
          <p:nvPr/>
        </p:nvSpPr>
        <p:spPr>
          <a:xfrm>
            <a:off x="9144000" y="2307296"/>
            <a:ext cx="7378452" cy="7387686"/>
          </a:xfrm>
          <a:custGeom>
            <a:avLst/>
            <a:gdLst/>
            <a:ahLst/>
            <a:cxnLst/>
            <a:rect l="l" t="t" r="r" b="b"/>
            <a:pathLst>
              <a:path w="7378452" h="7387686">
                <a:moveTo>
                  <a:pt x="0" y="0"/>
                </a:moveTo>
                <a:lnTo>
                  <a:pt x="7378452" y="0"/>
                </a:lnTo>
                <a:lnTo>
                  <a:pt x="7378452" y="7387686"/>
                </a:lnTo>
                <a:lnTo>
                  <a:pt x="0" y="7387686"/>
                </a:lnTo>
                <a:lnTo>
                  <a:pt x="0" y="0"/>
                </a:lnTo>
                <a:close/>
              </a:path>
            </a:pathLst>
          </a:custGeom>
          <a:blipFill>
            <a:blip>
              <a:extLst>
                <a:ext uri="{96DAC541-7B7A-43D3-8B79-37D633B846F1}">
                  <asvg:svgBlip xmlns:asvg="http://schemas.microsoft.com/office/drawing/2016/SVG/main" r:embed="rId4"/>
                </a:ext>
              </a:extLst>
            </a:blip>
            <a:stretch>
              <a:fillRect b="-51"/>
            </a:stretch>
          </a:blipFill>
        </p:spPr>
      </p:sp>
      <p:sp>
        <p:nvSpPr>
          <p:cNvPr id="4" name="Freeform 4"/>
          <p:cNvSpPr/>
          <p:nvPr/>
        </p:nvSpPr>
        <p:spPr>
          <a:xfrm rot="-10800000">
            <a:off x="12833226" y="0"/>
            <a:ext cx="8113594" cy="6991214"/>
          </a:xfrm>
          <a:custGeom>
            <a:avLst/>
            <a:gdLst/>
            <a:ahLst/>
            <a:cxnLst/>
            <a:rect l="l" t="t" r="r" b="b"/>
            <a:pathLst>
              <a:path w="8113594" h="6991214">
                <a:moveTo>
                  <a:pt x="0" y="0"/>
                </a:moveTo>
                <a:lnTo>
                  <a:pt x="8113594" y="0"/>
                </a:lnTo>
                <a:lnTo>
                  <a:pt x="8113594" y="6991214"/>
                </a:lnTo>
                <a:lnTo>
                  <a:pt x="0" y="6991214"/>
                </a:lnTo>
                <a:lnTo>
                  <a:pt x="0" y="0"/>
                </a:lnTo>
                <a:close/>
              </a:path>
            </a:pathLst>
          </a:custGeom>
          <a:blipFill>
            <a:blip>
              <a:alphaModFix amt="44999"/>
              <a:extLst>
                <a:ext uri="{96DAC541-7B7A-43D3-8B79-37D633B846F1}">
                  <asvg:svgBlip xmlns:asvg="http://schemas.microsoft.com/office/drawing/2016/SVG/main" r:embed="rId3"/>
                </a:ext>
              </a:extLst>
            </a:blip>
            <a:stretch>
              <a:fillRect/>
            </a:stretch>
          </a:blipFill>
        </p:spPr>
      </p:sp>
      <p:sp>
        <p:nvSpPr>
          <p:cNvPr id="5" name="Freeform 5"/>
          <p:cNvSpPr/>
          <p:nvPr/>
        </p:nvSpPr>
        <p:spPr>
          <a:xfrm flipH="1">
            <a:off x="1389649" y="330630"/>
            <a:ext cx="7452800" cy="7462127"/>
          </a:xfrm>
          <a:custGeom>
            <a:avLst/>
            <a:gdLst/>
            <a:ahLst/>
            <a:cxnLst/>
            <a:rect l="l" t="t" r="r" b="b"/>
            <a:pathLst>
              <a:path w="7452800" h="7462127">
                <a:moveTo>
                  <a:pt x="7452800" y="0"/>
                </a:moveTo>
                <a:lnTo>
                  <a:pt x="0" y="0"/>
                </a:lnTo>
                <a:lnTo>
                  <a:pt x="0" y="7462127"/>
                </a:lnTo>
                <a:lnTo>
                  <a:pt x="7452800" y="7462127"/>
                </a:lnTo>
                <a:lnTo>
                  <a:pt x="7452800" y="0"/>
                </a:lnTo>
                <a:close/>
              </a:path>
            </a:pathLst>
          </a:custGeom>
          <a:blipFill>
            <a:blip>
              <a:extLst>
                <a:ext uri="{96DAC541-7B7A-43D3-8B79-37D633B846F1}">
                  <asvg:svgBlip xmlns:asvg="http://schemas.microsoft.com/office/drawing/2016/SVG/main" r:embed="rId4"/>
                </a:ext>
              </a:extLst>
            </a:blip>
            <a:stretch>
              <a:fillRect b="-51"/>
            </a:stretch>
          </a:blipFill>
        </p:spPr>
      </p:sp>
      <p:sp>
        <p:nvSpPr>
          <p:cNvPr id="6" name="TextBox 6"/>
          <p:cNvSpPr txBox="1"/>
          <p:nvPr/>
        </p:nvSpPr>
        <p:spPr>
          <a:xfrm>
            <a:off x="2559234" y="2478746"/>
            <a:ext cx="5113629" cy="2664754"/>
          </a:xfrm>
          <a:prstGeom prst="rect">
            <a:avLst/>
          </a:prstGeom>
        </p:spPr>
        <p:txBody>
          <a:bodyPr lIns="0" tIns="0" rIns="0" bIns="0" rtlCol="0" anchor="t">
            <a:spAutoFit/>
          </a:bodyPr>
          <a:lstStyle/>
          <a:p>
            <a:pPr algn="ctr">
              <a:lnSpc>
                <a:spcPts val="10226"/>
              </a:lnSpc>
            </a:pPr>
            <a:r>
              <a:rPr lang="en-US" sz="10226">
                <a:solidFill>
                  <a:srgbClr val="FFFFFF"/>
                </a:solidFill>
                <a:latin typeface="Black Diamond"/>
                <a:ea typeface="Black Diamond"/>
                <a:cs typeface="Black Diamond"/>
                <a:sym typeface="Black Diamond"/>
              </a:rPr>
              <a:t>Tell me about yourself...</a:t>
            </a:r>
          </a:p>
        </p:txBody>
      </p:sp>
      <p:sp>
        <p:nvSpPr>
          <p:cNvPr id="7" name="TextBox 7"/>
          <p:cNvSpPr txBox="1"/>
          <p:nvPr/>
        </p:nvSpPr>
        <p:spPr>
          <a:xfrm>
            <a:off x="10387841" y="4019526"/>
            <a:ext cx="4890771" cy="3773231"/>
          </a:xfrm>
          <a:prstGeom prst="rect">
            <a:avLst/>
          </a:prstGeom>
        </p:spPr>
        <p:txBody>
          <a:bodyPr lIns="0" tIns="0" rIns="0" bIns="0" rtlCol="0" anchor="t">
            <a:spAutoFit/>
          </a:bodyPr>
          <a:lstStyle/>
          <a:p>
            <a:pPr algn="ctr">
              <a:lnSpc>
                <a:spcPts val="9780"/>
              </a:lnSpc>
            </a:pPr>
            <a:r>
              <a:rPr lang="en-US" sz="9780">
                <a:solidFill>
                  <a:srgbClr val="FFFFFF"/>
                </a:solidFill>
                <a:latin typeface="Black Diamond"/>
                <a:ea typeface="Black Diamond"/>
                <a:cs typeface="Black Diamond"/>
                <a:sym typeface="Black Diamond"/>
              </a:rPr>
              <a:t>Why did you apply for this job?</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234073" y="4732893"/>
            <a:ext cx="6660298" cy="4437424"/>
          </a:xfrm>
          <a:custGeom>
            <a:avLst/>
            <a:gdLst/>
            <a:ahLst/>
            <a:cxnLst/>
            <a:rect l="l" t="t" r="r" b="b"/>
            <a:pathLst>
              <a:path w="6660298" h="4437424">
                <a:moveTo>
                  <a:pt x="0" y="0"/>
                </a:moveTo>
                <a:lnTo>
                  <a:pt x="6660299" y="0"/>
                </a:lnTo>
                <a:lnTo>
                  <a:pt x="6660299" y="4437424"/>
                </a:lnTo>
                <a:lnTo>
                  <a:pt x="0" y="4437424"/>
                </a:lnTo>
                <a:lnTo>
                  <a:pt x="0" y="0"/>
                </a:lnTo>
                <a:close/>
              </a:path>
            </a:pathLst>
          </a:custGeom>
          <a:blipFill>
            <a:blip r:embed="rId2"/>
            <a:stretch>
              <a:fillRect/>
            </a:stretch>
          </a:blipFill>
        </p:spPr>
      </p:sp>
      <p:grpSp>
        <p:nvGrpSpPr>
          <p:cNvPr id="3" name="Group 3"/>
          <p:cNvGrpSpPr/>
          <p:nvPr/>
        </p:nvGrpSpPr>
        <p:grpSpPr>
          <a:xfrm>
            <a:off x="765517" y="759619"/>
            <a:ext cx="16756967" cy="8767762"/>
            <a:chOff x="0" y="0"/>
            <a:chExt cx="22342622" cy="11690350"/>
          </a:xfrm>
        </p:grpSpPr>
        <p:sp>
          <p:nvSpPr>
            <p:cNvPr id="4" name="Freeform 4"/>
            <p:cNvSpPr/>
            <p:nvPr/>
          </p:nvSpPr>
          <p:spPr>
            <a:xfrm>
              <a:off x="0" y="0"/>
              <a:ext cx="22342602" cy="11690350"/>
            </a:xfrm>
            <a:custGeom>
              <a:avLst/>
              <a:gdLst/>
              <a:ahLst/>
              <a:cxnLst/>
              <a:rect l="l" t="t" r="r" b="b"/>
              <a:pathLst>
                <a:path w="22342602" h="11690350">
                  <a:moveTo>
                    <a:pt x="12700" y="0"/>
                  </a:moveTo>
                  <a:lnTo>
                    <a:pt x="22329902" y="0"/>
                  </a:lnTo>
                  <a:cubicBezTo>
                    <a:pt x="22336888" y="0"/>
                    <a:pt x="22342602" y="5715"/>
                    <a:pt x="22342602" y="12700"/>
                  </a:cubicBezTo>
                  <a:lnTo>
                    <a:pt x="22342602" y="11677650"/>
                  </a:lnTo>
                  <a:cubicBezTo>
                    <a:pt x="22342602" y="11684635"/>
                    <a:pt x="22336888" y="11690350"/>
                    <a:pt x="22329902" y="11690350"/>
                  </a:cubicBezTo>
                  <a:lnTo>
                    <a:pt x="12700" y="11690350"/>
                  </a:lnTo>
                  <a:cubicBezTo>
                    <a:pt x="5715" y="11690350"/>
                    <a:pt x="0" y="11684635"/>
                    <a:pt x="0" y="11677650"/>
                  </a:cubicBezTo>
                  <a:lnTo>
                    <a:pt x="0" y="12700"/>
                  </a:lnTo>
                  <a:cubicBezTo>
                    <a:pt x="0" y="5715"/>
                    <a:pt x="5715" y="0"/>
                    <a:pt x="12700" y="0"/>
                  </a:cubicBezTo>
                  <a:moveTo>
                    <a:pt x="12700" y="25400"/>
                  </a:moveTo>
                  <a:lnTo>
                    <a:pt x="12700" y="12700"/>
                  </a:lnTo>
                  <a:lnTo>
                    <a:pt x="25400" y="12700"/>
                  </a:lnTo>
                  <a:lnTo>
                    <a:pt x="25400" y="11677650"/>
                  </a:lnTo>
                  <a:lnTo>
                    <a:pt x="12700" y="11677650"/>
                  </a:lnTo>
                  <a:lnTo>
                    <a:pt x="12700" y="11664950"/>
                  </a:lnTo>
                  <a:lnTo>
                    <a:pt x="22329902" y="11664950"/>
                  </a:lnTo>
                  <a:lnTo>
                    <a:pt x="22329902" y="11677650"/>
                  </a:lnTo>
                  <a:lnTo>
                    <a:pt x="22317202" y="11677650"/>
                  </a:lnTo>
                  <a:lnTo>
                    <a:pt x="22317202" y="12700"/>
                  </a:lnTo>
                  <a:lnTo>
                    <a:pt x="22329902" y="12700"/>
                  </a:lnTo>
                  <a:lnTo>
                    <a:pt x="22329902" y="25400"/>
                  </a:lnTo>
                  <a:lnTo>
                    <a:pt x="12700" y="25400"/>
                  </a:lnTo>
                  <a:close/>
                </a:path>
              </a:pathLst>
            </a:custGeom>
            <a:solidFill>
              <a:srgbClr val="F05B78"/>
            </a:solidFill>
          </p:spPr>
        </p:sp>
      </p:grpSp>
      <p:sp>
        <p:nvSpPr>
          <p:cNvPr id="5" name="TextBox 5"/>
          <p:cNvSpPr txBox="1"/>
          <p:nvPr/>
        </p:nvSpPr>
        <p:spPr>
          <a:xfrm>
            <a:off x="1351291" y="1019620"/>
            <a:ext cx="14807035" cy="1267644"/>
          </a:xfrm>
          <a:prstGeom prst="rect">
            <a:avLst/>
          </a:prstGeom>
        </p:spPr>
        <p:txBody>
          <a:bodyPr lIns="0" tIns="0" rIns="0" bIns="0" rtlCol="0" anchor="t">
            <a:spAutoFit/>
          </a:bodyPr>
          <a:lstStyle/>
          <a:p>
            <a:pPr algn="l">
              <a:lnSpc>
                <a:spcPts val="9407"/>
              </a:lnSpc>
            </a:pPr>
            <a:r>
              <a:rPr lang="en-US" sz="9407">
                <a:solidFill>
                  <a:srgbClr val="E0004D"/>
                </a:solidFill>
                <a:latin typeface="Black Diamond"/>
                <a:ea typeface="Black Diamond"/>
                <a:cs typeface="Black Diamond"/>
                <a:sym typeface="Black Diamond"/>
              </a:rPr>
              <a:t>What is an Elevator Pitch?</a:t>
            </a:r>
          </a:p>
        </p:txBody>
      </p:sp>
      <p:sp>
        <p:nvSpPr>
          <p:cNvPr id="6" name="Freeform 6"/>
          <p:cNvSpPr/>
          <p:nvPr/>
        </p:nvSpPr>
        <p:spPr>
          <a:xfrm>
            <a:off x="-839526" y="4560451"/>
            <a:ext cx="7502451" cy="6464612"/>
          </a:xfrm>
          <a:custGeom>
            <a:avLst/>
            <a:gdLst/>
            <a:ahLst/>
            <a:cxnLst/>
            <a:rect l="l" t="t" r="r" b="b"/>
            <a:pathLst>
              <a:path w="7502451" h="6464612">
                <a:moveTo>
                  <a:pt x="0" y="0"/>
                </a:moveTo>
                <a:lnTo>
                  <a:pt x="7502450" y="0"/>
                </a:lnTo>
                <a:lnTo>
                  <a:pt x="7502450" y="6464612"/>
                </a:lnTo>
                <a:lnTo>
                  <a:pt x="0" y="6464612"/>
                </a:lnTo>
                <a:lnTo>
                  <a:pt x="0" y="0"/>
                </a:lnTo>
                <a:close/>
              </a:path>
            </a:pathLst>
          </a:custGeom>
          <a:blipFill>
            <a:blip>
              <a:alphaModFix amt="44999"/>
              <a:extLst>
                <a:ext uri="{96DAC541-7B7A-43D3-8B79-37D633B846F1}">
                  <asvg:svgBlip xmlns:asvg="http://schemas.microsoft.com/office/drawing/2016/SVG/main" r:embed="rId3"/>
                </a:ext>
              </a:extLst>
            </a:blip>
            <a:stretch>
              <a:fillRect/>
            </a:stretch>
          </a:blipFill>
        </p:spPr>
      </p:sp>
      <p:sp>
        <p:nvSpPr>
          <p:cNvPr id="7" name="Freeform 7"/>
          <p:cNvSpPr/>
          <p:nvPr/>
        </p:nvSpPr>
        <p:spPr>
          <a:xfrm rot="-10800000">
            <a:off x="10174406" y="0"/>
            <a:ext cx="8113594" cy="6991214"/>
          </a:xfrm>
          <a:custGeom>
            <a:avLst/>
            <a:gdLst/>
            <a:ahLst/>
            <a:cxnLst/>
            <a:rect l="l" t="t" r="r" b="b"/>
            <a:pathLst>
              <a:path w="8113594" h="6991214">
                <a:moveTo>
                  <a:pt x="0" y="0"/>
                </a:moveTo>
                <a:lnTo>
                  <a:pt x="8113594" y="0"/>
                </a:lnTo>
                <a:lnTo>
                  <a:pt x="8113594" y="6991214"/>
                </a:lnTo>
                <a:lnTo>
                  <a:pt x="0" y="6991214"/>
                </a:lnTo>
                <a:lnTo>
                  <a:pt x="0" y="0"/>
                </a:lnTo>
                <a:close/>
              </a:path>
            </a:pathLst>
          </a:custGeom>
          <a:blipFill>
            <a:blip>
              <a:alphaModFix amt="44999"/>
              <a:extLst>
                <a:ext uri="{96DAC541-7B7A-43D3-8B79-37D633B846F1}">
                  <asvg:svgBlip xmlns:asvg="http://schemas.microsoft.com/office/drawing/2016/SVG/main" r:embed="rId3"/>
                </a:ext>
              </a:extLst>
            </a:blip>
            <a:stretch>
              <a:fillRect/>
            </a:stretch>
          </a:blipFill>
        </p:spPr>
      </p:sp>
      <p:sp>
        <p:nvSpPr>
          <p:cNvPr id="8" name="TextBox 8"/>
          <p:cNvSpPr txBox="1"/>
          <p:nvPr/>
        </p:nvSpPr>
        <p:spPr>
          <a:xfrm>
            <a:off x="1351291" y="2916357"/>
            <a:ext cx="13292435" cy="6341943"/>
          </a:xfrm>
          <a:prstGeom prst="rect">
            <a:avLst/>
          </a:prstGeom>
        </p:spPr>
        <p:txBody>
          <a:bodyPr lIns="0" tIns="0" rIns="0" bIns="0" rtlCol="0" anchor="t">
            <a:spAutoFit/>
          </a:bodyPr>
          <a:lstStyle/>
          <a:p>
            <a:pPr algn="l">
              <a:lnSpc>
                <a:spcPts val="4807"/>
              </a:lnSpc>
              <a:spcBef>
                <a:spcPct val="0"/>
              </a:spcBef>
            </a:pPr>
            <a:r>
              <a:rPr lang="en-US" sz="4807">
                <a:solidFill>
                  <a:srgbClr val="414042"/>
                </a:solidFill>
                <a:latin typeface="Helvetica Neue LT Std 2"/>
                <a:ea typeface="Helvetica Neue LT Std 2"/>
                <a:cs typeface="Helvetica Neue LT Std 2"/>
                <a:sym typeface="Helvetica Neue LT Std 2"/>
              </a:rPr>
              <a:t>A short, confident introduction about yourself that explains:</a:t>
            </a:r>
          </a:p>
          <a:p>
            <a:pPr algn="l">
              <a:lnSpc>
                <a:spcPts val="4807"/>
              </a:lnSpc>
              <a:spcBef>
                <a:spcPct val="0"/>
              </a:spcBef>
            </a:pPr>
            <a:endParaRPr lang="en-US" sz="4807">
              <a:solidFill>
                <a:srgbClr val="414042"/>
              </a:solidFill>
              <a:latin typeface="Helvetica Neue LT Std 2"/>
              <a:ea typeface="Helvetica Neue LT Std 2"/>
              <a:cs typeface="Helvetica Neue LT Std 2"/>
              <a:sym typeface="Helvetica Neue LT Std 2"/>
            </a:endParaRPr>
          </a:p>
          <a:p>
            <a:pPr marL="1038002" lvl="1" indent="-519001" algn="l">
              <a:lnSpc>
                <a:spcPts val="6298"/>
              </a:lnSpc>
              <a:buFont typeface="Arial"/>
              <a:buChar char="•"/>
            </a:pPr>
            <a:r>
              <a:rPr lang="en-US" sz="4807">
                <a:solidFill>
                  <a:srgbClr val="414042"/>
                </a:solidFill>
                <a:latin typeface="Helvetica Neue LT Std 2"/>
                <a:ea typeface="Helvetica Neue LT Std 2"/>
                <a:cs typeface="Helvetica Neue LT Std 2"/>
                <a:sym typeface="Helvetica Neue LT Std 2"/>
              </a:rPr>
              <a:t>Who you are</a:t>
            </a:r>
          </a:p>
          <a:p>
            <a:pPr marL="1038002" lvl="1" indent="-519001" algn="l">
              <a:lnSpc>
                <a:spcPts val="6298"/>
              </a:lnSpc>
              <a:buFont typeface="Arial"/>
              <a:buChar char="•"/>
            </a:pPr>
            <a:r>
              <a:rPr lang="en-US" sz="4807">
                <a:solidFill>
                  <a:srgbClr val="414042"/>
                </a:solidFill>
                <a:latin typeface="Helvetica Neue LT Std 2"/>
                <a:ea typeface="Helvetica Neue LT Std 2"/>
                <a:cs typeface="Helvetica Neue LT Std 2"/>
                <a:sym typeface="Helvetica Neue LT Std 2"/>
              </a:rPr>
              <a:t>What you study or do</a:t>
            </a:r>
          </a:p>
          <a:p>
            <a:pPr marL="1038002" lvl="1" indent="-519001" algn="l">
              <a:lnSpc>
                <a:spcPts val="6298"/>
              </a:lnSpc>
              <a:buFont typeface="Arial"/>
              <a:buChar char="•"/>
            </a:pPr>
            <a:r>
              <a:rPr lang="en-US" sz="4807">
                <a:solidFill>
                  <a:srgbClr val="414042"/>
                </a:solidFill>
                <a:latin typeface="Helvetica Neue LT Std 2"/>
                <a:ea typeface="Helvetica Neue LT Std 2"/>
                <a:cs typeface="Helvetica Neue LT Std 2"/>
                <a:sym typeface="Helvetica Neue LT Std 2"/>
              </a:rPr>
              <a:t>Your strengths</a:t>
            </a:r>
          </a:p>
          <a:p>
            <a:pPr marL="1038002" lvl="1" indent="-519001" algn="l">
              <a:lnSpc>
                <a:spcPts val="6298"/>
              </a:lnSpc>
              <a:buFont typeface="Arial"/>
              <a:buChar char="•"/>
            </a:pPr>
            <a:r>
              <a:rPr lang="en-US" sz="4807">
                <a:solidFill>
                  <a:srgbClr val="414042"/>
                </a:solidFill>
                <a:latin typeface="Helvetica Neue LT Std 2"/>
                <a:ea typeface="Helvetica Neue LT Std 2"/>
                <a:cs typeface="Helvetica Neue LT Std 2"/>
                <a:sym typeface="Helvetica Neue LT Std 2"/>
              </a:rPr>
              <a:t>What role or opportunity you want</a:t>
            </a:r>
          </a:p>
          <a:p>
            <a:pPr algn="l">
              <a:lnSpc>
                <a:spcPts val="4807"/>
              </a:lnSpc>
            </a:pPr>
            <a:endParaRPr lang="en-US" sz="4807">
              <a:solidFill>
                <a:srgbClr val="414042"/>
              </a:solidFill>
              <a:latin typeface="Helvetica Neue LT Std 2"/>
              <a:ea typeface="Helvetica Neue LT Std 2"/>
              <a:cs typeface="Helvetica Neue LT Std 2"/>
              <a:sym typeface="Helvetica Neue LT Std 2"/>
            </a:endParaRPr>
          </a:p>
          <a:p>
            <a:pPr algn="l">
              <a:lnSpc>
                <a:spcPts val="4807"/>
              </a:lnSpc>
              <a:spcBef>
                <a:spcPct val="0"/>
              </a:spcBef>
            </a:pPr>
            <a:endParaRPr lang="en-US" sz="4807">
              <a:solidFill>
                <a:srgbClr val="414042"/>
              </a:solidFill>
              <a:latin typeface="Helvetica Neue LT Std 2"/>
              <a:ea typeface="Helvetica Neue LT Std 2"/>
              <a:cs typeface="Helvetica Neue LT Std 2"/>
              <a:sym typeface="Helvetica Neue LT Std 2"/>
            </a:endParaRPr>
          </a:p>
          <a:p>
            <a:pPr algn="l">
              <a:lnSpc>
                <a:spcPts val="4807"/>
              </a:lnSpc>
              <a:spcBef>
                <a:spcPct val="0"/>
              </a:spcBef>
            </a:pPr>
            <a:endParaRPr lang="en-US" sz="4807">
              <a:solidFill>
                <a:srgbClr val="414042"/>
              </a:solidFill>
              <a:latin typeface="Helvetica Neue LT Std 2"/>
              <a:ea typeface="Helvetica Neue LT Std 2"/>
              <a:cs typeface="Helvetica Neue LT Std 2"/>
              <a:sym typeface="Helvetica Neue LT Std 2"/>
            </a:endParaRPr>
          </a:p>
        </p:txBody>
      </p:sp>
      <p:sp>
        <p:nvSpPr>
          <p:cNvPr id="9" name="TextBox 9"/>
          <p:cNvSpPr txBox="1"/>
          <p:nvPr/>
        </p:nvSpPr>
        <p:spPr>
          <a:xfrm>
            <a:off x="14025431" y="6670562"/>
            <a:ext cx="1949172" cy="1682304"/>
          </a:xfrm>
          <a:prstGeom prst="rect">
            <a:avLst/>
          </a:prstGeom>
        </p:spPr>
        <p:txBody>
          <a:bodyPr lIns="0" tIns="0" rIns="0" bIns="0" rtlCol="0" anchor="t">
            <a:spAutoFit/>
          </a:bodyPr>
          <a:lstStyle/>
          <a:p>
            <a:pPr algn="ctr">
              <a:lnSpc>
                <a:spcPts val="6066"/>
              </a:lnSpc>
            </a:pPr>
            <a:r>
              <a:rPr lang="en-US" sz="6066">
                <a:solidFill>
                  <a:srgbClr val="E61955"/>
                </a:solidFill>
                <a:latin typeface="Helvetica Neue LT Std 3"/>
                <a:ea typeface="Helvetica Neue LT Std 3"/>
                <a:cs typeface="Helvetica Neue LT Std 3"/>
                <a:sym typeface="Helvetica Neue LT Std 3"/>
              </a:rPr>
              <a:t>30-60 </a:t>
            </a:r>
          </a:p>
          <a:p>
            <a:pPr algn="ctr">
              <a:lnSpc>
                <a:spcPts val="6066"/>
              </a:lnSpc>
              <a:spcBef>
                <a:spcPct val="0"/>
              </a:spcBef>
            </a:pPr>
            <a:r>
              <a:rPr lang="en-US" sz="6066">
                <a:solidFill>
                  <a:srgbClr val="E61955"/>
                </a:solidFill>
                <a:latin typeface="Helvetica Neue LT Std 3"/>
                <a:ea typeface="Helvetica Neue LT Std 3"/>
                <a:cs typeface="Helvetica Neue LT Std 3"/>
                <a:sym typeface="Helvetica Neue LT Std 3"/>
              </a:rPr>
              <a:t>secs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351291" y="1019620"/>
            <a:ext cx="14807035" cy="1267644"/>
          </a:xfrm>
          <a:prstGeom prst="rect">
            <a:avLst/>
          </a:prstGeom>
        </p:spPr>
        <p:txBody>
          <a:bodyPr lIns="0" tIns="0" rIns="0" bIns="0" rtlCol="0" anchor="t">
            <a:spAutoFit/>
          </a:bodyPr>
          <a:lstStyle/>
          <a:p>
            <a:pPr algn="l">
              <a:lnSpc>
                <a:spcPts val="9407"/>
              </a:lnSpc>
            </a:pPr>
            <a:r>
              <a:rPr lang="en-US" sz="9407">
                <a:solidFill>
                  <a:srgbClr val="E0004D"/>
                </a:solidFill>
                <a:latin typeface="Black Diamond"/>
                <a:ea typeface="Black Diamond"/>
                <a:cs typeface="Black Diamond"/>
                <a:sym typeface="Black Diamond"/>
              </a:rPr>
              <a:t>A Great Elevator Pitch is....</a:t>
            </a:r>
          </a:p>
        </p:txBody>
      </p:sp>
      <p:sp>
        <p:nvSpPr>
          <p:cNvPr id="3" name="Freeform 3"/>
          <p:cNvSpPr/>
          <p:nvPr/>
        </p:nvSpPr>
        <p:spPr>
          <a:xfrm>
            <a:off x="-839526" y="4560451"/>
            <a:ext cx="7502451" cy="6464612"/>
          </a:xfrm>
          <a:custGeom>
            <a:avLst/>
            <a:gdLst/>
            <a:ahLst/>
            <a:cxnLst/>
            <a:rect l="l" t="t" r="r" b="b"/>
            <a:pathLst>
              <a:path w="7502451" h="6464612">
                <a:moveTo>
                  <a:pt x="0" y="0"/>
                </a:moveTo>
                <a:lnTo>
                  <a:pt x="7502450" y="0"/>
                </a:lnTo>
                <a:lnTo>
                  <a:pt x="7502450" y="6464612"/>
                </a:lnTo>
                <a:lnTo>
                  <a:pt x="0" y="6464612"/>
                </a:lnTo>
                <a:lnTo>
                  <a:pt x="0" y="0"/>
                </a:lnTo>
                <a:close/>
              </a:path>
            </a:pathLst>
          </a:custGeom>
          <a:blipFill>
            <a:blip>
              <a:alphaModFix amt="44999"/>
              <a:extLst>
                <a:ext uri="{96DAC541-7B7A-43D3-8B79-37D633B846F1}">
                  <asvg:svgBlip xmlns:asvg="http://schemas.microsoft.com/office/drawing/2016/SVG/main" r:embed="rId2"/>
                </a:ext>
              </a:extLst>
            </a:blip>
            <a:stretch>
              <a:fillRect/>
            </a:stretch>
          </a:blipFill>
        </p:spPr>
      </p:sp>
      <p:sp>
        <p:nvSpPr>
          <p:cNvPr id="4" name="Freeform 4"/>
          <p:cNvSpPr/>
          <p:nvPr/>
        </p:nvSpPr>
        <p:spPr>
          <a:xfrm rot="-10800000">
            <a:off x="10174406" y="0"/>
            <a:ext cx="8113594" cy="6991214"/>
          </a:xfrm>
          <a:custGeom>
            <a:avLst/>
            <a:gdLst/>
            <a:ahLst/>
            <a:cxnLst/>
            <a:rect l="l" t="t" r="r" b="b"/>
            <a:pathLst>
              <a:path w="8113594" h="6991214">
                <a:moveTo>
                  <a:pt x="0" y="0"/>
                </a:moveTo>
                <a:lnTo>
                  <a:pt x="8113594" y="0"/>
                </a:lnTo>
                <a:lnTo>
                  <a:pt x="8113594" y="6991214"/>
                </a:lnTo>
                <a:lnTo>
                  <a:pt x="0" y="6991214"/>
                </a:lnTo>
                <a:lnTo>
                  <a:pt x="0" y="0"/>
                </a:lnTo>
                <a:close/>
              </a:path>
            </a:pathLst>
          </a:custGeom>
          <a:blipFill>
            <a:blip>
              <a:alphaModFix amt="44999"/>
              <a:extLst>
                <a:ext uri="{96DAC541-7B7A-43D3-8B79-37D633B846F1}">
                  <asvg:svgBlip xmlns:asvg="http://schemas.microsoft.com/office/drawing/2016/SVG/main" r:embed="rId2"/>
                </a:ext>
              </a:extLst>
            </a:blip>
            <a:stretch>
              <a:fillRect/>
            </a:stretch>
          </a:blipFill>
        </p:spPr>
      </p:sp>
      <p:sp>
        <p:nvSpPr>
          <p:cNvPr id="5" name="Freeform 5"/>
          <p:cNvSpPr/>
          <p:nvPr/>
        </p:nvSpPr>
        <p:spPr>
          <a:xfrm>
            <a:off x="7061751" y="2794416"/>
            <a:ext cx="8801585" cy="6139105"/>
          </a:xfrm>
          <a:custGeom>
            <a:avLst/>
            <a:gdLst/>
            <a:ahLst/>
            <a:cxnLst/>
            <a:rect l="l" t="t" r="r" b="b"/>
            <a:pathLst>
              <a:path w="8801585" h="6139105">
                <a:moveTo>
                  <a:pt x="0" y="0"/>
                </a:moveTo>
                <a:lnTo>
                  <a:pt x="8801585" y="0"/>
                </a:lnTo>
                <a:lnTo>
                  <a:pt x="8801585" y="6139105"/>
                </a:lnTo>
                <a:lnTo>
                  <a:pt x="0" y="6139105"/>
                </a:lnTo>
                <a:lnTo>
                  <a:pt x="0" y="0"/>
                </a:lnTo>
                <a:close/>
              </a:path>
            </a:pathLst>
          </a:custGeom>
          <a:blipFill>
            <a:blip r:embed="rId3"/>
            <a:stretch>
              <a:fillRect/>
            </a:stretch>
          </a:blipFill>
        </p:spPr>
      </p:sp>
      <p:sp>
        <p:nvSpPr>
          <p:cNvPr id="6" name="TextBox 6"/>
          <p:cNvSpPr txBox="1"/>
          <p:nvPr/>
        </p:nvSpPr>
        <p:spPr>
          <a:xfrm>
            <a:off x="1569999" y="2804870"/>
            <a:ext cx="4783435" cy="6453430"/>
          </a:xfrm>
          <a:prstGeom prst="rect">
            <a:avLst/>
          </a:prstGeom>
        </p:spPr>
        <p:txBody>
          <a:bodyPr lIns="0" tIns="0" rIns="0" bIns="0" rtlCol="0" anchor="t">
            <a:spAutoFit/>
          </a:bodyPr>
          <a:lstStyle/>
          <a:p>
            <a:pPr algn="l">
              <a:lnSpc>
                <a:spcPts val="10098"/>
              </a:lnSpc>
            </a:pPr>
            <a:r>
              <a:rPr lang="en-US" sz="6823">
                <a:solidFill>
                  <a:srgbClr val="E61955"/>
                </a:solidFill>
                <a:latin typeface="Helvetica Neue LT Std 2"/>
                <a:ea typeface="Helvetica Neue LT Std 2"/>
                <a:cs typeface="Helvetica Neue LT Std 2"/>
                <a:sym typeface="Helvetica Neue LT Std 2"/>
              </a:rPr>
              <a:t>✔ </a:t>
            </a:r>
            <a:r>
              <a:rPr lang="en-US" sz="6823">
                <a:solidFill>
                  <a:srgbClr val="414042"/>
                </a:solidFill>
                <a:latin typeface="Helvetica Neue LT Std 2"/>
                <a:ea typeface="Helvetica Neue LT Std 2"/>
                <a:cs typeface="Helvetica Neue LT Std 2"/>
                <a:sym typeface="Helvetica Neue LT Std 2"/>
              </a:rPr>
              <a:t>clear</a:t>
            </a:r>
          </a:p>
          <a:p>
            <a:pPr algn="l">
              <a:lnSpc>
                <a:spcPts val="10098"/>
              </a:lnSpc>
            </a:pPr>
            <a:r>
              <a:rPr lang="en-US" sz="6823">
                <a:solidFill>
                  <a:srgbClr val="E61955"/>
                </a:solidFill>
                <a:latin typeface="Helvetica Neue LT Std 2"/>
                <a:ea typeface="Helvetica Neue LT Std 2"/>
                <a:cs typeface="Helvetica Neue LT Std 2"/>
                <a:sym typeface="Helvetica Neue LT Std 2"/>
              </a:rPr>
              <a:t>✔ </a:t>
            </a:r>
            <a:r>
              <a:rPr lang="en-US" sz="6823">
                <a:solidFill>
                  <a:srgbClr val="414042"/>
                </a:solidFill>
                <a:latin typeface="Helvetica Neue LT Std 2"/>
                <a:ea typeface="Helvetica Neue LT Std 2"/>
                <a:cs typeface="Helvetica Neue LT Std 2"/>
                <a:sym typeface="Helvetica Neue LT Std 2"/>
              </a:rPr>
              <a:t>confident</a:t>
            </a:r>
          </a:p>
          <a:p>
            <a:pPr algn="l">
              <a:lnSpc>
                <a:spcPts val="10098"/>
              </a:lnSpc>
            </a:pPr>
            <a:r>
              <a:rPr lang="en-US" sz="6823">
                <a:solidFill>
                  <a:srgbClr val="E61955"/>
                </a:solidFill>
                <a:latin typeface="Helvetica Neue LT Std 2"/>
                <a:ea typeface="Helvetica Neue LT Std 2"/>
                <a:cs typeface="Helvetica Neue LT Std 2"/>
                <a:sym typeface="Helvetica Neue LT Std 2"/>
              </a:rPr>
              <a:t>✔ </a:t>
            </a:r>
            <a:r>
              <a:rPr lang="en-US" sz="6823">
                <a:solidFill>
                  <a:srgbClr val="414042"/>
                </a:solidFill>
                <a:latin typeface="Helvetica Neue LT Std 2"/>
                <a:ea typeface="Helvetica Neue LT Std 2"/>
                <a:cs typeface="Helvetica Neue LT Std 2"/>
                <a:sym typeface="Helvetica Neue LT Std 2"/>
              </a:rPr>
              <a:t>professional</a:t>
            </a:r>
          </a:p>
          <a:p>
            <a:pPr algn="l">
              <a:lnSpc>
                <a:spcPts val="10098"/>
              </a:lnSpc>
            </a:pPr>
            <a:r>
              <a:rPr lang="en-US" sz="6823">
                <a:solidFill>
                  <a:srgbClr val="E61955"/>
                </a:solidFill>
                <a:latin typeface="Helvetica Neue LT Std 2"/>
                <a:ea typeface="Helvetica Neue LT Std 2"/>
                <a:cs typeface="Helvetica Neue LT Std 2"/>
                <a:sym typeface="Helvetica Neue LT Std 2"/>
              </a:rPr>
              <a:t>✔ </a:t>
            </a:r>
            <a:r>
              <a:rPr lang="en-US" sz="6823">
                <a:solidFill>
                  <a:srgbClr val="414042"/>
                </a:solidFill>
                <a:latin typeface="Helvetica Neue LT Std 2"/>
                <a:ea typeface="Helvetica Neue LT Std 2"/>
                <a:cs typeface="Helvetica Neue LT Std 2"/>
                <a:sym typeface="Helvetica Neue LT Std 2"/>
              </a:rPr>
              <a:t>memorable</a:t>
            </a:r>
          </a:p>
          <a:p>
            <a:pPr algn="l">
              <a:lnSpc>
                <a:spcPts val="10098"/>
              </a:lnSpc>
            </a:pPr>
            <a:endParaRPr lang="en-US" sz="6823">
              <a:solidFill>
                <a:srgbClr val="414042"/>
              </a:solidFill>
              <a:latin typeface="Helvetica Neue LT Std 2"/>
              <a:ea typeface="Helvetica Neue LT Std 2"/>
              <a:cs typeface="Helvetica Neue LT Std 2"/>
              <a:sym typeface="Helvetica Neue LT Std 2"/>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434326" y="2529841"/>
            <a:ext cx="9715253" cy="983669"/>
          </a:xfrm>
          <a:custGeom>
            <a:avLst/>
            <a:gdLst/>
            <a:ahLst/>
            <a:cxnLst/>
            <a:rect l="l" t="t" r="r" b="b"/>
            <a:pathLst>
              <a:path w="9715253" h="983669">
                <a:moveTo>
                  <a:pt x="0" y="0"/>
                </a:moveTo>
                <a:lnTo>
                  <a:pt x="9715253" y="0"/>
                </a:lnTo>
                <a:lnTo>
                  <a:pt x="9715253" y="983669"/>
                </a:lnTo>
                <a:lnTo>
                  <a:pt x="0" y="983669"/>
                </a:lnTo>
                <a:lnTo>
                  <a:pt x="0" y="0"/>
                </a:lnTo>
                <a:close/>
              </a:path>
            </a:pathLst>
          </a:custGeom>
          <a:blipFill>
            <a:blip>
              <a:extLst>
                <a:ext uri="{96DAC541-7B7A-43D3-8B79-37D633B846F1}">
                  <asvg:svgBlip xmlns:asvg="http://schemas.microsoft.com/office/drawing/2016/SVG/main" r:embed="rId2"/>
                </a:ext>
              </a:extLst>
            </a:blip>
            <a:stretch>
              <a:fillRect/>
            </a:stretch>
          </a:blipFill>
          <a:ln w="38100" cap="sq">
            <a:solidFill>
              <a:srgbClr val="E61955"/>
            </a:solidFill>
            <a:prstDash val="solid"/>
            <a:miter/>
          </a:ln>
        </p:spPr>
      </p:sp>
      <p:grpSp>
        <p:nvGrpSpPr>
          <p:cNvPr id="3" name="Group 3"/>
          <p:cNvGrpSpPr/>
          <p:nvPr/>
        </p:nvGrpSpPr>
        <p:grpSpPr>
          <a:xfrm>
            <a:off x="865349" y="619528"/>
            <a:ext cx="16756967" cy="9166773"/>
            <a:chOff x="0" y="0"/>
            <a:chExt cx="22342622" cy="12222365"/>
          </a:xfrm>
        </p:grpSpPr>
        <p:sp>
          <p:nvSpPr>
            <p:cNvPr id="4" name="Freeform 4"/>
            <p:cNvSpPr/>
            <p:nvPr/>
          </p:nvSpPr>
          <p:spPr>
            <a:xfrm>
              <a:off x="0" y="0"/>
              <a:ext cx="22342602" cy="12222365"/>
            </a:xfrm>
            <a:custGeom>
              <a:avLst/>
              <a:gdLst/>
              <a:ahLst/>
              <a:cxnLst/>
              <a:rect l="l" t="t" r="r" b="b"/>
              <a:pathLst>
                <a:path w="22342602" h="12222365">
                  <a:moveTo>
                    <a:pt x="12700" y="0"/>
                  </a:moveTo>
                  <a:lnTo>
                    <a:pt x="22329902" y="0"/>
                  </a:lnTo>
                  <a:cubicBezTo>
                    <a:pt x="22336888" y="0"/>
                    <a:pt x="22342602" y="5975"/>
                    <a:pt x="22342602" y="13278"/>
                  </a:cubicBezTo>
                  <a:lnTo>
                    <a:pt x="22342602" y="12209087"/>
                  </a:lnTo>
                  <a:cubicBezTo>
                    <a:pt x="22342602" y="12216389"/>
                    <a:pt x="22336888" y="12222365"/>
                    <a:pt x="22329902" y="12222365"/>
                  </a:cubicBezTo>
                  <a:lnTo>
                    <a:pt x="12700" y="12222365"/>
                  </a:lnTo>
                  <a:cubicBezTo>
                    <a:pt x="5715" y="12222365"/>
                    <a:pt x="0" y="12216389"/>
                    <a:pt x="0" y="12209087"/>
                  </a:cubicBezTo>
                  <a:lnTo>
                    <a:pt x="0" y="13278"/>
                  </a:lnTo>
                  <a:cubicBezTo>
                    <a:pt x="0" y="5975"/>
                    <a:pt x="5715" y="0"/>
                    <a:pt x="12700" y="0"/>
                  </a:cubicBezTo>
                  <a:moveTo>
                    <a:pt x="12700" y="26556"/>
                  </a:moveTo>
                  <a:lnTo>
                    <a:pt x="12700" y="13278"/>
                  </a:lnTo>
                  <a:lnTo>
                    <a:pt x="25400" y="13278"/>
                  </a:lnTo>
                  <a:lnTo>
                    <a:pt x="25400" y="12209087"/>
                  </a:lnTo>
                  <a:lnTo>
                    <a:pt x="12700" y="12209087"/>
                  </a:lnTo>
                  <a:lnTo>
                    <a:pt x="12700" y="12195808"/>
                  </a:lnTo>
                  <a:lnTo>
                    <a:pt x="22329902" y="12195808"/>
                  </a:lnTo>
                  <a:lnTo>
                    <a:pt x="22329902" y="12209087"/>
                  </a:lnTo>
                  <a:lnTo>
                    <a:pt x="22317202" y="12209087"/>
                  </a:lnTo>
                  <a:lnTo>
                    <a:pt x="22317202" y="13278"/>
                  </a:lnTo>
                  <a:lnTo>
                    <a:pt x="22329902" y="13278"/>
                  </a:lnTo>
                  <a:lnTo>
                    <a:pt x="22329902" y="26556"/>
                  </a:lnTo>
                  <a:lnTo>
                    <a:pt x="12700" y="26556"/>
                  </a:lnTo>
                  <a:close/>
                </a:path>
              </a:pathLst>
            </a:custGeom>
            <a:solidFill>
              <a:srgbClr val="F05B78"/>
            </a:solidFill>
          </p:spPr>
        </p:sp>
      </p:grpSp>
      <p:sp>
        <p:nvSpPr>
          <p:cNvPr id="5" name="TextBox 5"/>
          <p:cNvSpPr txBox="1"/>
          <p:nvPr/>
        </p:nvSpPr>
        <p:spPr>
          <a:xfrm>
            <a:off x="1351291" y="1021564"/>
            <a:ext cx="14807035" cy="1267644"/>
          </a:xfrm>
          <a:prstGeom prst="rect">
            <a:avLst/>
          </a:prstGeom>
        </p:spPr>
        <p:txBody>
          <a:bodyPr lIns="0" tIns="0" rIns="0" bIns="0" rtlCol="0" anchor="t">
            <a:spAutoFit/>
          </a:bodyPr>
          <a:lstStyle/>
          <a:p>
            <a:pPr algn="l">
              <a:lnSpc>
                <a:spcPts val="9407"/>
              </a:lnSpc>
            </a:pPr>
            <a:r>
              <a:rPr lang="en-US" sz="9407">
                <a:solidFill>
                  <a:srgbClr val="E0004D"/>
                </a:solidFill>
                <a:latin typeface="Black Diamond"/>
                <a:ea typeface="Black Diamond"/>
                <a:cs typeface="Black Diamond"/>
                <a:sym typeface="Black Diamond"/>
              </a:rPr>
              <a:t>Formula for your Pitch</a:t>
            </a:r>
          </a:p>
        </p:txBody>
      </p:sp>
      <p:sp>
        <p:nvSpPr>
          <p:cNvPr id="6" name="Freeform 6"/>
          <p:cNvSpPr/>
          <p:nvPr/>
        </p:nvSpPr>
        <p:spPr>
          <a:xfrm>
            <a:off x="-839526" y="4560451"/>
            <a:ext cx="7502451" cy="6464612"/>
          </a:xfrm>
          <a:custGeom>
            <a:avLst/>
            <a:gdLst/>
            <a:ahLst/>
            <a:cxnLst/>
            <a:rect l="l" t="t" r="r" b="b"/>
            <a:pathLst>
              <a:path w="7502451" h="6464612">
                <a:moveTo>
                  <a:pt x="0" y="0"/>
                </a:moveTo>
                <a:lnTo>
                  <a:pt x="7502450" y="0"/>
                </a:lnTo>
                <a:lnTo>
                  <a:pt x="7502450" y="6464612"/>
                </a:lnTo>
                <a:lnTo>
                  <a:pt x="0" y="6464612"/>
                </a:lnTo>
                <a:lnTo>
                  <a:pt x="0" y="0"/>
                </a:lnTo>
                <a:close/>
              </a:path>
            </a:pathLst>
          </a:custGeom>
          <a:blipFill>
            <a:blip>
              <a:alphaModFix amt="10999"/>
              <a:extLst>
                <a:ext uri="{96DAC541-7B7A-43D3-8B79-37D633B846F1}">
                  <asvg:svgBlip xmlns:asvg="http://schemas.microsoft.com/office/drawing/2016/SVG/main" r:embed="rId3"/>
                </a:ext>
              </a:extLst>
            </a:blip>
            <a:stretch>
              <a:fillRect/>
            </a:stretch>
          </a:blipFill>
        </p:spPr>
      </p:sp>
      <p:sp>
        <p:nvSpPr>
          <p:cNvPr id="7" name="Freeform 7"/>
          <p:cNvSpPr/>
          <p:nvPr/>
        </p:nvSpPr>
        <p:spPr>
          <a:xfrm rot="-10800000">
            <a:off x="9819599" y="17903"/>
            <a:ext cx="8113594" cy="6991214"/>
          </a:xfrm>
          <a:custGeom>
            <a:avLst/>
            <a:gdLst/>
            <a:ahLst/>
            <a:cxnLst/>
            <a:rect l="l" t="t" r="r" b="b"/>
            <a:pathLst>
              <a:path w="8113594" h="6991214">
                <a:moveTo>
                  <a:pt x="0" y="0"/>
                </a:moveTo>
                <a:lnTo>
                  <a:pt x="8113594" y="0"/>
                </a:lnTo>
                <a:lnTo>
                  <a:pt x="8113594" y="6991214"/>
                </a:lnTo>
                <a:lnTo>
                  <a:pt x="0" y="6991214"/>
                </a:lnTo>
                <a:lnTo>
                  <a:pt x="0" y="0"/>
                </a:lnTo>
                <a:close/>
              </a:path>
            </a:pathLst>
          </a:custGeom>
          <a:blipFill>
            <a:blip>
              <a:alphaModFix amt="10999"/>
              <a:extLst>
                <a:ext uri="{96DAC541-7B7A-43D3-8B79-37D633B846F1}">
                  <asvg:svgBlip xmlns:asvg="http://schemas.microsoft.com/office/drawing/2016/SVG/main" r:embed="rId3"/>
                </a:ext>
              </a:extLst>
            </a:blip>
            <a:stretch>
              <a:fillRect/>
            </a:stretch>
          </a:blipFill>
        </p:spPr>
      </p:sp>
      <p:sp>
        <p:nvSpPr>
          <p:cNvPr id="8" name="Freeform 8"/>
          <p:cNvSpPr/>
          <p:nvPr/>
        </p:nvSpPr>
        <p:spPr>
          <a:xfrm>
            <a:off x="9245715" y="2801777"/>
            <a:ext cx="1004449" cy="536962"/>
          </a:xfrm>
          <a:custGeom>
            <a:avLst/>
            <a:gdLst/>
            <a:ahLst/>
            <a:cxnLst/>
            <a:rect l="l" t="t" r="r" b="b"/>
            <a:pathLst>
              <a:path w="1004449" h="536962">
                <a:moveTo>
                  <a:pt x="0" y="0"/>
                </a:moveTo>
                <a:lnTo>
                  <a:pt x="1004448" y="0"/>
                </a:lnTo>
                <a:lnTo>
                  <a:pt x="1004448" y="536962"/>
                </a:lnTo>
                <a:lnTo>
                  <a:pt x="0" y="536962"/>
                </a:lnTo>
                <a:lnTo>
                  <a:pt x="0" y="0"/>
                </a:lnTo>
                <a:close/>
              </a:path>
            </a:pathLst>
          </a:custGeom>
          <a:blipFill>
            <a:blip r:embed="rId4"/>
            <a:stretch>
              <a:fillRect/>
            </a:stretch>
          </a:blipFill>
        </p:spPr>
      </p:sp>
      <p:sp>
        <p:nvSpPr>
          <p:cNvPr id="9" name="Freeform 9"/>
          <p:cNvSpPr/>
          <p:nvPr/>
        </p:nvSpPr>
        <p:spPr>
          <a:xfrm>
            <a:off x="12333742" y="2801777"/>
            <a:ext cx="1004449" cy="536962"/>
          </a:xfrm>
          <a:custGeom>
            <a:avLst/>
            <a:gdLst/>
            <a:ahLst/>
            <a:cxnLst/>
            <a:rect l="l" t="t" r="r" b="b"/>
            <a:pathLst>
              <a:path w="1004449" h="536962">
                <a:moveTo>
                  <a:pt x="0" y="0"/>
                </a:moveTo>
                <a:lnTo>
                  <a:pt x="1004449" y="0"/>
                </a:lnTo>
                <a:lnTo>
                  <a:pt x="1004449" y="536962"/>
                </a:lnTo>
                <a:lnTo>
                  <a:pt x="0" y="536962"/>
                </a:lnTo>
                <a:lnTo>
                  <a:pt x="0" y="0"/>
                </a:lnTo>
                <a:close/>
              </a:path>
            </a:pathLst>
          </a:custGeom>
          <a:blipFill>
            <a:blip r:embed="rId4"/>
            <a:stretch>
              <a:fillRect/>
            </a:stretch>
          </a:blipFill>
        </p:spPr>
      </p:sp>
      <p:sp>
        <p:nvSpPr>
          <p:cNvPr id="10" name="TextBox 10"/>
          <p:cNvSpPr txBox="1"/>
          <p:nvPr/>
        </p:nvSpPr>
        <p:spPr>
          <a:xfrm>
            <a:off x="1351291" y="3503985"/>
            <a:ext cx="16936709" cy="6044565"/>
          </a:xfrm>
          <a:prstGeom prst="rect">
            <a:avLst/>
          </a:prstGeom>
        </p:spPr>
        <p:txBody>
          <a:bodyPr lIns="0" tIns="0" rIns="0" bIns="0" rtlCol="0" anchor="t">
            <a:spAutoFit/>
          </a:bodyPr>
          <a:lstStyle/>
          <a:p>
            <a:pPr algn="l">
              <a:lnSpc>
                <a:spcPts val="3600"/>
              </a:lnSpc>
              <a:spcBef>
                <a:spcPct val="0"/>
              </a:spcBef>
            </a:pPr>
            <a:r>
              <a:rPr lang="en-US" sz="3600">
                <a:solidFill>
                  <a:srgbClr val="E61955"/>
                </a:solidFill>
                <a:latin typeface="Helvetica Neue LT Std 3"/>
                <a:ea typeface="Helvetica Neue LT Std 3"/>
                <a:cs typeface="Helvetica Neue LT Std 3"/>
                <a:sym typeface="Helvetica Neue LT Std 3"/>
              </a:rPr>
              <a:t>PRESENT</a:t>
            </a:r>
          </a:p>
          <a:p>
            <a:pPr algn="l">
              <a:lnSpc>
                <a:spcPts val="3600"/>
              </a:lnSpc>
              <a:spcBef>
                <a:spcPct val="0"/>
              </a:spcBef>
            </a:pPr>
            <a:r>
              <a:rPr lang="en-US" sz="3600">
                <a:solidFill>
                  <a:srgbClr val="000000"/>
                </a:solidFill>
                <a:latin typeface="Helvetica Neue LT Std 2"/>
                <a:ea typeface="Helvetica Neue LT Std 2"/>
                <a:cs typeface="Helvetica Neue LT Std 2"/>
                <a:sym typeface="Helvetica Neue LT Std 2"/>
              </a:rPr>
              <a:t>Who are you?</a:t>
            </a:r>
          </a:p>
          <a:p>
            <a:pPr algn="l">
              <a:lnSpc>
                <a:spcPts val="3600"/>
              </a:lnSpc>
              <a:spcBef>
                <a:spcPct val="0"/>
              </a:spcBef>
            </a:pPr>
            <a:r>
              <a:rPr lang="en-US" sz="3600">
                <a:solidFill>
                  <a:srgbClr val="000000"/>
                </a:solidFill>
                <a:latin typeface="Helvetica Neue LT Std 2"/>
                <a:ea typeface="Helvetica Neue LT Std 2"/>
                <a:cs typeface="Helvetica Neue LT Std 2"/>
                <a:sym typeface="Helvetica Neue LT Std 2"/>
              </a:rPr>
              <a:t>“Hi, my name is Sarah and I’m currently studying Year 12.”</a:t>
            </a:r>
          </a:p>
          <a:p>
            <a:pPr algn="l">
              <a:lnSpc>
                <a:spcPts val="3600"/>
              </a:lnSpc>
              <a:spcBef>
                <a:spcPct val="0"/>
              </a:spcBef>
            </a:pPr>
            <a:endParaRPr lang="en-US" sz="3600">
              <a:solidFill>
                <a:srgbClr val="000000"/>
              </a:solidFill>
              <a:latin typeface="Helvetica Neue LT Std 2"/>
              <a:ea typeface="Helvetica Neue LT Std 2"/>
              <a:cs typeface="Helvetica Neue LT Std 2"/>
              <a:sym typeface="Helvetica Neue LT Std 2"/>
            </a:endParaRPr>
          </a:p>
          <a:p>
            <a:pPr algn="l">
              <a:lnSpc>
                <a:spcPts val="3600"/>
              </a:lnSpc>
              <a:spcBef>
                <a:spcPct val="0"/>
              </a:spcBef>
            </a:pPr>
            <a:r>
              <a:rPr lang="en-US" sz="3600">
                <a:solidFill>
                  <a:srgbClr val="E61955"/>
                </a:solidFill>
                <a:latin typeface="Helvetica Neue LT Std 3"/>
                <a:ea typeface="Helvetica Neue LT Std 3"/>
                <a:cs typeface="Helvetica Neue LT Std 3"/>
                <a:sym typeface="Helvetica Neue LT Std 3"/>
              </a:rPr>
              <a:t>PAST / STRENGTHS</a:t>
            </a:r>
          </a:p>
          <a:p>
            <a:pPr algn="l">
              <a:lnSpc>
                <a:spcPts val="3600"/>
              </a:lnSpc>
              <a:spcBef>
                <a:spcPct val="0"/>
              </a:spcBef>
            </a:pPr>
            <a:r>
              <a:rPr lang="en-US" sz="3600">
                <a:solidFill>
                  <a:srgbClr val="000000"/>
                </a:solidFill>
                <a:latin typeface="Helvetica Neue LT Std 2"/>
                <a:ea typeface="Helvetica Neue LT Std 2"/>
                <a:cs typeface="Helvetica Neue LT Std 2"/>
                <a:sym typeface="Helvetica Neue LT Std 2"/>
              </a:rPr>
              <a:t>What skills or experience have you acquired?</a:t>
            </a:r>
          </a:p>
          <a:p>
            <a:pPr algn="l">
              <a:lnSpc>
                <a:spcPts val="3600"/>
              </a:lnSpc>
              <a:spcBef>
                <a:spcPct val="0"/>
              </a:spcBef>
            </a:pPr>
            <a:r>
              <a:rPr lang="en-US" sz="3600">
                <a:solidFill>
                  <a:srgbClr val="000000"/>
                </a:solidFill>
                <a:latin typeface="Helvetica Neue LT Std 2"/>
                <a:ea typeface="Helvetica Neue LT Std 2"/>
                <a:cs typeface="Helvetica Neue LT Std 2"/>
                <a:sym typeface="Helvetica Neue LT Std 2"/>
              </a:rPr>
              <a:t>“I’ve developed strong communication and teamwork skills through hospitality work and volunteering.”</a:t>
            </a:r>
          </a:p>
          <a:p>
            <a:pPr algn="l">
              <a:lnSpc>
                <a:spcPts val="3600"/>
              </a:lnSpc>
              <a:spcBef>
                <a:spcPct val="0"/>
              </a:spcBef>
            </a:pPr>
            <a:endParaRPr lang="en-US" sz="3600">
              <a:solidFill>
                <a:srgbClr val="000000"/>
              </a:solidFill>
              <a:latin typeface="Helvetica Neue LT Std 2"/>
              <a:ea typeface="Helvetica Neue LT Std 2"/>
              <a:cs typeface="Helvetica Neue LT Std 2"/>
              <a:sym typeface="Helvetica Neue LT Std 2"/>
            </a:endParaRPr>
          </a:p>
          <a:p>
            <a:pPr algn="l">
              <a:lnSpc>
                <a:spcPts val="3600"/>
              </a:lnSpc>
              <a:spcBef>
                <a:spcPct val="0"/>
              </a:spcBef>
            </a:pPr>
            <a:r>
              <a:rPr lang="en-US" sz="3600">
                <a:solidFill>
                  <a:srgbClr val="E61955"/>
                </a:solidFill>
                <a:latin typeface="Helvetica Neue LT Std 3"/>
                <a:ea typeface="Helvetica Neue LT Std 3"/>
                <a:cs typeface="Helvetica Neue LT Std 3"/>
                <a:sym typeface="Helvetica Neue LT Std 3"/>
              </a:rPr>
              <a:t>FUTURE</a:t>
            </a:r>
          </a:p>
          <a:p>
            <a:pPr algn="l">
              <a:lnSpc>
                <a:spcPts val="3600"/>
              </a:lnSpc>
              <a:spcBef>
                <a:spcPct val="0"/>
              </a:spcBef>
            </a:pPr>
            <a:r>
              <a:rPr lang="en-US" sz="3600">
                <a:solidFill>
                  <a:srgbClr val="000000"/>
                </a:solidFill>
                <a:latin typeface="Helvetica Neue LT Std 2"/>
                <a:ea typeface="Helvetica Neue LT Std 2"/>
                <a:cs typeface="Helvetica Neue LT Std 2"/>
                <a:sym typeface="Helvetica Neue LT Std 2"/>
              </a:rPr>
              <a:t>What are you looking for?</a:t>
            </a:r>
          </a:p>
          <a:p>
            <a:pPr algn="l">
              <a:lnSpc>
                <a:spcPts val="3600"/>
              </a:lnSpc>
              <a:spcBef>
                <a:spcPct val="0"/>
              </a:spcBef>
            </a:pPr>
            <a:r>
              <a:rPr lang="en-US" sz="3600">
                <a:solidFill>
                  <a:srgbClr val="000000"/>
                </a:solidFill>
                <a:latin typeface="Helvetica Neue LT Std 2"/>
                <a:ea typeface="Helvetica Neue LT Std 2"/>
                <a:cs typeface="Helvetica Neue LT Std 2"/>
                <a:sym typeface="Helvetica Neue LT Std 2"/>
              </a:rPr>
              <a:t>“I’m interested in gaining experience in customer service and eventually working in event management.”</a:t>
            </a:r>
          </a:p>
        </p:txBody>
      </p:sp>
      <p:sp>
        <p:nvSpPr>
          <p:cNvPr id="11" name="TextBox 11"/>
          <p:cNvSpPr txBox="1"/>
          <p:nvPr/>
        </p:nvSpPr>
        <p:spPr>
          <a:xfrm>
            <a:off x="10659738" y="2658902"/>
            <a:ext cx="1264429" cy="854608"/>
          </a:xfrm>
          <a:prstGeom prst="rect">
            <a:avLst/>
          </a:prstGeom>
        </p:spPr>
        <p:txBody>
          <a:bodyPr lIns="0" tIns="0" rIns="0" bIns="0" rtlCol="0" anchor="t">
            <a:spAutoFit/>
          </a:bodyPr>
          <a:lstStyle/>
          <a:p>
            <a:pPr algn="l">
              <a:lnSpc>
                <a:spcPts val="6120"/>
              </a:lnSpc>
            </a:pPr>
            <a:r>
              <a:rPr lang="en-US" sz="4708">
                <a:solidFill>
                  <a:srgbClr val="414042"/>
                </a:solidFill>
                <a:latin typeface="Helvetica Neue LT Std 3"/>
                <a:ea typeface="Helvetica Neue LT Std 3"/>
                <a:cs typeface="Helvetica Neue LT Std 3"/>
                <a:sym typeface="Helvetica Neue LT Std 3"/>
              </a:rPr>
              <a:t>PAST  </a:t>
            </a:r>
          </a:p>
        </p:txBody>
      </p:sp>
      <p:sp>
        <p:nvSpPr>
          <p:cNvPr id="12" name="TextBox 12"/>
          <p:cNvSpPr txBox="1"/>
          <p:nvPr/>
        </p:nvSpPr>
        <p:spPr>
          <a:xfrm>
            <a:off x="6662924" y="2658902"/>
            <a:ext cx="2173215" cy="854608"/>
          </a:xfrm>
          <a:prstGeom prst="rect">
            <a:avLst/>
          </a:prstGeom>
        </p:spPr>
        <p:txBody>
          <a:bodyPr lIns="0" tIns="0" rIns="0" bIns="0" rtlCol="0" anchor="t">
            <a:spAutoFit/>
          </a:bodyPr>
          <a:lstStyle/>
          <a:p>
            <a:pPr algn="l">
              <a:lnSpc>
                <a:spcPts val="6120"/>
              </a:lnSpc>
            </a:pPr>
            <a:r>
              <a:rPr lang="en-US" sz="4708">
                <a:solidFill>
                  <a:srgbClr val="414042"/>
                </a:solidFill>
                <a:latin typeface="Helvetica Neue LT Std 3"/>
                <a:ea typeface="Helvetica Neue LT Std 3"/>
                <a:cs typeface="Helvetica Neue LT Std 3"/>
                <a:sym typeface="Helvetica Neue LT Std 3"/>
              </a:rPr>
              <a:t>PRESENT  </a:t>
            </a:r>
          </a:p>
        </p:txBody>
      </p:sp>
      <p:sp>
        <p:nvSpPr>
          <p:cNvPr id="13" name="TextBox 13"/>
          <p:cNvSpPr txBox="1"/>
          <p:nvPr/>
        </p:nvSpPr>
        <p:spPr>
          <a:xfrm>
            <a:off x="13747766" y="2658902"/>
            <a:ext cx="2568221" cy="854608"/>
          </a:xfrm>
          <a:prstGeom prst="rect">
            <a:avLst/>
          </a:prstGeom>
        </p:spPr>
        <p:txBody>
          <a:bodyPr lIns="0" tIns="0" rIns="0" bIns="0" rtlCol="0" anchor="t">
            <a:spAutoFit/>
          </a:bodyPr>
          <a:lstStyle/>
          <a:p>
            <a:pPr algn="l">
              <a:lnSpc>
                <a:spcPts val="6120"/>
              </a:lnSpc>
            </a:pPr>
            <a:r>
              <a:rPr lang="en-US" sz="4708" b="1">
                <a:solidFill>
                  <a:srgbClr val="414042"/>
                </a:solidFill>
                <a:latin typeface="Helvetica Neue LT Std 3"/>
                <a:ea typeface="Helvetica Neue LT Std 3"/>
                <a:cs typeface="Helvetica Neue LT Std 3"/>
                <a:sym typeface="Helvetica Neue LT Std 3"/>
              </a:rPr>
              <a:t>FUTURE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65349" y="619528"/>
            <a:ext cx="16756967" cy="8767762"/>
            <a:chOff x="0" y="0"/>
            <a:chExt cx="22342622" cy="11690350"/>
          </a:xfrm>
        </p:grpSpPr>
        <p:sp>
          <p:nvSpPr>
            <p:cNvPr id="3" name="Freeform 3"/>
            <p:cNvSpPr/>
            <p:nvPr/>
          </p:nvSpPr>
          <p:spPr>
            <a:xfrm>
              <a:off x="0" y="0"/>
              <a:ext cx="22342602" cy="11690350"/>
            </a:xfrm>
            <a:custGeom>
              <a:avLst/>
              <a:gdLst/>
              <a:ahLst/>
              <a:cxnLst/>
              <a:rect l="l" t="t" r="r" b="b"/>
              <a:pathLst>
                <a:path w="22342602" h="11690350">
                  <a:moveTo>
                    <a:pt x="12700" y="0"/>
                  </a:moveTo>
                  <a:lnTo>
                    <a:pt x="22329902" y="0"/>
                  </a:lnTo>
                  <a:cubicBezTo>
                    <a:pt x="22336888" y="0"/>
                    <a:pt x="22342602" y="5715"/>
                    <a:pt x="22342602" y="12700"/>
                  </a:cubicBezTo>
                  <a:lnTo>
                    <a:pt x="22342602" y="11677650"/>
                  </a:lnTo>
                  <a:cubicBezTo>
                    <a:pt x="22342602" y="11684635"/>
                    <a:pt x="22336888" y="11690350"/>
                    <a:pt x="22329902" y="11690350"/>
                  </a:cubicBezTo>
                  <a:lnTo>
                    <a:pt x="12700" y="11690350"/>
                  </a:lnTo>
                  <a:cubicBezTo>
                    <a:pt x="5715" y="11690350"/>
                    <a:pt x="0" y="11684635"/>
                    <a:pt x="0" y="11677650"/>
                  </a:cubicBezTo>
                  <a:lnTo>
                    <a:pt x="0" y="12700"/>
                  </a:lnTo>
                  <a:cubicBezTo>
                    <a:pt x="0" y="5715"/>
                    <a:pt x="5715" y="0"/>
                    <a:pt x="12700" y="0"/>
                  </a:cubicBezTo>
                  <a:moveTo>
                    <a:pt x="12700" y="25400"/>
                  </a:moveTo>
                  <a:lnTo>
                    <a:pt x="12700" y="12700"/>
                  </a:lnTo>
                  <a:lnTo>
                    <a:pt x="25400" y="12700"/>
                  </a:lnTo>
                  <a:lnTo>
                    <a:pt x="25400" y="11677650"/>
                  </a:lnTo>
                  <a:lnTo>
                    <a:pt x="12700" y="11677650"/>
                  </a:lnTo>
                  <a:lnTo>
                    <a:pt x="12700" y="11664950"/>
                  </a:lnTo>
                  <a:lnTo>
                    <a:pt x="22329902" y="11664950"/>
                  </a:lnTo>
                  <a:lnTo>
                    <a:pt x="22329902" y="11677650"/>
                  </a:lnTo>
                  <a:lnTo>
                    <a:pt x="22317202" y="11677650"/>
                  </a:lnTo>
                  <a:lnTo>
                    <a:pt x="22317202" y="12700"/>
                  </a:lnTo>
                  <a:lnTo>
                    <a:pt x="22329902" y="12700"/>
                  </a:lnTo>
                  <a:lnTo>
                    <a:pt x="22329902" y="25400"/>
                  </a:lnTo>
                  <a:lnTo>
                    <a:pt x="12700" y="25400"/>
                  </a:lnTo>
                  <a:close/>
                </a:path>
              </a:pathLst>
            </a:custGeom>
            <a:solidFill>
              <a:srgbClr val="F05B78"/>
            </a:solidFill>
          </p:spPr>
        </p:sp>
      </p:grpSp>
      <p:sp>
        <p:nvSpPr>
          <p:cNvPr id="4" name="Freeform 4"/>
          <p:cNvSpPr/>
          <p:nvPr/>
        </p:nvSpPr>
        <p:spPr>
          <a:xfrm>
            <a:off x="-839526" y="4560451"/>
            <a:ext cx="7502451" cy="6464612"/>
          </a:xfrm>
          <a:custGeom>
            <a:avLst/>
            <a:gdLst/>
            <a:ahLst/>
            <a:cxnLst/>
            <a:rect l="l" t="t" r="r" b="b"/>
            <a:pathLst>
              <a:path w="7502451" h="6464612">
                <a:moveTo>
                  <a:pt x="0" y="0"/>
                </a:moveTo>
                <a:lnTo>
                  <a:pt x="7502450" y="0"/>
                </a:lnTo>
                <a:lnTo>
                  <a:pt x="7502450" y="6464612"/>
                </a:lnTo>
                <a:lnTo>
                  <a:pt x="0" y="6464612"/>
                </a:lnTo>
                <a:lnTo>
                  <a:pt x="0" y="0"/>
                </a:lnTo>
                <a:close/>
              </a:path>
            </a:pathLst>
          </a:custGeom>
          <a:blipFill>
            <a:blip>
              <a:alphaModFix amt="44999"/>
              <a:extLst>
                <a:ext uri="{96DAC541-7B7A-43D3-8B79-37D633B846F1}">
                  <asvg:svgBlip xmlns:asvg="http://schemas.microsoft.com/office/drawing/2016/SVG/main" r:embed="rId2"/>
                </a:ext>
              </a:extLst>
            </a:blip>
            <a:stretch>
              <a:fillRect/>
            </a:stretch>
          </a:blipFill>
        </p:spPr>
      </p:sp>
      <p:sp>
        <p:nvSpPr>
          <p:cNvPr id="5" name="Freeform 5"/>
          <p:cNvSpPr/>
          <p:nvPr/>
        </p:nvSpPr>
        <p:spPr>
          <a:xfrm rot="-10800000">
            <a:off x="10174406" y="0"/>
            <a:ext cx="8113594" cy="6991214"/>
          </a:xfrm>
          <a:custGeom>
            <a:avLst/>
            <a:gdLst/>
            <a:ahLst/>
            <a:cxnLst/>
            <a:rect l="l" t="t" r="r" b="b"/>
            <a:pathLst>
              <a:path w="8113594" h="6991214">
                <a:moveTo>
                  <a:pt x="0" y="0"/>
                </a:moveTo>
                <a:lnTo>
                  <a:pt x="8113594" y="0"/>
                </a:lnTo>
                <a:lnTo>
                  <a:pt x="8113594" y="6991214"/>
                </a:lnTo>
                <a:lnTo>
                  <a:pt x="0" y="6991214"/>
                </a:lnTo>
                <a:lnTo>
                  <a:pt x="0" y="0"/>
                </a:lnTo>
                <a:close/>
              </a:path>
            </a:pathLst>
          </a:custGeom>
          <a:blipFill>
            <a:blip>
              <a:alphaModFix amt="44999"/>
              <a:extLst>
                <a:ext uri="{96DAC541-7B7A-43D3-8B79-37D633B846F1}">
                  <asvg:svgBlip xmlns:asvg="http://schemas.microsoft.com/office/drawing/2016/SVG/main" r:embed="rId2"/>
                </a:ext>
              </a:extLst>
            </a:blip>
            <a:stretch>
              <a:fillRect/>
            </a:stretch>
          </a:blipFill>
        </p:spPr>
      </p:sp>
      <p:sp>
        <p:nvSpPr>
          <p:cNvPr id="6" name="TextBox 6"/>
          <p:cNvSpPr txBox="1"/>
          <p:nvPr/>
        </p:nvSpPr>
        <p:spPr>
          <a:xfrm>
            <a:off x="1569766" y="3486082"/>
            <a:ext cx="15148468" cy="3908623"/>
          </a:xfrm>
          <a:prstGeom prst="rect">
            <a:avLst/>
          </a:prstGeom>
        </p:spPr>
        <p:txBody>
          <a:bodyPr lIns="0" tIns="0" rIns="0" bIns="0" rtlCol="0" anchor="t">
            <a:spAutoFit/>
          </a:bodyPr>
          <a:lstStyle/>
          <a:p>
            <a:pPr algn="l">
              <a:lnSpc>
                <a:spcPts val="5007"/>
              </a:lnSpc>
            </a:pPr>
            <a:r>
              <a:rPr lang="en-US" sz="5007">
                <a:solidFill>
                  <a:srgbClr val="4D4A46"/>
                </a:solidFill>
                <a:latin typeface="Helvetica Neue LT Std 2"/>
                <a:ea typeface="Helvetica Neue LT Std 2"/>
                <a:cs typeface="Helvetica Neue LT Std 2"/>
                <a:sym typeface="Helvetica Neue LT Std 2"/>
              </a:rPr>
              <a:t>"</a:t>
            </a:r>
            <a:r>
              <a:rPr lang="en-US" sz="5007">
                <a:solidFill>
                  <a:srgbClr val="414042"/>
                </a:solidFill>
                <a:latin typeface="Helvetica Neue LT Std 2"/>
                <a:ea typeface="Helvetica Neue LT Std 2"/>
                <a:cs typeface="Helvetica Neue LT Std 2"/>
                <a:sym typeface="Helvetica Neue LT Std 2"/>
              </a:rPr>
              <a:t>Hi, I'm [Name]. I noticed you were hiring for a sales associate position. While I’m just starting my career, I was the organiser of  my school fundraiser, where I led a team that increased community donations by 20% from the previous year. I am very success-driven and confident I can bring that same energy to your sales team." </a:t>
            </a:r>
          </a:p>
        </p:txBody>
      </p:sp>
      <p:sp>
        <p:nvSpPr>
          <p:cNvPr id="7" name="TextBox 7"/>
          <p:cNvSpPr txBox="1"/>
          <p:nvPr/>
        </p:nvSpPr>
        <p:spPr>
          <a:xfrm>
            <a:off x="1256861" y="781453"/>
            <a:ext cx="14807035" cy="1267644"/>
          </a:xfrm>
          <a:prstGeom prst="rect">
            <a:avLst/>
          </a:prstGeom>
        </p:spPr>
        <p:txBody>
          <a:bodyPr lIns="0" tIns="0" rIns="0" bIns="0" rtlCol="0" anchor="t">
            <a:spAutoFit/>
          </a:bodyPr>
          <a:lstStyle/>
          <a:p>
            <a:pPr algn="l">
              <a:lnSpc>
                <a:spcPts val="9407"/>
              </a:lnSpc>
            </a:pPr>
            <a:r>
              <a:rPr lang="en-US" sz="9407">
                <a:solidFill>
                  <a:srgbClr val="E0004D"/>
                </a:solidFill>
                <a:latin typeface="Black Diamond"/>
                <a:ea typeface="Black Diamond"/>
                <a:cs typeface="Black Diamond"/>
                <a:sym typeface="Black Diamond"/>
              </a:rPr>
              <a:t>Examples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65349" y="619528"/>
            <a:ext cx="16756967" cy="8767762"/>
            <a:chOff x="0" y="0"/>
            <a:chExt cx="22342622" cy="11690350"/>
          </a:xfrm>
        </p:grpSpPr>
        <p:sp>
          <p:nvSpPr>
            <p:cNvPr id="3" name="Freeform 3"/>
            <p:cNvSpPr/>
            <p:nvPr/>
          </p:nvSpPr>
          <p:spPr>
            <a:xfrm>
              <a:off x="0" y="0"/>
              <a:ext cx="22342602" cy="11690350"/>
            </a:xfrm>
            <a:custGeom>
              <a:avLst/>
              <a:gdLst/>
              <a:ahLst/>
              <a:cxnLst/>
              <a:rect l="l" t="t" r="r" b="b"/>
              <a:pathLst>
                <a:path w="22342602" h="11690350">
                  <a:moveTo>
                    <a:pt x="12700" y="0"/>
                  </a:moveTo>
                  <a:lnTo>
                    <a:pt x="22329902" y="0"/>
                  </a:lnTo>
                  <a:cubicBezTo>
                    <a:pt x="22336888" y="0"/>
                    <a:pt x="22342602" y="5715"/>
                    <a:pt x="22342602" y="12700"/>
                  </a:cubicBezTo>
                  <a:lnTo>
                    <a:pt x="22342602" y="11677650"/>
                  </a:lnTo>
                  <a:cubicBezTo>
                    <a:pt x="22342602" y="11684635"/>
                    <a:pt x="22336888" y="11690350"/>
                    <a:pt x="22329902" y="11690350"/>
                  </a:cubicBezTo>
                  <a:lnTo>
                    <a:pt x="12700" y="11690350"/>
                  </a:lnTo>
                  <a:cubicBezTo>
                    <a:pt x="5715" y="11690350"/>
                    <a:pt x="0" y="11684635"/>
                    <a:pt x="0" y="11677650"/>
                  </a:cubicBezTo>
                  <a:lnTo>
                    <a:pt x="0" y="12700"/>
                  </a:lnTo>
                  <a:cubicBezTo>
                    <a:pt x="0" y="5715"/>
                    <a:pt x="5715" y="0"/>
                    <a:pt x="12700" y="0"/>
                  </a:cubicBezTo>
                  <a:moveTo>
                    <a:pt x="12700" y="25400"/>
                  </a:moveTo>
                  <a:lnTo>
                    <a:pt x="12700" y="12700"/>
                  </a:lnTo>
                  <a:lnTo>
                    <a:pt x="25400" y="12700"/>
                  </a:lnTo>
                  <a:lnTo>
                    <a:pt x="25400" y="11677650"/>
                  </a:lnTo>
                  <a:lnTo>
                    <a:pt x="12700" y="11677650"/>
                  </a:lnTo>
                  <a:lnTo>
                    <a:pt x="12700" y="11664950"/>
                  </a:lnTo>
                  <a:lnTo>
                    <a:pt x="22329902" y="11664950"/>
                  </a:lnTo>
                  <a:lnTo>
                    <a:pt x="22329902" y="11677650"/>
                  </a:lnTo>
                  <a:lnTo>
                    <a:pt x="22317202" y="11677650"/>
                  </a:lnTo>
                  <a:lnTo>
                    <a:pt x="22317202" y="12700"/>
                  </a:lnTo>
                  <a:lnTo>
                    <a:pt x="22329902" y="12700"/>
                  </a:lnTo>
                  <a:lnTo>
                    <a:pt x="22329902" y="25400"/>
                  </a:lnTo>
                  <a:lnTo>
                    <a:pt x="12700" y="25400"/>
                  </a:lnTo>
                  <a:close/>
                </a:path>
              </a:pathLst>
            </a:custGeom>
            <a:solidFill>
              <a:srgbClr val="F05B78"/>
            </a:solidFill>
          </p:spPr>
        </p:sp>
      </p:grpSp>
      <p:sp>
        <p:nvSpPr>
          <p:cNvPr id="4" name="Freeform 4"/>
          <p:cNvSpPr/>
          <p:nvPr/>
        </p:nvSpPr>
        <p:spPr>
          <a:xfrm>
            <a:off x="-839526" y="4560451"/>
            <a:ext cx="7502451" cy="6464612"/>
          </a:xfrm>
          <a:custGeom>
            <a:avLst/>
            <a:gdLst/>
            <a:ahLst/>
            <a:cxnLst/>
            <a:rect l="l" t="t" r="r" b="b"/>
            <a:pathLst>
              <a:path w="7502451" h="6464612">
                <a:moveTo>
                  <a:pt x="0" y="0"/>
                </a:moveTo>
                <a:lnTo>
                  <a:pt x="7502450" y="0"/>
                </a:lnTo>
                <a:lnTo>
                  <a:pt x="7502450" y="6464612"/>
                </a:lnTo>
                <a:lnTo>
                  <a:pt x="0" y="6464612"/>
                </a:lnTo>
                <a:lnTo>
                  <a:pt x="0" y="0"/>
                </a:lnTo>
                <a:close/>
              </a:path>
            </a:pathLst>
          </a:custGeom>
          <a:blipFill>
            <a:blip>
              <a:alphaModFix amt="44999"/>
              <a:extLst>
                <a:ext uri="{96DAC541-7B7A-43D3-8B79-37D633B846F1}">
                  <asvg:svgBlip xmlns:asvg="http://schemas.microsoft.com/office/drawing/2016/SVG/main" r:embed="rId2"/>
                </a:ext>
              </a:extLst>
            </a:blip>
            <a:stretch>
              <a:fillRect/>
            </a:stretch>
          </a:blipFill>
        </p:spPr>
      </p:sp>
      <p:sp>
        <p:nvSpPr>
          <p:cNvPr id="5" name="Freeform 5"/>
          <p:cNvSpPr/>
          <p:nvPr/>
        </p:nvSpPr>
        <p:spPr>
          <a:xfrm rot="-10800000">
            <a:off x="10174406" y="0"/>
            <a:ext cx="8113594" cy="6991214"/>
          </a:xfrm>
          <a:custGeom>
            <a:avLst/>
            <a:gdLst/>
            <a:ahLst/>
            <a:cxnLst/>
            <a:rect l="l" t="t" r="r" b="b"/>
            <a:pathLst>
              <a:path w="8113594" h="6991214">
                <a:moveTo>
                  <a:pt x="0" y="0"/>
                </a:moveTo>
                <a:lnTo>
                  <a:pt x="8113594" y="0"/>
                </a:lnTo>
                <a:lnTo>
                  <a:pt x="8113594" y="6991214"/>
                </a:lnTo>
                <a:lnTo>
                  <a:pt x="0" y="6991214"/>
                </a:lnTo>
                <a:lnTo>
                  <a:pt x="0" y="0"/>
                </a:lnTo>
                <a:close/>
              </a:path>
            </a:pathLst>
          </a:custGeom>
          <a:blipFill>
            <a:blip>
              <a:alphaModFix amt="44999"/>
              <a:extLst>
                <a:ext uri="{96DAC541-7B7A-43D3-8B79-37D633B846F1}">
                  <asvg:svgBlip xmlns:asvg="http://schemas.microsoft.com/office/drawing/2016/SVG/main" r:embed="rId2"/>
                </a:ext>
              </a:extLst>
            </a:blip>
            <a:stretch>
              <a:fillRect/>
            </a:stretch>
          </a:blipFill>
        </p:spPr>
      </p:sp>
      <p:sp>
        <p:nvSpPr>
          <p:cNvPr id="6" name="TextBox 6"/>
          <p:cNvSpPr txBox="1"/>
          <p:nvPr/>
        </p:nvSpPr>
        <p:spPr>
          <a:xfrm>
            <a:off x="1669598" y="3696871"/>
            <a:ext cx="15148468" cy="3908623"/>
          </a:xfrm>
          <a:prstGeom prst="rect">
            <a:avLst/>
          </a:prstGeom>
        </p:spPr>
        <p:txBody>
          <a:bodyPr lIns="0" tIns="0" rIns="0" bIns="0" rtlCol="0" anchor="t">
            <a:spAutoFit/>
          </a:bodyPr>
          <a:lstStyle/>
          <a:p>
            <a:pPr algn="l">
              <a:lnSpc>
                <a:spcPts val="5007"/>
              </a:lnSpc>
            </a:pPr>
            <a:r>
              <a:rPr lang="en-US" sz="5007">
                <a:solidFill>
                  <a:srgbClr val="414042"/>
                </a:solidFill>
                <a:latin typeface="Helvetica Neue LT Std 2"/>
                <a:ea typeface="Helvetica Neue LT Std 2"/>
                <a:cs typeface="Helvetica Neue LT Std 2"/>
                <a:sym typeface="Helvetica Neue LT Std 2"/>
              </a:rPr>
              <a:t>"Hi, I’m [Name], a student at [University] specialising in software development. I’m eager to apply my experience in Python and UI design to a team at [Company]. I’ve recently developed a personal app designed to streamline student scheduling for library resources. I’m looking for an entry-level position where I can continue optimising user experiences."</a:t>
            </a:r>
          </a:p>
        </p:txBody>
      </p:sp>
      <p:sp>
        <p:nvSpPr>
          <p:cNvPr id="7" name="TextBox 7"/>
          <p:cNvSpPr txBox="1"/>
          <p:nvPr/>
        </p:nvSpPr>
        <p:spPr>
          <a:xfrm>
            <a:off x="1256861" y="781453"/>
            <a:ext cx="14807035" cy="1267644"/>
          </a:xfrm>
          <a:prstGeom prst="rect">
            <a:avLst/>
          </a:prstGeom>
        </p:spPr>
        <p:txBody>
          <a:bodyPr lIns="0" tIns="0" rIns="0" bIns="0" rtlCol="0" anchor="t">
            <a:spAutoFit/>
          </a:bodyPr>
          <a:lstStyle/>
          <a:p>
            <a:pPr algn="l">
              <a:lnSpc>
                <a:spcPts val="9407"/>
              </a:lnSpc>
            </a:pPr>
            <a:r>
              <a:rPr lang="en-US" sz="9407">
                <a:solidFill>
                  <a:srgbClr val="E0004D"/>
                </a:solidFill>
                <a:latin typeface="Black Diamond"/>
                <a:ea typeface="Black Diamond"/>
                <a:cs typeface="Black Diamond"/>
                <a:sym typeface="Black Diamond"/>
              </a:rPr>
              <a:t>Examples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904416" y="301988"/>
            <a:ext cx="12705392" cy="1210042"/>
          </a:xfrm>
          <a:prstGeom prst="rect">
            <a:avLst/>
          </a:prstGeom>
        </p:spPr>
        <p:txBody>
          <a:bodyPr lIns="0" tIns="0" rIns="0" bIns="0" rtlCol="0" anchor="t">
            <a:spAutoFit/>
          </a:bodyPr>
          <a:lstStyle/>
          <a:p>
            <a:pPr algn="l">
              <a:lnSpc>
                <a:spcPts val="8904"/>
              </a:lnSpc>
            </a:pPr>
            <a:r>
              <a:rPr lang="en-US" sz="6360">
                <a:solidFill>
                  <a:srgbClr val="E0004D"/>
                </a:solidFill>
                <a:latin typeface="Helvetica Neue LT Std 1"/>
                <a:ea typeface="Helvetica Neue LT Std 1"/>
                <a:cs typeface="Helvetica Neue LT Std 1"/>
                <a:sym typeface="Helvetica Neue LT Std 1"/>
              </a:rPr>
              <a:t>INVESTIGATE</a:t>
            </a:r>
          </a:p>
        </p:txBody>
      </p:sp>
      <p:sp>
        <p:nvSpPr>
          <p:cNvPr id="3" name="Freeform 3"/>
          <p:cNvSpPr/>
          <p:nvPr/>
        </p:nvSpPr>
        <p:spPr>
          <a:xfrm>
            <a:off x="14581504" y="8971911"/>
            <a:ext cx="3254923" cy="1112690"/>
          </a:xfrm>
          <a:custGeom>
            <a:avLst/>
            <a:gdLst/>
            <a:ahLst/>
            <a:cxnLst/>
            <a:rect l="l" t="t" r="r" b="b"/>
            <a:pathLst>
              <a:path w="3254923" h="1112690">
                <a:moveTo>
                  <a:pt x="0" y="0"/>
                </a:moveTo>
                <a:lnTo>
                  <a:pt x="3254922" y="0"/>
                </a:lnTo>
                <a:lnTo>
                  <a:pt x="3254922" y="1112690"/>
                </a:lnTo>
                <a:lnTo>
                  <a:pt x="0" y="1112690"/>
                </a:lnTo>
                <a:lnTo>
                  <a:pt x="0" y="0"/>
                </a:lnTo>
                <a:close/>
              </a:path>
            </a:pathLst>
          </a:custGeom>
          <a:blipFill>
            <a:blip r:embed="rId3"/>
            <a:stretch>
              <a:fillRect l="-2044"/>
            </a:stretch>
          </a:blipFill>
        </p:spPr>
      </p:sp>
      <p:grpSp>
        <p:nvGrpSpPr>
          <p:cNvPr id="4" name="Group 4"/>
          <p:cNvGrpSpPr/>
          <p:nvPr/>
        </p:nvGrpSpPr>
        <p:grpSpPr>
          <a:xfrm>
            <a:off x="0" y="0"/>
            <a:ext cx="18288000" cy="1907794"/>
            <a:chOff x="0" y="0"/>
            <a:chExt cx="10218561" cy="1065995"/>
          </a:xfrm>
        </p:grpSpPr>
        <p:sp>
          <p:nvSpPr>
            <p:cNvPr id="5" name="Freeform 5"/>
            <p:cNvSpPr/>
            <p:nvPr/>
          </p:nvSpPr>
          <p:spPr>
            <a:xfrm>
              <a:off x="0" y="0"/>
              <a:ext cx="10218561" cy="1065995"/>
            </a:xfrm>
            <a:custGeom>
              <a:avLst/>
              <a:gdLst/>
              <a:ahLst/>
              <a:cxnLst/>
              <a:rect l="l" t="t" r="r" b="b"/>
              <a:pathLst>
                <a:path w="10218561" h="1065995">
                  <a:moveTo>
                    <a:pt x="0" y="0"/>
                  </a:moveTo>
                  <a:lnTo>
                    <a:pt x="10218561" y="0"/>
                  </a:lnTo>
                  <a:lnTo>
                    <a:pt x="10218561" y="1065995"/>
                  </a:lnTo>
                  <a:lnTo>
                    <a:pt x="0" y="1065995"/>
                  </a:lnTo>
                  <a:close/>
                </a:path>
              </a:pathLst>
            </a:custGeom>
            <a:solidFill>
              <a:srgbClr val="E0004D"/>
            </a:solidFill>
          </p:spPr>
        </p:sp>
      </p:grpSp>
      <p:sp>
        <p:nvSpPr>
          <p:cNvPr id="6" name="Freeform 6"/>
          <p:cNvSpPr/>
          <p:nvPr/>
        </p:nvSpPr>
        <p:spPr>
          <a:xfrm>
            <a:off x="2523551" y="4873445"/>
            <a:ext cx="873061" cy="902601"/>
          </a:xfrm>
          <a:custGeom>
            <a:avLst/>
            <a:gdLst/>
            <a:ahLst/>
            <a:cxnLst/>
            <a:rect l="l" t="t" r="r" b="b"/>
            <a:pathLst>
              <a:path w="873061" h="902601">
                <a:moveTo>
                  <a:pt x="0" y="0"/>
                </a:moveTo>
                <a:lnTo>
                  <a:pt x="873061" y="0"/>
                </a:lnTo>
                <a:lnTo>
                  <a:pt x="873061" y="902601"/>
                </a:lnTo>
                <a:lnTo>
                  <a:pt x="0" y="902601"/>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7" name="TextBox 7"/>
          <p:cNvSpPr txBox="1"/>
          <p:nvPr/>
        </p:nvSpPr>
        <p:spPr>
          <a:xfrm>
            <a:off x="3749095" y="4831273"/>
            <a:ext cx="10059582" cy="748851"/>
          </a:xfrm>
          <a:prstGeom prst="rect">
            <a:avLst/>
          </a:prstGeom>
        </p:spPr>
        <p:txBody>
          <a:bodyPr lIns="0" tIns="0" rIns="0" bIns="0" rtlCol="0" anchor="t">
            <a:spAutoFit/>
          </a:bodyPr>
          <a:lstStyle/>
          <a:p>
            <a:pPr algn="l">
              <a:lnSpc>
                <a:spcPts val="5852"/>
              </a:lnSpc>
            </a:pPr>
            <a:r>
              <a:rPr lang="en-US" sz="3383" b="1">
                <a:solidFill>
                  <a:srgbClr val="414042"/>
                </a:solidFill>
                <a:latin typeface="Helvetica Neue LT Std 3"/>
                <a:ea typeface="Helvetica Neue LT Std 3"/>
                <a:cs typeface="Helvetica Neue LT Std 3"/>
                <a:sym typeface="Helvetica Neue LT Std 3"/>
              </a:rPr>
              <a:t>Set you apart from equally qualified candidates</a:t>
            </a:r>
          </a:p>
        </p:txBody>
      </p:sp>
      <p:sp>
        <p:nvSpPr>
          <p:cNvPr id="8" name="TextBox 8"/>
          <p:cNvSpPr txBox="1"/>
          <p:nvPr/>
        </p:nvSpPr>
        <p:spPr>
          <a:xfrm>
            <a:off x="904416" y="251767"/>
            <a:ext cx="14260567" cy="1386684"/>
          </a:xfrm>
          <a:prstGeom prst="rect">
            <a:avLst/>
          </a:prstGeom>
        </p:spPr>
        <p:txBody>
          <a:bodyPr lIns="0" tIns="0" rIns="0" bIns="0" rtlCol="0" anchor="t">
            <a:spAutoFit/>
          </a:bodyPr>
          <a:lstStyle/>
          <a:p>
            <a:pPr algn="l">
              <a:lnSpc>
                <a:spcPts val="11243"/>
              </a:lnSpc>
            </a:pPr>
            <a:r>
              <a:rPr lang="en-US" sz="8031" spc="441">
                <a:solidFill>
                  <a:srgbClr val="FFFFFF"/>
                </a:solidFill>
                <a:latin typeface="Black Diamond"/>
                <a:ea typeface="Black Diamond"/>
                <a:cs typeface="Black Diamond"/>
                <a:sym typeface="Black Diamond"/>
              </a:rPr>
              <a:t>Why Interview Skills Matter</a:t>
            </a:r>
          </a:p>
        </p:txBody>
      </p:sp>
      <p:sp>
        <p:nvSpPr>
          <p:cNvPr id="9" name="Freeform 9"/>
          <p:cNvSpPr/>
          <p:nvPr/>
        </p:nvSpPr>
        <p:spPr>
          <a:xfrm>
            <a:off x="2523551" y="6034036"/>
            <a:ext cx="873061" cy="902601"/>
          </a:xfrm>
          <a:custGeom>
            <a:avLst/>
            <a:gdLst/>
            <a:ahLst/>
            <a:cxnLst/>
            <a:rect l="l" t="t" r="r" b="b"/>
            <a:pathLst>
              <a:path w="873061" h="902601">
                <a:moveTo>
                  <a:pt x="0" y="0"/>
                </a:moveTo>
                <a:lnTo>
                  <a:pt x="873061" y="0"/>
                </a:lnTo>
                <a:lnTo>
                  <a:pt x="873061" y="902601"/>
                </a:lnTo>
                <a:lnTo>
                  <a:pt x="0" y="902601"/>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0" name="Freeform 10"/>
          <p:cNvSpPr/>
          <p:nvPr/>
        </p:nvSpPr>
        <p:spPr>
          <a:xfrm>
            <a:off x="2523551" y="7194627"/>
            <a:ext cx="873061" cy="902601"/>
          </a:xfrm>
          <a:custGeom>
            <a:avLst/>
            <a:gdLst/>
            <a:ahLst/>
            <a:cxnLst/>
            <a:rect l="l" t="t" r="r" b="b"/>
            <a:pathLst>
              <a:path w="873061" h="902601">
                <a:moveTo>
                  <a:pt x="0" y="0"/>
                </a:moveTo>
                <a:lnTo>
                  <a:pt x="873061" y="0"/>
                </a:lnTo>
                <a:lnTo>
                  <a:pt x="873061" y="902600"/>
                </a:lnTo>
                <a:lnTo>
                  <a:pt x="0" y="902600"/>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1" name="TextBox 11"/>
          <p:cNvSpPr txBox="1"/>
          <p:nvPr/>
        </p:nvSpPr>
        <p:spPr>
          <a:xfrm>
            <a:off x="3749095" y="5991863"/>
            <a:ext cx="10059582" cy="748851"/>
          </a:xfrm>
          <a:prstGeom prst="rect">
            <a:avLst/>
          </a:prstGeom>
        </p:spPr>
        <p:txBody>
          <a:bodyPr lIns="0" tIns="0" rIns="0" bIns="0" rtlCol="0" anchor="t">
            <a:spAutoFit/>
          </a:bodyPr>
          <a:lstStyle/>
          <a:p>
            <a:pPr algn="l">
              <a:lnSpc>
                <a:spcPts val="5852"/>
              </a:lnSpc>
            </a:pPr>
            <a:r>
              <a:rPr lang="en-US" sz="3383" b="1">
                <a:solidFill>
                  <a:srgbClr val="414042"/>
                </a:solidFill>
                <a:latin typeface="Helvetica Neue LT Std 3"/>
                <a:ea typeface="Helvetica Neue LT Std 3"/>
                <a:cs typeface="Helvetica Neue LT Std 3"/>
                <a:sym typeface="Helvetica Neue LT Std 3"/>
              </a:rPr>
              <a:t>Demonstrates communication skills</a:t>
            </a:r>
          </a:p>
        </p:txBody>
      </p:sp>
      <p:sp>
        <p:nvSpPr>
          <p:cNvPr id="12" name="TextBox 12"/>
          <p:cNvSpPr txBox="1"/>
          <p:nvPr/>
        </p:nvSpPr>
        <p:spPr>
          <a:xfrm>
            <a:off x="3749095" y="7152454"/>
            <a:ext cx="10059582" cy="748851"/>
          </a:xfrm>
          <a:prstGeom prst="rect">
            <a:avLst/>
          </a:prstGeom>
        </p:spPr>
        <p:txBody>
          <a:bodyPr lIns="0" tIns="0" rIns="0" bIns="0" rtlCol="0" anchor="t">
            <a:spAutoFit/>
          </a:bodyPr>
          <a:lstStyle/>
          <a:p>
            <a:pPr algn="l">
              <a:lnSpc>
                <a:spcPts val="5852"/>
              </a:lnSpc>
            </a:pPr>
            <a:r>
              <a:rPr lang="en-US" sz="3383">
                <a:solidFill>
                  <a:srgbClr val="414042"/>
                </a:solidFill>
                <a:latin typeface="Helvetica Neue LT Std 3"/>
                <a:ea typeface="Helvetica Neue LT Std 3"/>
                <a:cs typeface="Helvetica Neue LT Std 3"/>
                <a:sym typeface="Helvetica Neue LT Std 3"/>
              </a:rPr>
              <a:t>Shows professionalism beyond your resume</a:t>
            </a:r>
          </a:p>
        </p:txBody>
      </p:sp>
      <p:sp>
        <p:nvSpPr>
          <p:cNvPr id="13" name="TextBox 13"/>
          <p:cNvSpPr txBox="1"/>
          <p:nvPr/>
        </p:nvSpPr>
        <p:spPr>
          <a:xfrm>
            <a:off x="3749095" y="8313527"/>
            <a:ext cx="10059582" cy="748851"/>
          </a:xfrm>
          <a:prstGeom prst="rect">
            <a:avLst/>
          </a:prstGeom>
        </p:spPr>
        <p:txBody>
          <a:bodyPr lIns="0" tIns="0" rIns="0" bIns="0" rtlCol="0" anchor="t">
            <a:spAutoFit/>
          </a:bodyPr>
          <a:lstStyle/>
          <a:p>
            <a:pPr algn="l">
              <a:lnSpc>
                <a:spcPts val="5852"/>
              </a:lnSpc>
            </a:pPr>
            <a:r>
              <a:rPr lang="en-US" sz="3383">
                <a:solidFill>
                  <a:srgbClr val="414042"/>
                </a:solidFill>
                <a:latin typeface="Helvetica Neue LT Std 3"/>
                <a:ea typeface="Helvetica Neue LT Std 3"/>
                <a:cs typeface="Helvetica Neue LT Std 3"/>
                <a:sym typeface="Helvetica Neue LT Std 3"/>
              </a:rPr>
              <a:t>Creates lasting positive impressions</a:t>
            </a:r>
          </a:p>
        </p:txBody>
      </p:sp>
      <p:sp>
        <p:nvSpPr>
          <p:cNvPr id="14" name="Freeform 14"/>
          <p:cNvSpPr/>
          <p:nvPr/>
        </p:nvSpPr>
        <p:spPr>
          <a:xfrm>
            <a:off x="2523551" y="8355699"/>
            <a:ext cx="873061" cy="902601"/>
          </a:xfrm>
          <a:custGeom>
            <a:avLst/>
            <a:gdLst/>
            <a:ahLst/>
            <a:cxnLst/>
            <a:rect l="l" t="t" r="r" b="b"/>
            <a:pathLst>
              <a:path w="873061" h="902601">
                <a:moveTo>
                  <a:pt x="0" y="0"/>
                </a:moveTo>
                <a:lnTo>
                  <a:pt x="873061" y="0"/>
                </a:lnTo>
                <a:lnTo>
                  <a:pt x="873061" y="902601"/>
                </a:lnTo>
                <a:lnTo>
                  <a:pt x="0" y="902601"/>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5" name="TextBox 15"/>
          <p:cNvSpPr txBox="1"/>
          <p:nvPr/>
        </p:nvSpPr>
        <p:spPr>
          <a:xfrm>
            <a:off x="2523551" y="2568529"/>
            <a:ext cx="11379690" cy="1715284"/>
          </a:xfrm>
          <a:prstGeom prst="rect">
            <a:avLst/>
          </a:prstGeom>
        </p:spPr>
        <p:txBody>
          <a:bodyPr lIns="0" tIns="0" rIns="0" bIns="0" rtlCol="0" anchor="t">
            <a:spAutoFit/>
          </a:bodyPr>
          <a:lstStyle/>
          <a:p>
            <a:pPr algn="l">
              <a:lnSpc>
                <a:spcPts val="4286"/>
              </a:lnSpc>
            </a:pPr>
            <a:r>
              <a:rPr lang="en-US" sz="3827" b="1">
                <a:solidFill>
                  <a:srgbClr val="414042"/>
                </a:solidFill>
                <a:latin typeface="Helvetica Neue LT Std 3"/>
                <a:ea typeface="Helvetica Neue LT Std 3"/>
                <a:cs typeface="Helvetica Neue LT Std 3"/>
                <a:sym typeface="Helvetica Neue LT Std 3"/>
              </a:rPr>
              <a:t>A strong interview can be the deciding factor in whether you are successful in landing a dream opportunity. Mastering these skills: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65349" y="619528"/>
            <a:ext cx="16756967" cy="9102668"/>
            <a:chOff x="0" y="0"/>
            <a:chExt cx="22342622" cy="12136891"/>
          </a:xfrm>
        </p:grpSpPr>
        <p:sp>
          <p:nvSpPr>
            <p:cNvPr id="3" name="Freeform 3"/>
            <p:cNvSpPr/>
            <p:nvPr/>
          </p:nvSpPr>
          <p:spPr>
            <a:xfrm>
              <a:off x="0" y="0"/>
              <a:ext cx="22342602" cy="12136891"/>
            </a:xfrm>
            <a:custGeom>
              <a:avLst/>
              <a:gdLst/>
              <a:ahLst/>
              <a:cxnLst/>
              <a:rect l="l" t="t" r="r" b="b"/>
              <a:pathLst>
                <a:path w="22342602" h="12136891">
                  <a:moveTo>
                    <a:pt x="12700" y="0"/>
                  </a:moveTo>
                  <a:lnTo>
                    <a:pt x="22329902" y="0"/>
                  </a:lnTo>
                  <a:cubicBezTo>
                    <a:pt x="22336888" y="0"/>
                    <a:pt x="22342602" y="5933"/>
                    <a:pt x="22342602" y="13185"/>
                  </a:cubicBezTo>
                  <a:lnTo>
                    <a:pt x="22342602" y="12123706"/>
                  </a:lnTo>
                  <a:cubicBezTo>
                    <a:pt x="22342602" y="12130958"/>
                    <a:pt x="22336888" y="12136891"/>
                    <a:pt x="22329902" y="12136891"/>
                  </a:cubicBezTo>
                  <a:lnTo>
                    <a:pt x="12700" y="12136891"/>
                  </a:lnTo>
                  <a:cubicBezTo>
                    <a:pt x="5715" y="12136891"/>
                    <a:pt x="0" y="12130958"/>
                    <a:pt x="0" y="12123706"/>
                  </a:cubicBezTo>
                  <a:lnTo>
                    <a:pt x="0" y="13185"/>
                  </a:lnTo>
                  <a:cubicBezTo>
                    <a:pt x="0" y="5933"/>
                    <a:pt x="5715" y="0"/>
                    <a:pt x="12700" y="0"/>
                  </a:cubicBezTo>
                  <a:moveTo>
                    <a:pt x="12700" y="26370"/>
                  </a:moveTo>
                  <a:lnTo>
                    <a:pt x="12700" y="13185"/>
                  </a:lnTo>
                  <a:lnTo>
                    <a:pt x="25400" y="13185"/>
                  </a:lnTo>
                  <a:lnTo>
                    <a:pt x="25400" y="12123706"/>
                  </a:lnTo>
                  <a:lnTo>
                    <a:pt x="12700" y="12123706"/>
                  </a:lnTo>
                  <a:lnTo>
                    <a:pt x="12700" y="12110521"/>
                  </a:lnTo>
                  <a:lnTo>
                    <a:pt x="22329902" y="12110521"/>
                  </a:lnTo>
                  <a:lnTo>
                    <a:pt x="22329902" y="12123706"/>
                  </a:lnTo>
                  <a:lnTo>
                    <a:pt x="22317202" y="12123706"/>
                  </a:lnTo>
                  <a:lnTo>
                    <a:pt x="22317202" y="13185"/>
                  </a:lnTo>
                  <a:lnTo>
                    <a:pt x="22329902" y="13185"/>
                  </a:lnTo>
                  <a:lnTo>
                    <a:pt x="22329902" y="26370"/>
                  </a:lnTo>
                  <a:lnTo>
                    <a:pt x="12700" y="26370"/>
                  </a:lnTo>
                  <a:close/>
                </a:path>
              </a:pathLst>
            </a:custGeom>
            <a:solidFill>
              <a:srgbClr val="F05B78"/>
            </a:solidFill>
          </p:spPr>
        </p:sp>
      </p:grpSp>
      <p:sp>
        <p:nvSpPr>
          <p:cNvPr id="4" name="TextBox 4"/>
          <p:cNvSpPr txBox="1"/>
          <p:nvPr/>
        </p:nvSpPr>
        <p:spPr>
          <a:xfrm>
            <a:off x="1351291" y="1190625"/>
            <a:ext cx="14807035" cy="1267644"/>
          </a:xfrm>
          <a:prstGeom prst="rect">
            <a:avLst/>
          </a:prstGeom>
        </p:spPr>
        <p:txBody>
          <a:bodyPr lIns="0" tIns="0" rIns="0" bIns="0" rtlCol="0" anchor="t">
            <a:spAutoFit/>
          </a:bodyPr>
          <a:lstStyle/>
          <a:p>
            <a:pPr algn="l">
              <a:lnSpc>
                <a:spcPts val="9407"/>
              </a:lnSpc>
            </a:pPr>
            <a:r>
              <a:rPr lang="en-US" sz="9407">
                <a:solidFill>
                  <a:srgbClr val="E0004D"/>
                </a:solidFill>
                <a:latin typeface="Black Diamond"/>
                <a:ea typeface="Black Diamond"/>
                <a:cs typeface="Black Diamond"/>
                <a:sym typeface="Black Diamond"/>
              </a:rPr>
              <a:t>Activity Two - Your Pitch!</a:t>
            </a:r>
          </a:p>
        </p:txBody>
      </p:sp>
      <p:sp>
        <p:nvSpPr>
          <p:cNvPr id="5" name="Freeform 5"/>
          <p:cNvSpPr/>
          <p:nvPr/>
        </p:nvSpPr>
        <p:spPr>
          <a:xfrm>
            <a:off x="-839526" y="4560451"/>
            <a:ext cx="7502451" cy="6464612"/>
          </a:xfrm>
          <a:custGeom>
            <a:avLst/>
            <a:gdLst/>
            <a:ahLst/>
            <a:cxnLst/>
            <a:rect l="l" t="t" r="r" b="b"/>
            <a:pathLst>
              <a:path w="7502451" h="6464612">
                <a:moveTo>
                  <a:pt x="0" y="0"/>
                </a:moveTo>
                <a:lnTo>
                  <a:pt x="7502450" y="0"/>
                </a:lnTo>
                <a:lnTo>
                  <a:pt x="7502450" y="6464612"/>
                </a:lnTo>
                <a:lnTo>
                  <a:pt x="0" y="6464612"/>
                </a:lnTo>
                <a:lnTo>
                  <a:pt x="0" y="0"/>
                </a:lnTo>
                <a:close/>
              </a:path>
            </a:pathLst>
          </a:custGeom>
          <a:blipFill>
            <a:blip>
              <a:alphaModFix amt="44999"/>
              <a:extLst>
                <a:ext uri="{96DAC541-7B7A-43D3-8B79-37D633B846F1}">
                  <asvg:svgBlip xmlns:asvg="http://schemas.microsoft.com/office/drawing/2016/SVG/main" r:embed="rId3"/>
                </a:ext>
              </a:extLst>
            </a:blip>
            <a:stretch>
              <a:fillRect/>
            </a:stretch>
          </a:blipFill>
        </p:spPr>
      </p:sp>
      <p:sp>
        <p:nvSpPr>
          <p:cNvPr id="6" name="Freeform 6"/>
          <p:cNvSpPr/>
          <p:nvPr/>
        </p:nvSpPr>
        <p:spPr>
          <a:xfrm rot="-10800000">
            <a:off x="10174406" y="0"/>
            <a:ext cx="8113594" cy="6991214"/>
          </a:xfrm>
          <a:custGeom>
            <a:avLst/>
            <a:gdLst/>
            <a:ahLst/>
            <a:cxnLst/>
            <a:rect l="l" t="t" r="r" b="b"/>
            <a:pathLst>
              <a:path w="8113594" h="6991214">
                <a:moveTo>
                  <a:pt x="0" y="0"/>
                </a:moveTo>
                <a:lnTo>
                  <a:pt x="8113594" y="0"/>
                </a:lnTo>
                <a:lnTo>
                  <a:pt x="8113594" y="6991214"/>
                </a:lnTo>
                <a:lnTo>
                  <a:pt x="0" y="6991214"/>
                </a:lnTo>
                <a:lnTo>
                  <a:pt x="0" y="0"/>
                </a:lnTo>
                <a:close/>
              </a:path>
            </a:pathLst>
          </a:custGeom>
          <a:blipFill>
            <a:blip>
              <a:alphaModFix amt="44999"/>
              <a:extLst>
                <a:ext uri="{96DAC541-7B7A-43D3-8B79-37D633B846F1}">
                  <asvg:svgBlip xmlns:asvg="http://schemas.microsoft.com/office/drawing/2016/SVG/main" r:embed="rId3"/>
                </a:ext>
              </a:extLst>
            </a:blip>
            <a:stretch>
              <a:fillRect/>
            </a:stretch>
          </a:blipFill>
        </p:spPr>
      </p:sp>
      <p:sp>
        <p:nvSpPr>
          <p:cNvPr id="7" name="TextBox 7"/>
          <p:cNvSpPr txBox="1"/>
          <p:nvPr/>
        </p:nvSpPr>
        <p:spPr>
          <a:xfrm>
            <a:off x="865349" y="2172519"/>
            <a:ext cx="14807035" cy="6804364"/>
          </a:xfrm>
          <a:prstGeom prst="rect">
            <a:avLst/>
          </a:prstGeom>
        </p:spPr>
        <p:txBody>
          <a:bodyPr lIns="0" tIns="0" rIns="0" bIns="0" rtlCol="0" anchor="t">
            <a:spAutoFit/>
          </a:bodyPr>
          <a:lstStyle/>
          <a:p>
            <a:pPr algn="l">
              <a:lnSpc>
                <a:spcPts val="8861"/>
              </a:lnSpc>
            </a:pPr>
            <a:endParaRPr/>
          </a:p>
          <a:p>
            <a:pPr marL="1275486" lvl="1" indent="-637743" algn="l">
              <a:lnSpc>
                <a:spcPts val="8861"/>
              </a:lnSpc>
              <a:buFont typeface="Arial"/>
              <a:buChar char="•"/>
            </a:pPr>
            <a:r>
              <a:rPr lang="en-US" sz="5907" b="1">
                <a:solidFill>
                  <a:srgbClr val="414042"/>
                </a:solidFill>
                <a:latin typeface="Helvetica Neue LT Std 3"/>
                <a:ea typeface="Helvetica Neue LT Std 3"/>
                <a:cs typeface="Helvetica Neue LT Std 3"/>
                <a:sym typeface="Helvetica Neue LT Std 3"/>
              </a:rPr>
              <a:t>Who are you?</a:t>
            </a:r>
          </a:p>
          <a:p>
            <a:pPr marL="1275486" lvl="1" indent="-637743" algn="l">
              <a:lnSpc>
                <a:spcPts val="8861"/>
              </a:lnSpc>
              <a:buFont typeface="Arial"/>
              <a:buChar char="•"/>
            </a:pPr>
            <a:r>
              <a:rPr lang="en-US" sz="5907" b="1">
                <a:solidFill>
                  <a:srgbClr val="414042"/>
                </a:solidFill>
                <a:latin typeface="Helvetica Neue LT Std 3"/>
                <a:ea typeface="Helvetica Neue LT Std 3"/>
                <a:cs typeface="Helvetica Neue LT Std 3"/>
                <a:sym typeface="Helvetica Neue LT Std 3"/>
              </a:rPr>
              <a:t>What have you achieved?</a:t>
            </a:r>
          </a:p>
          <a:p>
            <a:pPr marL="1275486" lvl="1" indent="-637743" algn="l">
              <a:lnSpc>
                <a:spcPts val="8861"/>
              </a:lnSpc>
              <a:buFont typeface="Arial"/>
              <a:buChar char="•"/>
            </a:pPr>
            <a:r>
              <a:rPr lang="en-US" sz="5907" b="1">
                <a:solidFill>
                  <a:srgbClr val="414042"/>
                </a:solidFill>
                <a:latin typeface="Helvetica Neue LT Std 3"/>
                <a:ea typeface="Helvetica Neue LT Std 3"/>
                <a:cs typeface="Helvetica Neue LT Std 3"/>
                <a:sym typeface="Helvetica Neue LT Std 3"/>
              </a:rPr>
              <a:t>What are your interests/strengths?</a:t>
            </a:r>
          </a:p>
          <a:p>
            <a:pPr marL="1275486" lvl="1" indent="-637743" algn="l">
              <a:lnSpc>
                <a:spcPts val="8861"/>
              </a:lnSpc>
              <a:buFont typeface="Arial"/>
              <a:buChar char="•"/>
            </a:pPr>
            <a:r>
              <a:rPr lang="en-US" sz="5907">
                <a:solidFill>
                  <a:srgbClr val="414042"/>
                </a:solidFill>
                <a:latin typeface="Helvetica Neue LT Std 3"/>
                <a:ea typeface="Helvetica Neue LT Std 3"/>
                <a:cs typeface="Helvetica Neue LT Std 3"/>
                <a:sym typeface="Helvetica Neue LT Std 3"/>
              </a:rPr>
              <a:t>Why this opportunity?</a:t>
            </a:r>
            <a:r>
              <a:rPr lang="en-US" sz="5907" b="1">
                <a:solidFill>
                  <a:srgbClr val="414042"/>
                </a:solidFill>
                <a:latin typeface="Helvetica Neue LT Std 3"/>
                <a:ea typeface="Helvetica Neue LT Std 3"/>
                <a:cs typeface="Helvetica Neue LT Std 3"/>
                <a:sym typeface="Helvetica Neue LT Std 3"/>
              </a:rPr>
              <a:t> </a:t>
            </a:r>
          </a:p>
          <a:p>
            <a:pPr algn="l">
              <a:lnSpc>
                <a:spcPts val="8861"/>
              </a:lnSpc>
            </a:pPr>
            <a:endParaRPr lang="en-US" sz="5907" b="1">
              <a:solidFill>
                <a:srgbClr val="414042"/>
              </a:solidFill>
              <a:latin typeface="Helvetica Neue LT Std 3"/>
              <a:ea typeface="Helvetica Neue LT Std 3"/>
              <a:cs typeface="Helvetica Neue LT Std 3"/>
              <a:sym typeface="Helvetica Neue LT Std 3"/>
            </a:endParaRPr>
          </a:p>
        </p:txBody>
      </p:sp>
      <p:sp>
        <p:nvSpPr>
          <p:cNvPr id="8" name="Freeform 8"/>
          <p:cNvSpPr/>
          <p:nvPr/>
        </p:nvSpPr>
        <p:spPr>
          <a:xfrm>
            <a:off x="12066298" y="1028700"/>
            <a:ext cx="4598416" cy="4672723"/>
          </a:xfrm>
          <a:custGeom>
            <a:avLst/>
            <a:gdLst/>
            <a:ahLst/>
            <a:cxnLst/>
            <a:rect l="l" t="t" r="r" b="b"/>
            <a:pathLst>
              <a:path w="4598416" h="4672723">
                <a:moveTo>
                  <a:pt x="0" y="0"/>
                </a:moveTo>
                <a:lnTo>
                  <a:pt x="4598416" y="0"/>
                </a:lnTo>
                <a:lnTo>
                  <a:pt x="4598416" y="4672723"/>
                </a:lnTo>
                <a:lnTo>
                  <a:pt x="0" y="4672723"/>
                </a:lnTo>
                <a:lnTo>
                  <a:pt x="0" y="0"/>
                </a:lnTo>
                <a:close/>
              </a:path>
            </a:pathLst>
          </a:custGeom>
          <a:blipFill>
            <a:blip r:embed="rId4"/>
            <a:stretch>
              <a:fillRect l="-65123" t="-12392" r="-6296"/>
            </a:stretch>
          </a:blipFill>
        </p:spPr>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351291" y="1190625"/>
            <a:ext cx="14807035" cy="1267644"/>
          </a:xfrm>
          <a:prstGeom prst="rect">
            <a:avLst/>
          </a:prstGeom>
        </p:spPr>
        <p:txBody>
          <a:bodyPr lIns="0" tIns="0" rIns="0" bIns="0" rtlCol="0" anchor="t">
            <a:spAutoFit/>
          </a:bodyPr>
          <a:lstStyle/>
          <a:p>
            <a:pPr algn="l">
              <a:lnSpc>
                <a:spcPts val="9407"/>
              </a:lnSpc>
            </a:pPr>
            <a:r>
              <a:rPr lang="en-US" sz="9407">
                <a:solidFill>
                  <a:srgbClr val="E0004D"/>
                </a:solidFill>
                <a:latin typeface="Black Diamond"/>
                <a:ea typeface="Black Diamond"/>
                <a:cs typeface="Black Diamond"/>
                <a:sym typeface="Black Diamond"/>
              </a:rPr>
              <a:t>Activity Three - Practice with a Partner</a:t>
            </a:r>
          </a:p>
        </p:txBody>
      </p:sp>
      <p:sp>
        <p:nvSpPr>
          <p:cNvPr id="3" name="Freeform 3"/>
          <p:cNvSpPr/>
          <p:nvPr/>
        </p:nvSpPr>
        <p:spPr>
          <a:xfrm>
            <a:off x="-839526" y="4560451"/>
            <a:ext cx="7502451" cy="6464612"/>
          </a:xfrm>
          <a:custGeom>
            <a:avLst/>
            <a:gdLst/>
            <a:ahLst/>
            <a:cxnLst/>
            <a:rect l="l" t="t" r="r" b="b"/>
            <a:pathLst>
              <a:path w="7502451" h="6464612">
                <a:moveTo>
                  <a:pt x="0" y="0"/>
                </a:moveTo>
                <a:lnTo>
                  <a:pt x="7502450" y="0"/>
                </a:lnTo>
                <a:lnTo>
                  <a:pt x="7502450" y="6464612"/>
                </a:lnTo>
                <a:lnTo>
                  <a:pt x="0" y="6464612"/>
                </a:lnTo>
                <a:lnTo>
                  <a:pt x="0" y="0"/>
                </a:lnTo>
                <a:close/>
              </a:path>
            </a:pathLst>
          </a:custGeom>
          <a:blipFill>
            <a:blip>
              <a:alphaModFix amt="44999"/>
              <a:extLst>
                <a:ext uri="{96DAC541-7B7A-43D3-8B79-37D633B846F1}">
                  <asvg:svgBlip xmlns:asvg="http://schemas.microsoft.com/office/drawing/2016/SVG/main" r:embed="rId3"/>
                </a:ext>
              </a:extLst>
            </a:blip>
            <a:stretch>
              <a:fillRect/>
            </a:stretch>
          </a:blipFill>
        </p:spPr>
      </p:sp>
      <p:sp>
        <p:nvSpPr>
          <p:cNvPr id="4" name="Freeform 4"/>
          <p:cNvSpPr/>
          <p:nvPr/>
        </p:nvSpPr>
        <p:spPr>
          <a:xfrm rot="-10800000">
            <a:off x="10174406" y="0"/>
            <a:ext cx="8113594" cy="6991214"/>
          </a:xfrm>
          <a:custGeom>
            <a:avLst/>
            <a:gdLst/>
            <a:ahLst/>
            <a:cxnLst/>
            <a:rect l="l" t="t" r="r" b="b"/>
            <a:pathLst>
              <a:path w="8113594" h="6991214">
                <a:moveTo>
                  <a:pt x="0" y="0"/>
                </a:moveTo>
                <a:lnTo>
                  <a:pt x="8113594" y="0"/>
                </a:lnTo>
                <a:lnTo>
                  <a:pt x="8113594" y="6991214"/>
                </a:lnTo>
                <a:lnTo>
                  <a:pt x="0" y="6991214"/>
                </a:lnTo>
                <a:lnTo>
                  <a:pt x="0" y="0"/>
                </a:lnTo>
                <a:close/>
              </a:path>
            </a:pathLst>
          </a:custGeom>
          <a:blipFill>
            <a:blip>
              <a:alphaModFix amt="44999"/>
              <a:extLst>
                <a:ext uri="{96DAC541-7B7A-43D3-8B79-37D633B846F1}">
                  <asvg:svgBlip xmlns:asvg="http://schemas.microsoft.com/office/drawing/2016/SVG/main" r:embed="rId3"/>
                </a:ext>
              </a:extLst>
            </a:blip>
            <a:stretch>
              <a:fillRect/>
            </a:stretch>
          </a:blipFill>
        </p:spPr>
      </p:sp>
      <p:sp>
        <p:nvSpPr>
          <p:cNvPr id="5" name="Freeform 5"/>
          <p:cNvSpPr/>
          <p:nvPr/>
        </p:nvSpPr>
        <p:spPr>
          <a:xfrm>
            <a:off x="13706621" y="6199984"/>
            <a:ext cx="2213228" cy="1582458"/>
          </a:xfrm>
          <a:custGeom>
            <a:avLst/>
            <a:gdLst/>
            <a:ahLst/>
            <a:cxnLst/>
            <a:rect l="l" t="t" r="r" b="b"/>
            <a:pathLst>
              <a:path w="2213228" h="1582458">
                <a:moveTo>
                  <a:pt x="0" y="0"/>
                </a:moveTo>
                <a:lnTo>
                  <a:pt x="2213229" y="0"/>
                </a:lnTo>
                <a:lnTo>
                  <a:pt x="2213229" y="1582459"/>
                </a:lnTo>
                <a:lnTo>
                  <a:pt x="0" y="1582459"/>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6" name="TextBox 6"/>
          <p:cNvSpPr txBox="1"/>
          <p:nvPr/>
        </p:nvSpPr>
        <p:spPr>
          <a:xfrm>
            <a:off x="2650408" y="2917833"/>
            <a:ext cx="10801426" cy="7928314"/>
          </a:xfrm>
          <a:prstGeom prst="rect">
            <a:avLst/>
          </a:prstGeom>
        </p:spPr>
        <p:txBody>
          <a:bodyPr lIns="0" tIns="0" rIns="0" bIns="0" rtlCol="0" anchor="t">
            <a:spAutoFit/>
          </a:bodyPr>
          <a:lstStyle/>
          <a:p>
            <a:pPr algn="l">
              <a:lnSpc>
                <a:spcPts val="8861"/>
              </a:lnSpc>
            </a:pPr>
            <a:r>
              <a:rPr lang="en-US" sz="5907" b="1">
                <a:solidFill>
                  <a:srgbClr val="414042"/>
                </a:solidFill>
                <a:latin typeface="Helvetica Neue LT Std 3"/>
                <a:ea typeface="Helvetica Neue LT Std 3"/>
                <a:cs typeface="Helvetica Neue LT Std 3"/>
                <a:sym typeface="Helvetica Neue LT Std 3"/>
              </a:rPr>
              <a:t>Challenge:</a:t>
            </a:r>
          </a:p>
          <a:p>
            <a:pPr marL="1275486" lvl="1" indent="-637743" algn="l">
              <a:lnSpc>
                <a:spcPts val="8861"/>
              </a:lnSpc>
              <a:buFont typeface="Arial"/>
              <a:buChar char="•"/>
            </a:pPr>
            <a:r>
              <a:rPr lang="en-US" sz="5907" b="1">
                <a:solidFill>
                  <a:srgbClr val="414042"/>
                </a:solidFill>
                <a:latin typeface="Helvetica Neue LT Std 3"/>
                <a:ea typeface="Helvetica Neue LT Std 3"/>
                <a:cs typeface="Helvetica Neue LT Std 3"/>
                <a:sym typeface="Helvetica Neue LT Std 3"/>
              </a:rPr>
              <a:t>Keep it under 60 seconds</a:t>
            </a:r>
          </a:p>
          <a:p>
            <a:pPr marL="1275486" lvl="1" indent="-637743" algn="l">
              <a:lnSpc>
                <a:spcPts val="8861"/>
              </a:lnSpc>
              <a:buFont typeface="Arial"/>
              <a:buChar char="•"/>
            </a:pPr>
            <a:r>
              <a:rPr lang="en-US" sz="5907" b="1">
                <a:solidFill>
                  <a:srgbClr val="414042"/>
                </a:solidFill>
                <a:latin typeface="Helvetica Neue LT Std 3"/>
                <a:ea typeface="Helvetica Neue LT Std 3"/>
                <a:cs typeface="Helvetica Neue LT Std 3"/>
                <a:sym typeface="Helvetica Neue LT Std 3"/>
              </a:rPr>
              <a:t>Sound natural</a:t>
            </a:r>
          </a:p>
          <a:p>
            <a:pPr marL="1275486" lvl="1" indent="-637743" algn="l">
              <a:lnSpc>
                <a:spcPts val="8861"/>
              </a:lnSpc>
              <a:buFont typeface="Arial"/>
              <a:buChar char="•"/>
            </a:pPr>
            <a:r>
              <a:rPr lang="en-US" sz="5907" b="1">
                <a:solidFill>
                  <a:srgbClr val="414042"/>
                </a:solidFill>
                <a:latin typeface="Helvetica Neue LT Std 3"/>
                <a:ea typeface="Helvetica Neue LT Std 3"/>
                <a:cs typeface="Helvetica Neue LT Std 3"/>
                <a:sym typeface="Helvetica Neue LT Std 3"/>
              </a:rPr>
              <a:t>Smile while speaking</a:t>
            </a:r>
          </a:p>
          <a:p>
            <a:pPr marL="1275486" lvl="1" indent="-637743" algn="l">
              <a:lnSpc>
                <a:spcPts val="8861"/>
              </a:lnSpc>
              <a:buFont typeface="Arial"/>
              <a:buChar char="•"/>
            </a:pPr>
            <a:r>
              <a:rPr lang="en-US" sz="5907" b="1">
                <a:solidFill>
                  <a:srgbClr val="414042"/>
                </a:solidFill>
                <a:latin typeface="Helvetica Neue LT Std 3"/>
                <a:ea typeface="Helvetica Neue LT Std 3"/>
                <a:cs typeface="Helvetica Neue LT Std 3"/>
                <a:sym typeface="Helvetica Neue LT Std 3"/>
              </a:rPr>
              <a:t>Avoid reading </a:t>
            </a:r>
          </a:p>
          <a:p>
            <a:pPr algn="l">
              <a:lnSpc>
                <a:spcPts val="8861"/>
              </a:lnSpc>
            </a:pPr>
            <a:r>
              <a:rPr lang="en-US" sz="5907" b="1">
                <a:solidFill>
                  <a:srgbClr val="E0004D"/>
                </a:solidFill>
                <a:latin typeface="Helvetica Neue LT Std 3"/>
                <a:ea typeface="Helvetica Neue LT Std 3"/>
                <a:cs typeface="Helvetica Neue LT Std 3"/>
                <a:sym typeface="Helvetica Neue LT Std 3"/>
              </a:rPr>
              <a:t>Partner will be giving you feedback </a:t>
            </a:r>
          </a:p>
          <a:p>
            <a:pPr algn="l">
              <a:lnSpc>
                <a:spcPts val="8861"/>
              </a:lnSpc>
            </a:pPr>
            <a:endParaRPr lang="en-US" sz="5907" b="1">
              <a:solidFill>
                <a:srgbClr val="E0004D"/>
              </a:solidFill>
              <a:latin typeface="Helvetica Neue LT Std 3"/>
              <a:ea typeface="Helvetica Neue LT Std 3"/>
              <a:cs typeface="Helvetica Neue LT Std 3"/>
              <a:sym typeface="Helvetica Neue LT Std 3"/>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65349" y="619528"/>
            <a:ext cx="16756967" cy="9018667"/>
            <a:chOff x="0" y="0"/>
            <a:chExt cx="22342622" cy="12024889"/>
          </a:xfrm>
        </p:grpSpPr>
        <p:sp>
          <p:nvSpPr>
            <p:cNvPr id="3" name="Freeform 3"/>
            <p:cNvSpPr/>
            <p:nvPr/>
          </p:nvSpPr>
          <p:spPr>
            <a:xfrm>
              <a:off x="0" y="0"/>
              <a:ext cx="22342602" cy="12024888"/>
            </a:xfrm>
            <a:custGeom>
              <a:avLst/>
              <a:gdLst/>
              <a:ahLst/>
              <a:cxnLst/>
              <a:rect l="l" t="t" r="r" b="b"/>
              <a:pathLst>
                <a:path w="22342602" h="12024888">
                  <a:moveTo>
                    <a:pt x="12700" y="0"/>
                  </a:moveTo>
                  <a:lnTo>
                    <a:pt x="22329902" y="0"/>
                  </a:lnTo>
                  <a:cubicBezTo>
                    <a:pt x="22336888" y="0"/>
                    <a:pt x="22342602" y="5879"/>
                    <a:pt x="22342602" y="13063"/>
                  </a:cubicBezTo>
                  <a:lnTo>
                    <a:pt x="22342602" y="12011826"/>
                  </a:lnTo>
                  <a:cubicBezTo>
                    <a:pt x="22342602" y="12019010"/>
                    <a:pt x="22336888" y="12024888"/>
                    <a:pt x="22329902" y="12024888"/>
                  </a:cubicBezTo>
                  <a:lnTo>
                    <a:pt x="12700" y="12024888"/>
                  </a:lnTo>
                  <a:cubicBezTo>
                    <a:pt x="5715" y="12024888"/>
                    <a:pt x="0" y="12019010"/>
                    <a:pt x="0" y="12011826"/>
                  </a:cubicBezTo>
                  <a:lnTo>
                    <a:pt x="0" y="13063"/>
                  </a:lnTo>
                  <a:cubicBezTo>
                    <a:pt x="0" y="5879"/>
                    <a:pt x="5715" y="0"/>
                    <a:pt x="12700" y="0"/>
                  </a:cubicBezTo>
                  <a:moveTo>
                    <a:pt x="12700" y="26127"/>
                  </a:moveTo>
                  <a:lnTo>
                    <a:pt x="12700" y="13063"/>
                  </a:lnTo>
                  <a:lnTo>
                    <a:pt x="25400" y="13063"/>
                  </a:lnTo>
                  <a:lnTo>
                    <a:pt x="25400" y="12011826"/>
                  </a:lnTo>
                  <a:lnTo>
                    <a:pt x="12700" y="12011826"/>
                  </a:lnTo>
                  <a:lnTo>
                    <a:pt x="12700" y="11998762"/>
                  </a:lnTo>
                  <a:lnTo>
                    <a:pt x="22329902" y="11998762"/>
                  </a:lnTo>
                  <a:lnTo>
                    <a:pt x="22329902" y="12011826"/>
                  </a:lnTo>
                  <a:lnTo>
                    <a:pt x="22317202" y="12011826"/>
                  </a:lnTo>
                  <a:lnTo>
                    <a:pt x="22317202" y="13063"/>
                  </a:lnTo>
                  <a:lnTo>
                    <a:pt x="22329902" y="13063"/>
                  </a:lnTo>
                  <a:lnTo>
                    <a:pt x="22329902" y="26127"/>
                  </a:lnTo>
                  <a:lnTo>
                    <a:pt x="12700" y="26127"/>
                  </a:lnTo>
                  <a:close/>
                </a:path>
              </a:pathLst>
            </a:custGeom>
            <a:solidFill>
              <a:srgbClr val="DD5284"/>
            </a:solidFill>
          </p:spPr>
        </p:sp>
      </p:grpSp>
      <p:sp>
        <p:nvSpPr>
          <p:cNvPr id="4" name="TextBox 4"/>
          <p:cNvSpPr txBox="1"/>
          <p:nvPr/>
        </p:nvSpPr>
        <p:spPr>
          <a:xfrm>
            <a:off x="1440092" y="781453"/>
            <a:ext cx="14807035" cy="1267644"/>
          </a:xfrm>
          <a:prstGeom prst="rect">
            <a:avLst/>
          </a:prstGeom>
        </p:spPr>
        <p:txBody>
          <a:bodyPr lIns="0" tIns="0" rIns="0" bIns="0" rtlCol="0" anchor="t">
            <a:spAutoFit/>
          </a:bodyPr>
          <a:lstStyle/>
          <a:p>
            <a:pPr algn="l">
              <a:lnSpc>
                <a:spcPts val="9407"/>
              </a:lnSpc>
            </a:pPr>
            <a:r>
              <a:rPr lang="en-US" sz="9407">
                <a:solidFill>
                  <a:srgbClr val="E0004D"/>
                </a:solidFill>
                <a:latin typeface="Black Diamond"/>
                <a:ea typeface="Black Diamond"/>
                <a:cs typeface="Black Diamond"/>
                <a:sym typeface="Black Diamond"/>
              </a:rPr>
              <a:t>Delivering your Pitch Confidently</a:t>
            </a:r>
          </a:p>
        </p:txBody>
      </p:sp>
      <p:sp>
        <p:nvSpPr>
          <p:cNvPr id="5" name="Freeform 5"/>
          <p:cNvSpPr/>
          <p:nvPr/>
        </p:nvSpPr>
        <p:spPr>
          <a:xfrm>
            <a:off x="-99258" y="4242600"/>
            <a:ext cx="7502451" cy="6464612"/>
          </a:xfrm>
          <a:custGeom>
            <a:avLst/>
            <a:gdLst/>
            <a:ahLst/>
            <a:cxnLst/>
            <a:rect l="l" t="t" r="r" b="b"/>
            <a:pathLst>
              <a:path w="7502451" h="6464612">
                <a:moveTo>
                  <a:pt x="0" y="0"/>
                </a:moveTo>
                <a:lnTo>
                  <a:pt x="7502451" y="0"/>
                </a:lnTo>
                <a:lnTo>
                  <a:pt x="7502451" y="6464612"/>
                </a:lnTo>
                <a:lnTo>
                  <a:pt x="0" y="6464612"/>
                </a:lnTo>
                <a:lnTo>
                  <a:pt x="0" y="0"/>
                </a:lnTo>
                <a:close/>
              </a:path>
            </a:pathLst>
          </a:custGeom>
          <a:blipFill>
            <a:blip>
              <a:alphaModFix amt="44999"/>
              <a:extLst>
                <a:ext uri="{96DAC541-7B7A-43D3-8B79-37D633B846F1}">
                  <asvg:svgBlip xmlns:asvg="http://schemas.microsoft.com/office/drawing/2016/SVG/main" r:embed="rId3"/>
                </a:ext>
              </a:extLst>
            </a:blip>
            <a:stretch>
              <a:fillRect/>
            </a:stretch>
          </a:blipFill>
        </p:spPr>
      </p:sp>
      <p:sp>
        <p:nvSpPr>
          <p:cNvPr id="6" name="Freeform 6"/>
          <p:cNvSpPr/>
          <p:nvPr/>
        </p:nvSpPr>
        <p:spPr>
          <a:xfrm rot="-10800000">
            <a:off x="10356643" y="0"/>
            <a:ext cx="8113594" cy="6991214"/>
          </a:xfrm>
          <a:custGeom>
            <a:avLst/>
            <a:gdLst/>
            <a:ahLst/>
            <a:cxnLst/>
            <a:rect l="l" t="t" r="r" b="b"/>
            <a:pathLst>
              <a:path w="8113594" h="6991214">
                <a:moveTo>
                  <a:pt x="0" y="0"/>
                </a:moveTo>
                <a:lnTo>
                  <a:pt x="8113594" y="0"/>
                </a:lnTo>
                <a:lnTo>
                  <a:pt x="8113594" y="6991214"/>
                </a:lnTo>
                <a:lnTo>
                  <a:pt x="0" y="6991214"/>
                </a:lnTo>
                <a:lnTo>
                  <a:pt x="0" y="0"/>
                </a:lnTo>
                <a:close/>
              </a:path>
            </a:pathLst>
          </a:custGeom>
          <a:blipFill>
            <a:blip>
              <a:alphaModFix amt="44999"/>
              <a:extLst>
                <a:ext uri="{96DAC541-7B7A-43D3-8B79-37D633B846F1}">
                  <asvg:svgBlip xmlns:asvg="http://schemas.microsoft.com/office/drawing/2016/SVG/main" r:embed="rId3"/>
                </a:ext>
              </a:extLst>
            </a:blip>
            <a:stretch>
              <a:fillRect/>
            </a:stretch>
          </a:blipFill>
        </p:spPr>
      </p:sp>
      <p:grpSp>
        <p:nvGrpSpPr>
          <p:cNvPr id="7" name="Group 7"/>
          <p:cNvGrpSpPr/>
          <p:nvPr/>
        </p:nvGrpSpPr>
        <p:grpSpPr>
          <a:xfrm>
            <a:off x="3007605" y="2863326"/>
            <a:ext cx="1472787" cy="6452366"/>
            <a:chOff x="0" y="0"/>
            <a:chExt cx="1963716" cy="8603155"/>
          </a:xfrm>
        </p:grpSpPr>
        <p:sp>
          <p:nvSpPr>
            <p:cNvPr id="8" name="Freeform 8"/>
            <p:cNvSpPr/>
            <p:nvPr/>
          </p:nvSpPr>
          <p:spPr>
            <a:xfrm>
              <a:off x="0" y="0"/>
              <a:ext cx="1963716" cy="1963716"/>
            </a:xfrm>
            <a:custGeom>
              <a:avLst/>
              <a:gdLst/>
              <a:ahLst/>
              <a:cxnLst/>
              <a:rect l="l" t="t" r="r" b="b"/>
              <a:pathLst>
                <a:path w="1963716" h="1963716">
                  <a:moveTo>
                    <a:pt x="0" y="0"/>
                  </a:moveTo>
                  <a:lnTo>
                    <a:pt x="1963716" y="0"/>
                  </a:lnTo>
                  <a:lnTo>
                    <a:pt x="1963716" y="1963716"/>
                  </a:lnTo>
                  <a:lnTo>
                    <a:pt x="0" y="1963716"/>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9" name="Freeform 9"/>
            <p:cNvSpPr/>
            <p:nvPr/>
          </p:nvSpPr>
          <p:spPr>
            <a:xfrm>
              <a:off x="0" y="4426293"/>
              <a:ext cx="1963716" cy="1963716"/>
            </a:xfrm>
            <a:custGeom>
              <a:avLst/>
              <a:gdLst/>
              <a:ahLst/>
              <a:cxnLst/>
              <a:rect l="l" t="t" r="r" b="b"/>
              <a:pathLst>
                <a:path w="1963716" h="1963716">
                  <a:moveTo>
                    <a:pt x="0" y="0"/>
                  </a:moveTo>
                  <a:lnTo>
                    <a:pt x="1963716" y="0"/>
                  </a:lnTo>
                  <a:lnTo>
                    <a:pt x="1963716" y="1963716"/>
                  </a:lnTo>
                  <a:lnTo>
                    <a:pt x="0" y="1963716"/>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0" name="Freeform 10"/>
            <p:cNvSpPr/>
            <p:nvPr/>
          </p:nvSpPr>
          <p:spPr>
            <a:xfrm>
              <a:off x="0" y="2213146"/>
              <a:ext cx="1963716" cy="1963716"/>
            </a:xfrm>
            <a:custGeom>
              <a:avLst/>
              <a:gdLst/>
              <a:ahLst/>
              <a:cxnLst/>
              <a:rect l="l" t="t" r="r" b="b"/>
              <a:pathLst>
                <a:path w="1963716" h="1963716">
                  <a:moveTo>
                    <a:pt x="0" y="0"/>
                  </a:moveTo>
                  <a:lnTo>
                    <a:pt x="1963716" y="0"/>
                  </a:lnTo>
                  <a:lnTo>
                    <a:pt x="1963716" y="1963716"/>
                  </a:lnTo>
                  <a:lnTo>
                    <a:pt x="0" y="1963716"/>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1" name="Freeform 11"/>
            <p:cNvSpPr/>
            <p:nvPr/>
          </p:nvSpPr>
          <p:spPr>
            <a:xfrm>
              <a:off x="0" y="6639439"/>
              <a:ext cx="1963716" cy="1963716"/>
            </a:xfrm>
            <a:custGeom>
              <a:avLst/>
              <a:gdLst/>
              <a:ahLst/>
              <a:cxnLst/>
              <a:rect l="l" t="t" r="r" b="b"/>
              <a:pathLst>
                <a:path w="1963716" h="1963716">
                  <a:moveTo>
                    <a:pt x="0" y="0"/>
                  </a:moveTo>
                  <a:lnTo>
                    <a:pt x="1963716" y="0"/>
                  </a:lnTo>
                  <a:lnTo>
                    <a:pt x="1963716" y="1963716"/>
                  </a:lnTo>
                  <a:lnTo>
                    <a:pt x="0" y="1963716"/>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2" name="Freeform 12"/>
            <p:cNvSpPr/>
            <p:nvPr/>
          </p:nvSpPr>
          <p:spPr>
            <a:xfrm>
              <a:off x="175603" y="4554650"/>
              <a:ext cx="1612509" cy="1612509"/>
            </a:xfrm>
            <a:custGeom>
              <a:avLst/>
              <a:gdLst/>
              <a:ahLst/>
              <a:cxnLst/>
              <a:rect l="l" t="t" r="r" b="b"/>
              <a:pathLst>
                <a:path w="1612509" h="1612509">
                  <a:moveTo>
                    <a:pt x="0" y="0"/>
                  </a:moveTo>
                  <a:lnTo>
                    <a:pt x="1612509" y="0"/>
                  </a:lnTo>
                  <a:lnTo>
                    <a:pt x="1612509" y="1612510"/>
                  </a:lnTo>
                  <a:lnTo>
                    <a:pt x="0" y="1612510"/>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13" name="Freeform 13"/>
            <p:cNvSpPr/>
            <p:nvPr/>
          </p:nvSpPr>
          <p:spPr>
            <a:xfrm>
              <a:off x="300189" y="143529"/>
              <a:ext cx="1663527" cy="1661448"/>
            </a:xfrm>
            <a:custGeom>
              <a:avLst/>
              <a:gdLst/>
              <a:ahLst/>
              <a:cxnLst/>
              <a:rect l="l" t="t" r="r" b="b"/>
              <a:pathLst>
                <a:path w="1663527" h="1661448">
                  <a:moveTo>
                    <a:pt x="0" y="0"/>
                  </a:moveTo>
                  <a:lnTo>
                    <a:pt x="1663527" y="0"/>
                  </a:lnTo>
                  <a:lnTo>
                    <a:pt x="1663527" y="1661448"/>
                  </a:lnTo>
                  <a:lnTo>
                    <a:pt x="0" y="1661448"/>
                  </a:lnTo>
                  <a:lnTo>
                    <a:pt x="0" y="0"/>
                  </a:lnTo>
                  <a:close/>
                </a:path>
              </a:pathLst>
            </a:custGeom>
            <a:blipFill>
              <a:blip>
                <a:extLst>
                  <a:ext uri="{96DAC541-7B7A-43D3-8B79-37D633B846F1}">
                    <asvg:svgBlip xmlns:asvg="http://schemas.microsoft.com/office/drawing/2016/SVG/main" r:embed="rId7"/>
                  </a:ext>
                </a:extLst>
              </a:blip>
              <a:stretch>
                <a:fillRect/>
              </a:stretch>
            </a:blipFill>
          </p:spPr>
        </p:sp>
        <p:sp>
          <p:nvSpPr>
            <p:cNvPr id="14" name="Freeform 14"/>
            <p:cNvSpPr/>
            <p:nvPr/>
          </p:nvSpPr>
          <p:spPr>
            <a:xfrm>
              <a:off x="219677" y="6764060"/>
              <a:ext cx="1433198" cy="1683639"/>
            </a:xfrm>
            <a:custGeom>
              <a:avLst/>
              <a:gdLst/>
              <a:ahLst/>
              <a:cxnLst/>
              <a:rect l="l" t="t" r="r" b="b"/>
              <a:pathLst>
                <a:path w="1433198" h="1683639">
                  <a:moveTo>
                    <a:pt x="0" y="0"/>
                  </a:moveTo>
                  <a:lnTo>
                    <a:pt x="1433198" y="0"/>
                  </a:lnTo>
                  <a:lnTo>
                    <a:pt x="1433198" y="1683639"/>
                  </a:lnTo>
                  <a:lnTo>
                    <a:pt x="0" y="1683639"/>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15" name="Freeform 15"/>
            <p:cNvSpPr/>
            <p:nvPr/>
          </p:nvSpPr>
          <p:spPr>
            <a:xfrm>
              <a:off x="127350" y="2458466"/>
              <a:ext cx="1709017" cy="1442695"/>
            </a:xfrm>
            <a:custGeom>
              <a:avLst/>
              <a:gdLst/>
              <a:ahLst/>
              <a:cxnLst/>
              <a:rect l="l" t="t" r="r" b="b"/>
              <a:pathLst>
                <a:path w="1709017" h="1442695">
                  <a:moveTo>
                    <a:pt x="0" y="0"/>
                  </a:moveTo>
                  <a:lnTo>
                    <a:pt x="1709016" y="0"/>
                  </a:lnTo>
                  <a:lnTo>
                    <a:pt x="1709016" y="1442695"/>
                  </a:lnTo>
                  <a:lnTo>
                    <a:pt x="0" y="1442695"/>
                  </a:lnTo>
                  <a:lnTo>
                    <a:pt x="0" y="0"/>
                  </a:lnTo>
                  <a:close/>
                </a:path>
              </a:pathLst>
            </a:custGeom>
            <a:blipFill>
              <a:blip>
                <a:extLst>
                  <a:ext uri="{96DAC541-7B7A-43D3-8B79-37D633B846F1}">
                    <asvg:svgBlip xmlns:asvg="http://schemas.microsoft.com/office/drawing/2016/SVG/main" r:embed="rId9"/>
                  </a:ext>
                </a:extLst>
              </a:blip>
              <a:stretch>
                <a:fillRect/>
              </a:stretch>
            </a:blipFill>
          </p:spPr>
        </p:sp>
      </p:grpSp>
      <p:grpSp>
        <p:nvGrpSpPr>
          <p:cNvPr id="16" name="Group 16"/>
          <p:cNvGrpSpPr/>
          <p:nvPr/>
        </p:nvGrpSpPr>
        <p:grpSpPr>
          <a:xfrm>
            <a:off x="10067589" y="2863326"/>
            <a:ext cx="1472787" cy="6452366"/>
            <a:chOff x="0" y="0"/>
            <a:chExt cx="1963716" cy="8603155"/>
          </a:xfrm>
        </p:grpSpPr>
        <p:sp>
          <p:nvSpPr>
            <p:cNvPr id="17" name="Freeform 17"/>
            <p:cNvSpPr/>
            <p:nvPr/>
          </p:nvSpPr>
          <p:spPr>
            <a:xfrm>
              <a:off x="0" y="6639439"/>
              <a:ext cx="1963716" cy="1963716"/>
            </a:xfrm>
            <a:custGeom>
              <a:avLst/>
              <a:gdLst/>
              <a:ahLst/>
              <a:cxnLst/>
              <a:rect l="l" t="t" r="r" b="b"/>
              <a:pathLst>
                <a:path w="1963716" h="1963716">
                  <a:moveTo>
                    <a:pt x="0" y="0"/>
                  </a:moveTo>
                  <a:lnTo>
                    <a:pt x="1963716" y="0"/>
                  </a:lnTo>
                  <a:lnTo>
                    <a:pt x="1963716" y="1963716"/>
                  </a:lnTo>
                  <a:lnTo>
                    <a:pt x="0" y="1963716"/>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8" name="Freeform 18"/>
            <p:cNvSpPr/>
            <p:nvPr/>
          </p:nvSpPr>
          <p:spPr>
            <a:xfrm>
              <a:off x="0" y="2213146"/>
              <a:ext cx="1963716" cy="1963716"/>
            </a:xfrm>
            <a:custGeom>
              <a:avLst/>
              <a:gdLst/>
              <a:ahLst/>
              <a:cxnLst/>
              <a:rect l="l" t="t" r="r" b="b"/>
              <a:pathLst>
                <a:path w="1963716" h="1963716">
                  <a:moveTo>
                    <a:pt x="0" y="0"/>
                  </a:moveTo>
                  <a:lnTo>
                    <a:pt x="1963716" y="0"/>
                  </a:lnTo>
                  <a:lnTo>
                    <a:pt x="1963716" y="1963716"/>
                  </a:lnTo>
                  <a:lnTo>
                    <a:pt x="0" y="1963716"/>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9" name="Freeform 19"/>
            <p:cNvSpPr/>
            <p:nvPr/>
          </p:nvSpPr>
          <p:spPr>
            <a:xfrm>
              <a:off x="0" y="4426293"/>
              <a:ext cx="1963716" cy="1963716"/>
            </a:xfrm>
            <a:custGeom>
              <a:avLst/>
              <a:gdLst/>
              <a:ahLst/>
              <a:cxnLst/>
              <a:rect l="l" t="t" r="r" b="b"/>
              <a:pathLst>
                <a:path w="1963716" h="1963716">
                  <a:moveTo>
                    <a:pt x="0" y="0"/>
                  </a:moveTo>
                  <a:lnTo>
                    <a:pt x="1963716" y="0"/>
                  </a:lnTo>
                  <a:lnTo>
                    <a:pt x="1963716" y="1963716"/>
                  </a:lnTo>
                  <a:lnTo>
                    <a:pt x="0" y="1963716"/>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20" name="Freeform 20"/>
            <p:cNvSpPr/>
            <p:nvPr/>
          </p:nvSpPr>
          <p:spPr>
            <a:xfrm>
              <a:off x="0" y="0"/>
              <a:ext cx="1963716" cy="1963716"/>
            </a:xfrm>
            <a:custGeom>
              <a:avLst/>
              <a:gdLst/>
              <a:ahLst/>
              <a:cxnLst/>
              <a:rect l="l" t="t" r="r" b="b"/>
              <a:pathLst>
                <a:path w="1963716" h="1963716">
                  <a:moveTo>
                    <a:pt x="0" y="0"/>
                  </a:moveTo>
                  <a:lnTo>
                    <a:pt x="1963716" y="0"/>
                  </a:lnTo>
                  <a:lnTo>
                    <a:pt x="1963716" y="1963716"/>
                  </a:lnTo>
                  <a:lnTo>
                    <a:pt x="0" y="1963716"/>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21" name="Freeform 21"/>
            <p:cNvSpPr/>
            <p:nvPr/>
          </p:nvSpPr>
          <p:spPr>
            <a:xfrm>
              <a:off x="86585" y="556567"/>
              <a:ext cx="1790546" cy="995991"/>
            </a:xfrm>
            <a:custGeom>
              <a:avLst/>
              <a:gdLst/>
              <a:ahLst/>
              <a:cxnLst/>
              <a:rect l="l" t="t" r="r" b="b"/>
              <a:pathLst>
                <a:path w="1790546" h="995991">
                  <a:moveTo>
                    <a:pt x="0" y="0"/>
                  </a:moveTo>
                  <a:lnTo>
                    <a:pt x="1790546" y="0"/>
                  </a:lnTo>
                  <a:lnTo>
                    <a:pt x="1790546" y="995991"/>
                  </a:lnTo>
                  <a:lnTo>
                    <a:pt x="0" y="995991"/>
                  </a:lnTo>
                  <a:lnTo>
                    <a:pt x="0" y="0"/>
                  </a:lnTo>
                  <a:close/>
                </a:path>
              </a:pathLst>
            </a:custGeom>
            <a:blipFill>
              <a:blip>
                <a:extLst>
                  <a:ext uri="{96DAC541-7B7A-43D3-8B79-37D633B846F1}">
                    <asvg:svgBlip xmlns:asvg="http://schemas.microsoft.com/office/drawing/2016/SVG/main" r:embed="rId10"/>
                  </a:ext>
                </a:extLst>
              </a:blip>
              <a:stretch>
                <a:fillRect/>
              </a:stretch>
            </a:blipFill>
          </p:spPr>
        </p:sp>
        <p:sp>
          <p:nvSpPr>
            <p:cNvPr id="22" name="Freeform 22"/>
            <p:cNvSpPr/>
            <p:nvPr/>
          </p:nvSpPr>
          <p:spPr>
            <a:xfrm>
              <a:off x="209019" y="6880532"/>
              <a:ext cx="1579094" cy="1579094"/>
            </a:xfrm>
            <a:custGeom>
              <a:avLst/>
              <a:gdLst/>
              <a:ahLst/>
              <a:cxnLst/>
              <a:rect l="l" t="t" r="r" b="b"/>
              <a:pathLst>
                <a:path w="1579094" h="1579094">
                  <a:moveTo>
                    <a:pt x="0" y="0"/>
                  </a:moveTo>
                  <a:lnTo>
                    <a:pt x="1579093" y="0"/>
                  </a:lnTo>
                  <a:lnTo>
                    <a:pt x="1579093" y="1579094"/>
                  </a:lnTo>
                  <a:lnTo>
                    <a:pt x="0" y="1579094"/>
                  </a:lnTo>
                  <a:lnTo>
                    <a:pt x="0" y="0"/>
                  </a:lnTo>
                  <a:close/>
                </a:path>
              </a:pathLst>
            </a:custGeom>
            <a:blipFill>
              <a:blip>
                <a:extLst>
                  <a:ext uri="{96DAC541-7B7A-43D3-8B79-37D633B846F1}">
                    <asvg:svgBlip xmlns:asvg="http://schemas.microsoft.com/office/drawing/2016/SVG/main" r:embed="rId11"/>
                  </a:ext>
                </a:extLst>
              </a:blip>
              <a:stretch>
                <a:fillRect/>
              </a:stretch>
            </a:blipFill>
          </p:spPr>
        </p:sp>
        <p:sp>
          <p:nvSpPr>
            <p:cNvPr id="23" name="Freeform 23"/>
            <p:cNvSpPr/>
            <p:nvPr/>
          </p:nvSpPr>
          <p:spPr>
            <a:xfrm>
              <a:off x="184936" y="4658840"/>
              <a:ext cx="1627260" cy="1627260"/>
            </a:xfrm>
            <a:custGeom>
              <a:avLst/>
              <a:gdLst/>
              <a:ahLst/>
              <a:cxnLst/>
              <a:rect l="l" t="t" r="r" b="b"/>
              <a:pathLst>
                <a:path w="1627260" h="1627260">
                  <a:moveTo>
                    <a:pt x="0" y="0"/>
                  </a:moveTo>
                  <a:lnTo>
                    <a:pt x="1627260" y="0"/>
                  </a:lnTo>
                  <a:lnTo>
                    <a:pt x="1627260" y="1627260"/>
                  </a:lnTo>
                  <a:lnTo>
                    <a:pt x="0" y="1627260"/>
                  </a:lnTo>
                  <a:lnTo>
                    <a:pt x="0" y="0"/>
                  </a:lnTo>
                  <a:close/>
                </a:path>
              </a:pathLst>
            </a:custGeom>
            <a:blipFill>
              <a:blip>
                <a:extLst>
                  <a:ext uri="{96DAC541-7B7A-43D3-8B79-37D633B846F1}">
                    <asvg:svgBlip xmlns:asvg="http://schemas.microsoft.com/office/drawing/2016/SVG/main" r:embed="rId12"/>
                  </a:ext>
                </a:extLst>
              </a:blip>
              <a:stretch>
                <a:fillRect/>
              </a:stretch>
            </a:blipFill>
          </p:spPr>
        </p:sp>
        <p:sp>
          <p:nvSpPr>
            <p:cNvPr id="24" name="Freeform 24"/>
            <p:cNvSpPr/>
            <p:nvPr/>
          </p:nvSpPr>
          <p:spPr>
            <a:xfrm>
              <a:off x="150278" y="2557469"/>
              <a:ext cx="1726853" cy="1200163"/>
            </a:xfrm>
            <a:custGeom>
              <a:avLst/>
              <a:gdLst/>
              <a:ahLst/>
              <a:cxnLst/>
              <a:rect l="l" t="t" r="r" b="b"/>
              <a:pathLst>
                <a:path w="1726853" h="1200163">
                  <a:moveTo>
                    <a:pt x="0" y="0"/>
                  </a:moveTo>
                  <a:lnTo>
                    <a:pt x="1726853" y="0"/>
                  </a:lnTo>
                  <a:lnTo>
                    <a:pt x="1726853" y="1200163"/>
                  </a:lnTo>
                  <a:lnTo>
                    <a:pt x="0" y="1200163"/>
                  </a:lnTo>
                  <a:lnTo>
                    <a:pt x="0" y="0"/>
                  </a:lnTo>
                  <a:close/>
                </a:path>
              </a:pathLst>
            </a:custGeom>
            <a:blipFill>
              <a:blip>
                <a:extLst>
                  <a:ext uri="{96DAC541-7B7A-43D3-8B79-37D633B846F1}">
                    <asvg:svgBlip xmlns:asvg="http://schemas.microsoft.com/office/drawing/2016/SVG/main" r:embed="rId13"/>
                  </a:ext>
                </a:extLst>
              </a:blip>
              <a:stretch>
                <a:fillRect/>
              </a:stretch>
            </a:blipFill>
          </p:spPr>
        </p:sp>
      </p:grpSp>
      <p:sp>
        <p:nvSpPr>
          <p:cNvPr id="25" name="TextBox 25"/>
          <p:cNvSpPr txBox="1"/>
          <p:nvPr/>
        </p:nvSpPr>
        <p:spPr>
          <a:xfrm>
            <a:off x="4794455" y="4599268"/>
            <a:ext cx="4346064" cy="1383031"/>
          </a:xfrm>
          <a:prstGeom prst="rect">
            <a:avLst/>
          </a:prstGeom>
        </p:spPr>
        <p:txBody>
          <a:bodyPr lIns="0" tIns="0" rIns="0" bIns="0" rtlCol="0" anchor="t">
            <a:spAutoFit/>
          </a:bodyPr>
          <a:lstStyle/>
          <a:p>
            <a:pPr algn="l">
              <a:lnSpc>
                <a:spcPts val="2940"/>
              </a:lnSpc>
            </a:pPr>
            <a:r>
              <a:rPr lang="en-US" sz="2800">
                <a:solidFill>
                  <a:srgbClr val="414042"/>
                </a:solidFill>
                <a:latin typeface="Helvetica Neue LT Std 3"/>
                <a:ea typeface="Helvetica Neue LT Std 3"/>
                <a:cs typeface="Helvetica Neue LT Std 3"/>
                <a:sym typeface="Helvetica Neue LT Std 3"/>
              </a:rPr>
              <a:t>Speak Clearly &amp; Concisely</a:t>
            </a:r>
          </a:p>
          <a:p>
            <a:pPr algn="l">
              <a:lnSpc>
                <a:spcPts val="2520"/>
              </a:lnSpc>
            </a:pPr>
            <a:r>
              <a:rPr lang="en-US" sz="2400">
                <a:solidFill>
                  <a:srgbClr val="414042"/>
                </a:solidFill>
                <a:latin typeface="Helvetica Neue LT Std 2"/>
                <a:ea typeface="Helvetica Neue LT Std 2"/>
                <a:cs typeface="Helvetica Neue LT Std 2"/>
                <a:sym typeface="Helvetica Neue LT Std 2"/>
              </a:rPr>
              <a:t>Ensure your words are clear and on point, avoiding jargon that might otherwise confuse your audience.</a:t>
            </a:r>
          </a:p>
        </p:txBody>
      </p:sp>
      <p:sp>
        <p:nvSpPr>
          <p:cNvPr id="26" name="TextBox 26"/>
          <p:cNvSpPr txBox="1"/>
          <p:nvPr/>
        </p:nvSpPr>
        <p:spPr>
          <a:xfrm>
            <a:off x="11834388" y="7907933"/>
            <a:ext cx="5003216" cy="1396853"/>
          </a:xfrm>
          <a:prstGeom prst="rect">
            <a:avLst/>
          </a:prstGeom>
        </p:spPr>
        <p:txBody>
          <a:bodyPr lIns="0" tIns="0" rIns="0" bIns="0" rtlCol="0" anchor="t">
            <a:spAutoFit/>
          </a:bodyPr>
          <a:lstStyle/>
          <a:p>
            <a:pPr algn="l">
              <a:lnSpc>
                <a:spcPts val="3014"/>
              </a:lnSpc>
            </a:pPr>
            <a:r>
              <a:rPr lang="en-US" sz="2898" spc="156">
                <a:solidFill>
                  <a:srgbClr val="414042"/>
                </a:solidFill>
                <a:latin typeface="Helvetica Neue LT Std 3"/>
                <a:ea typeface="Helvetica Neue LT Std 3"/>
                <a:cs typeface="Helvetica Neue LT Std 3"/>
                <a:sym typeface="Helvetica Neue LT Std 3"/>
              </a:rPr>
              <a:t>Visualize Success</a:t>
            </a:r>
          </a:p>
          <a:p>
            <a:pPr algn="l">
              <a:lnSpc>
                <a:spcPts val="2494"/>
              </a:lnSpc>
            </a:pPr>
            <a:r>
              <a:rPr lang="en-US" sz="2399" spc="131">
                <a:solidFill>
                  <a:srgbClr val="414042"/>
                </a:solidFill>
                <a:latin typeface="Helvetica Neue LT Std 2"/>
                <a:ea typeface="Helvetica Neue LT Std 2"/>
                <a:cs typeface="Helvetica Neue LT Std 2"/>
                <a:sym typeface="Helvetica Neue LT Std 2"/>
              </a:rPr>
              <a:t>Before delivering your pitch, visualize a successful outcome. Positive visualization enhances confidence.</a:t>
            </a:r>
          </a:p>
        </p:txBody>
      </p:sp>
      <p:sp>
        <p:nvSpPr>
          <p:cNvPr id="27" name="TextBox 27"/>
          <p:cNvSpPr txBox="1"/>
          <p:nvPr/>
        </p:nvSpPr>
        <p:spPr>
          <a:xfrm>
            <a:off x="4794455" y="2951923"/>
            <a:ext cx="4346064" cy="1383031"/>
          </a:xfrm>
          <a:prstGeom prst="rect">
            <a:avLst/>
          </a:prstGeom>
        </p:spPr>
        <p:txBody>
          <a:bodyPr lIns="0" tIns="0" rIns="0" bIns="0" rtlCol="0" anchor="t">
            <a:spAutoFit/>
          </a:bodyPr>
          <a:lstStyle/>
          <a:p>
            <a:pPr algn="l">
              <a:lnSpc>
                <a:spcPts val="2940"/>
              </a:lnSpc>
            </a:pPr>
            <a:r>
              <a:rPr lang="en-US" sz="2800">
                <a:solidFill>
                  <a:srgbClr val="414042"/>
                </a:solidFill>
                <a:latin typeface="Helvetica Neue LT Std 3"/>
                <a:ea typeface="Helvetica Neue LT Std 3"/>
                <a:cs typeface="Helvetica Neue LT Std 3"/>
                <a:sym typeface="Helvetica Neue LT Std 3"/>
              </a:rPr>
              <a:t>Practice, Practice, Practice</a:t>
            </a:r>
          </a:p>
          <a:p>
            <a:pPr algn="l">
              <a:lnSpc>
                <a:spcPts val="2520"/>
              </a:lnSpc>
            </a:pPr>
            <a:r>
              <a:rPr lang="en-US" sz="2400">
                <a:solidFill>
                  <a:srgbClr val="414042"/>
                </a:solidFill>
                <a:latin typeface="Helvetica Neue LT Std 2"/>
                <a:ea typeface="Helvetica Neue LT Std 2"/>
                <a:cs typeface="Helvetica Neue LT Std 2"/>
                <a:sym typeface="Helvetica Neue LT Std 2"/>
              </a:rPr>
              <a:t>Ensure your words are clear and on point, avoiding jargon that might otherwise confuse your audience.</a:t>
            </a:r>
          </a:p>
        </p:txBody>
      </p:sp>
      <p:sp>
        <p:nvSpPr>
          <p:cNvPr id="28" name="TextBox 28"/>
          <p:cNvSpPr txBox="1"/>
          <p:nvPr/>
        </p:nvSpPr>
        <p:spPr>
          <a:xfrm>
            <a:off x="4797936" y="6265965"/>
            <a:ext cx="4346064" cy="1383031"/>
          </a:xfrm>
          <a:prstGeom prst="rect">
            <a:avLst/>
          </a:prstGeom>
        </p:spPr>
        <p:txBody>
          <a:bodyPr lIns="0" tIns="0" rIns="0" bIns="0" rtlCol="0" anchor="t">
            <a:spAutoFit/>
          </a:bodyPr>
          <a:lstStyle/>
          <a:p>
            <a:pPr algn="l">
              <a:lnSpc>
                <a:spcPts val="2940"/>
              </a:lnSpc>
            </a:pPr>
            <a:r>
              <a:rPr lang="en-US" sz="2800">
                <a:solidFill>
                  <a:srgbClr val="414042"/>
                </a:solidFill>
                <a:latin typeface="Helvetica Neue LT Std 3"/>
                <a:ea typeface="Helvetica Neue LT Std 3"/>
                <a:cs typeface="Helvetica Neue LT Std 3"/>
                <a:sym typeface="Helvetica Neue LT Std 3"/>
              </a:rPr>
              <a:t>Be Enthusiastic</a:t>
            </a:r>
          </a:p>
          <a:p>
            <a:pPr algn="l">
              <a:lnSpc>
                <a:spcPts val="2520"/>
              </a:lnSpc>
            </a:pPr>
            <a:r>
              <a:rPr lang="en-US" sz="2400">
                <a:solidFill>
                  <a:srgbClr val="414042"/>
                </a:solidFill>
                <a:latin typeface="Helvetica Neue LT Std 2"/>
                <a:ea typeface="Helvetica Neue LT Std 2"/>
                <a:cs typeface="Helvetica Neue LT Std 2"/>
                <a:sym typeface="Helvetica Neue LT Std 2"/>
              </a:rPr>
              <a:t>Ensure your words are clear and on point, avoiding jargon that might otherwise confuse your audience.</a:t>
            </a:r>
          </a:p>
        </p:txBody>
      </p:sp>
      <p:sp>
        <p:nvSpPr>
          <p:cNvPr id="29" name="TextBox 29"/>
          <p:cNvSpPr txBox="1"/>
          <p:nvPr/>
        </p:nvSpPr>
        <p:spPr>
          <a:xfrm>
            <a:off x="4778886" y="8023857"/>
            <a:ext cx="4346064" cy="1068706"/>
          </a:xfrm>
          <a:prstGeom prst="rect">
            <a:avLst/>
          </a:prstGeom>
        </p:spPr>
        <p:txBody>
          <a:bodyPr lIns="0" tIns="0" rIns="0" bIns="0" rtlCol="0" anchor="t">
            <a:spAutoFit/>
          </a:bodyPr>
          <a:lstStyle/>
          <a:p>
            <a:pPr algn="l">
              <a:lnSpc>
                <a:spcPts val="2940"/>
              </a:lnSpc>
            </a:pPr>
            <a:r>
              <a:rPr lang="en-US" sz="2800">
                <a:solidFill>
                  <a:srgbClr val="414042"/>
                </a:solidFill>
                <a:latin typeface="Helvetica Neue LT Std 3"/>
                <a:ea typeface="Helvetica Neue LT Std 3"/>
                <a:cs typeface="Helvetica Neue LT Std 3"/>
                <a:sym typeface="Helvetica Neue LT Std 3"/>
              </a:rPr>
              <a:t>Stay Calm under Pressure</a:t>
            </a:r>
          </a:p>
          <a:p>
            <a:pPr algn="l">
              <a:lnSpc>
                <a:spcPts val="2520"/>
              </a:lnSpc>
            </a:pPr>
            <a:r>
              <a:rPr lang="en-US" sz="2400">
                <a:solidFill>
                  <a:srgbClr val="414042"/>
                </a:solidFill>
                <a:latin typeface="Helvetica Neue LT Std 2"/>
                <a:ea typeface="Helvetica Neue LT Std 2"/>
                <a:cs typeface="Helvetica Neue LT Std 2"/>
                <a:sym typeface="Helvetica Neue LT Std 2"/>
              </a:rPr>
              <a:t>Stay calm and composed even in unexpected encounters.</a:t>
            </a:r>
          </a:p>
        </p:txBody>
      </p:sp>
      <p:sp>
        <p:nvSpPr>
          <p:cNvPr id="30" name="TextBox 30"/>
          <p:cNvSpPr txBox="1"/>
          <p:nvPr/>
        </p:nvSpPr>
        <p:spPr>
          <a:xfrm>
            <a:off x="11834388" y="6259727"/>
            <a:ext cx="4412739" cy="1376787"/>
          </a:xfrm>
          <a:prstGeom prst="rect">
            <a:avLst/>
          </a:prstGeom>
        </p:spPr>
        <p:txBody>
          <a:bodyPr lIns="0" tIns="0" rIns="0" bIns="0" rtlCol="0" anchor="t">
            <a:spAutoFit/>
          </a:bodyPr>
          <a:lstStyle/>
          <a:p>
            <a:pPr algn="l">
              <a:lnSpc>
                <a:spcPts val="2910"/>
              </a:lnSpc>
            </a:pPr>
            <a:r>
              <a:rPr lang="en-US" sz="2799" spc="151">
                <a:solidFill>
                  <a:srgbClr val="414042"/>
                </a:solidFill>
                <a:latin typeface="Helvetica Neue LT Std 3"/>
                <a:ea typeface="Helvetica Neue LT Std 3"/>
                <a:cs typeface="Helvetica Neue LT Std 3"/>
                <a:sym typeface="Helvetica Neue LT Std 3"/>
              </a:rPr>
              <a:t>Keep It Conversational</a:t>
            </a:r>
          </a:p>
          <a:p>
            <a:pPr algn="l">
              <a:lnSpc>
                <a:spcPts val="2494"/>
              </a:lnSpc>
            </a:pPr>
            <a:r>
              <a:rPr lang="en-US" sz="2399" spc="131">
                <a:solidFill>
                  <a:srgbClr val="414042"/>
                </a:solidFill>
                <a:latin typeface="Helvetica Neue LT Std 2"/>
                <a:ea typeface="Helvetica Neue LT Std 2"/>
                <a:cs typeface="Helvetica Neue LT Std 2"/>
                <a:sym typeface="Helvetica Neue LT Std 2"/>
              </a:rPr>
              <a:t> Avoid sounding too rehearsed; aim for a conversational tone to engage your listener.</a:t>
            </a:r>
          </a:p>
        </p:txBody>
      </p:sp>
      <p:sp>
        <p:nvSpPr>
          <p:cNvPr id="31" name="TextBox 31"/>
          <p:cNvSpPr txBox="1"/>
          <p:nvPr/>
        </p:nvSpPr>
        <p:spPr>
          <a:xfrm>
            <a:off x="11834388" y="4670844"/>
            <a:ext cx="4602994" cy="1062462"/>
          </a:xfrm>
          <a:prstGeom prst="rect">
            <a:avLst/>
          </a:prstGeom>
        </p:spPr>
        <p:txBody>
          <a:bodyPr lIns="0" tIns="0" rIns="0" bIns="0" rtlCol="0" anchor="t">
            <a:spAutoFit/>
          </a:bodyPr>
          <a:lstStyle/>
          <a:p>
            <a:pPr algn="l">
              <a:lnSpc>
                <a:spcPts val="2910"/>
              </a:lnSpc>
            </a:pPr>
            <a:r>
              <a:rPr lang="en-US" sz="2799" spc="151">
                <a:solidFill>
                  <a:srgbClr val="414042"/>
                </a:solidFill>
                <a:latin typeface="Helvetica Neue LT Std 3"/>
                <a:ea typeface="Helvetica Neue LT Std 3"/>
                <a:cs typeface="Helvetica Neue LT Std 3"/>
                <a:sym typeface="Helvetica Neue LT Std 3"/>
              </a:rPr>
              <a:t>Use Positive Body Language</a:t>
            </a:r>
          </a:p>
          <a:p>
            <a:pPr algn="l">
              <a:lnSpc>
                <a:spcPts val="2494"/>
              </a:lnSpc>
            </a:pPr>
            <a:r>
              <a:rPr lang="en-US" sz="2399" spc="131">
                <a:solidFill>
                  <a:srgbClr val="414042"/>
                </a:solidFill>
                <a:latin typeface="Helvetica Neue LT Std 2"/>
                <a:ea typeface="Helvetica Neue LT Std 2"/>
                <a:cs typeface="Helvetica Neue LT Std 2"/>
                <a:sym typeface="Helvetica Neue LT Std 2"/>
              </a:rPr>
              <a:t>Open and positive body language  makes a memorable impression.</a:t>
            </a:r>
          </a:p>
        </p:txBody>
      </p:sp>
      <p:sp>
        <p:nvSpPr>
          <p:cNvPr id="32" name="TextBox 32"/>
          <p:cNvSpPr txBox="1"/>
          <p:nvPr/>
        </p:nvSpPr>
        <p:spPr>
          <a:xfrm>
            <a:off x="11834388" y="2888351"/>
            <a:ext cx="4412739" cy="1396853"/>
          </a:xfrm>
          <a:prstGeom prst="rect">
            <a:avLst/>
          </a:prstGeom>
        </p:spPr>
        <p:txBody>
          <a:bodyPr lIns="0" tIns="0" rIns="0" bIns="0" rtlCol="0" anchor="t">
            <a:spAutoFit/>
          </a:bodyPr>
          <a:lstStyle/>
          <a:p>
            <a:pPr algn="l">
              <a:lnSpc>
                <a:spcPts val="3014"/>
              </a:lnSpc>
            </a:pPr>
            <a:r>
              <a:rPr lang="en-US" sz="2898" spc="156">
                <a:solidFill>
                  <a:srgbClr val="414042"/>
                </a:solidFill>
                <a:latin typeface="Helvetica Neue LT Std 3"/>
                <a:ea typeface="Helvetica Neue LT Std 3"/>
                <a:cs typeface="Helvetica Neue LT Std 3"/>
                <a:sym typeface="Helvetica Neue LT Std 3"/>
              </a:rPr>
              <a:t>Maintain Eye Contact</a:t>
            </a:r>
          </a:p>
          <a:p>
            <a:pPr algn="l">
              <a:lnSpc>
                <a:spcPts val="2494"/>
              </a:lnSpc>
            </a:pPr>
            <a:r>
              <a:rPr lang="en-US" sz="2399" spc="131">
                <a:solidFill>
                  <a:srgbClr val="414042"/>
                </a:solidFill>
                <a:latin typeface="Helvetica Neue LT Std 2"/>
                <a:ea typeface="Helvetica Neue LT Std 2"/>
                <a:cs typeface="Helvetica Neue LT Std 2"/>
                <a:sym typeface="Helvetica Neue LT Std 2"/>
              </a:rPr>
              <a:t>Establish a connection with eye contact, conveying sincerity and confidence.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351291" y="1190625"/>
            <a:ext cx="14807035" cy="1267644"/>
          </a:xfrm>
          <a:prstGeom prst="rect">
            <a:avLst/>
          </a:prstGeom>
        </p:spPr>
        <p:txBody>
          <a:bodyPr lIns="0" tIns="0" rIns="0" bIns="0" rtlCol="0" anchor="t">
            <a:spAutoFit/>
          </a:bodyPr>
          <a:lstStyle/>
          <a:p>
            <a:pPr algn="l">
              <a:lnSpc>
                <a:spcPts val="9407"/>
              </a:lnSpc>
            </a:pPr>
            <a:r>
              <a:rPr lang="en-US" sz="9407">
                <a:solidFill>
                  <a:srgbClr val="E0004D"/>
                </a:solidFill>
                <a:latin typeface="Black Diamond"/>
                <a:ea typeface="Black Diamond"/>
                <a:cs typeface="Black Diamond"/>
                <a:sym typeface="Black Diamond"/>
              </a:rPr>
              <a:t>Level Up Your Pitch </a:t>
            </a:r>
          </a:p>
        </p:txBody>
      </p:sp>
      <p:sp>
        <p:nvSpPr>
          <p:cNvPr id="3" name="Freeform 3"/>
          <p:cNvSpPr/>
          <p:nvPr/>
        </p:nvSpPr>
        <p:spPr>
          <a:xfrm>
            <a:off x="-839526" y="4560451"/>
            <a:ext cx="7502451" cy="6464612"/>
          </a:xfrm>
          <a:custGeom>
            <a:avLst/>
            <a:gdLst/>
            <a:ahLst/>
            <a:cxnLst/>
            <a:rect l="l" t="t" r="r" b="b"/>
            <a:pathLst>
              <a:path w="7502451" h="6464612">
                <a:moveTo>
                  <a:pt x="0" y="0"/>
                </a:moveTo>
                <a:lnTo>
                  <a:pt x="7502450" y="0"/>
                </a:lnTo>
                <a:lnTo>
                  <a:pt x="7502450" y="6464612"/>
                </a:lnTo>
                <a:lnTo>
                  <a:pt x="0" y="6464612"/>
                </a:lnTo>
                <a:lnTo>
                  <a:pt x="0" y="0"/>
                </a:lnTo>
                <a:close/>
              </a:path>
            </a:pathLst>
          </a:custGeom>
          <a:blipFill>
            <a:blip>
              <a:alphaModFix amt="44999"/>
              <a:extLst>
                <a:ext uri="{96DAC541-7B7A-43D3-8B79-37D633B846F1}">
                  <asvg:svgBlip xmlns:asvg="http://schemas.microsoft.com/office/drawing/2016/SVG/main" r:embed="rId2"/>
                </a:ext>
              </a:extLst>
            </a:blip>
            <a:stretch>
              <a:fillRect/>
            </a:stretch>
          </a:blipFill>
        </p:spPr>
      </p:sp>
      <p:sp>
        <p:nvSpPr>
          <p:cNvPr id="4" name="Freeform 4"/>
          <p:cNvSpPr/>
          <p:nvPr/>
        </p:nvSpPr>
        <p:spPr>
          <a:xfrm rot="-10800000">
            <a:off x="10174406" y="0"/>
            <a:ext cx="8113594" cy="6991214"/>
          </a:xfrm>
          <a:custGeom>
            <a:avLst/>
            <a:gdLst/>
            <a:ahLst/>
            <a:cxnLst/>
            <a:rect l="l" t="t" r="r" b="b"/>
            <a:pathLst>
              <a:path w="8113594" h="6991214">
                <a:moveTo>
                  <a:pt x="0" y="0"/>
                </a:moveTo>
                <a:lnTo>
                  <a:pt x="8113594" y="0"/>
                </a:lnTo>
                <a:lnTo>
                  <a:pt x="8113594" y="6991214"/>
                </a:lnTo>
                <a:lnTo>
                  <a:pt x="0" y="6991214"/>
                </a:lnTo>
                <a:lnTo>
                  <a:pt x="0" y="0"/>
                </a:lnTo>
                <a:close/>
              </a:path>
            </a:pathLst>
          </a:custGeom>
          <a:blipFill>
            <a:blip>
              <a:alphaModFix amt="44999"/>
              <a:extLst>
                <a:ext uri="{96DAC541-7B7A-43D3-8B79-37D633B846F1}">
                  <asvg:svgBlip xmlns:asvg="http://schemas.microsoft.com/office/drawing/2016/SVG/main" r:embed="rId2"/>
                </a:ext>
              </a:extLst>
            </a:blip>
            <a:stretch>
              <a:fillRect/>
            </a:stretch>
          </a:blipFill>
        </p:spPr>
      </p:sp>
      <p:graphicFrame>
        <p:nvGraphicFramePr>
          <p:cNvPr id="5" name="Object 5"/>
          <p:cNvGraphicFramePr/>
          <p:nvPr/>
        </p:nvGraphicFramePr>
        <p:xfrm>
          <a:off x="2520426" y="3388609"/>
          <a:ext cx="3771900" cy="1257300"/>
        </p:xfrm>
        <a:graphic>
          <a:graphicData uri="http://schemas.openxmlformats.org/presentationml/2006/ole">
            <mc:AlternateContent xmlns:mc="http://schemas.openxmlformats.org/markup-compatibility/2006">
              <mc:Choice xmlns:v="urn:schemas-microsoft-com:vml" Requires="v">
                <p:oleObj name="Worksheet" r:id="rId3" imgW="4521200" imgH="2006600" progId="Excel.Sheet.12">
                  <p:embed/>
                </p:oleObj>
              </mc:Choice>
              <mc:Fallback>
                <p:oleObj name="Worksheet" r:id="rId3" imgW="4521200" imgH="2006600" progId="Excel.Sheet.12">
                  <p:embed/>
                  <p:pic>
                    <p:nvPicPr>
                      <p:cNvPr id="5" name="Object 5"/>
                      <p:cNvPicPr/>
                      <p:nvPr/>
                    </p:nvPicPr>
                    <p:blipFill>
                      <a:blip r:embed="rId4"/>
                      <a:stretch>
                        <a:fillRect/>
                      </a:stretch>
                    </p:blipFill>
                    <p:spPr>
                      <a:xfrm>
                        <a:off x="2520426" y="3388609"/>
                        <a:ext cx="3771900" cy="1257300"/>
                      </a:xfrm>
                      <a:prstGeom prst="rect">
                        <a:avLst/>
                      </a:prstGeom>
                    </p:spPr>
                  </p:pic>
                </p:oleObj>
              </mc:Fallback>
            </mc:AlternateContent>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39526" y="4560451"/>
            <a:ext cx="7502451" cy="6464612"/>
          </a:xfrm>
          <a:custGeom>
            <a:avLst/>
            <a:gdLst/>
            <a:ahLst/>
            <a:cxnLst/>
            <a:rect l="l" t="t" r="r" b="b"/>
            <a:pathLst>
              <a:path w="7502451" h="6464612">
                <a:moveTo>
                  <a:pt x="0" y="0"/>
                </a:moveTo>
                <a:lnTo>
                  <a:pt x="7502450" y="0"/>
                </a:lnTo>
                <a:lnTo>
                  <a:pt x="7502450" y="6464612"/>
                </a:lnTo>
                <a:lnTo>
                  <a:pt x="0" y="6464612"/>
                </a:lnTo>
                <a:lnTo>
                  <a:pt x="0" y="0"/>
                </a:lnTo>
                <a:close/>
              </a:path>
            </a:pathLst>
          </a:custGeom>
          <a:blipFill>
            <a:blip>
              <a:alphaModFix amt="44999"/>
              <a:extLst>
                <a:ext uri="{96DAC541-7B7A-43D3-8B79-37D633B846F1}">
                  <asvg:svgBlip xmlns:asvg="http://schemas.microsoft.com/office/drawing/2016/SVG/main" r:embed="rId3"/>
                </a:ext>
              </a:extLst>
            </a:blip>
            <a:stretch>
              <a:fillRect/>
            </a:stretch>
          </a:blipFill>
        </p:spPr>
      </p:sp>
      <p:sp>
        <p:nvSpPr>
          <p:cNvPr id="3" name="Freeform 3"/>
          <p:cNvSpPr/>
          <p:nvPr/>
        </p:nvSpPr>
        <p:spPr>
          <a:xfrm rot="-10800000">
            <a:off x="10174406" y="0"/>
            <a:ext cx="8113594" cy="6991214"/>
          </a:xfrm>
          <a:custGeom>
            <a:avLst/>
            <a:gdLst/>
            <a:ahLst/>
            <a:cxnLst/>
            <a:rect l="l" t="t" r="r" b="b"/>
            <a:pathLst>
              <a:path w="8113594" h="6991214">
                <a:moveTo>
                  <a:pt x="0" y="0"/>
                </a:moveTo>
                <a:lnTo>
                  <a:pt x="8113594" y="0"/>
                </a:lnTo>
                <a:lnTo>
                  <a:pt x="8113594" y="6991214"/>
                </a:lnTo>
                <a:lnTo>
                  <a:pt x="0" y="6991214"/>
                </a:lnTo>
                <a:lnTo>
                  <a:pt x="0" y="0"/>
                </a:lnTo>
                <a:close/>
              </a:path>
            </a:pathLst>
          </a:custGeom>
          <a:blipFill>
            <a:blip>
              <a:alphaModFix amt="44999"/>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1556104" y="2716183"/>
            <a:ext cx="16731896" cy="5697061"/>
          </a:xfrm>
          <a:prstGeom prst="rect">
            <a:avLst/>
          </a:prstGeom>
        </p:spPr>
        <p:txBody>
          <a:bodyPr lIns="0" tIns="0" rIns="0" bIns="0" rtlCol="0" anchor="t">
            <a:spAutoFit/>
          </a:bodyPr>
          <a:lstStyle/>
          <a:p>
            <a:pPr marL="1366921" lvl="1" indent="-683460" algn="l">
              <a:lnSpc>
                <a:spcPts val="8863"/>
              </a:lnSpc>
              <a:buFont typeface="Arial"/>
              <a:buChar char="•"/>
            </a:pPr>
            <a:r>
              <a:rPr lang="en-US" sz="6331" b="1" spc="348">
                <a:solidFill>
                  <a:srgbClr val="414042"/>
                </a:solidFill>
                <a:latin typeface="Helvetica Neue LT Std 1"/>
                <a:ea typeface="Helvetica Neue LT Std 1"/>
                <a:cs typeface="Helvetica Neue LT Std 1"/>
                <a:sym typeface="Helvetica Neue LT Std 1"/>
              </a:rPr>
              <a:t>What part of my pitch was strongest?</a:t>
            </a:r>
          </a:p>
          <a:p>
            <a:pPr marL="1366921" lvl="1" indent="-683460" algn="l">
              <a:lnSpc>
                <a:spcPts val="8863"/>
              </a:lnSpc>
              <a:buFont typeface="Arial"/>
              <a:buChar char="•"/>
            </a:pPr>
            <a:r>
              <a:rPr lang="en-US" sz="6331" b="1" spc="348">
                <a:solidFill>
                  <a:srgbClr val="414042"/>
                </a:solidFill>
                <a:latin typeface="Helvetica Neue LT Std 1"/>
                <a:ea typeface="Helvetica Neue LT Std 1"/>
                <a:cs typeface="Helvetica Neue LT Std 1"/>
                <a:sym typeface="Helvetica Neue LT Std 1"/>
              </a:rPr>
              <a:t>What do I need to improve?</a:t>
            </a:r>
          </a:p>
          <a:p>
            <a:pPr marL="1366921" lvl="1" indent="-683460" algn="l">
              <a:lnSpc>
                <a:spcPts val="8863"/>
              </a:lnSpc>
              <a:buFont typeface="Arial"/>
              <a:buChar char="•"/>
            </a:pPr>
            <a:r>
              <a:rPr lang="en-US" sz="6331" b="1" spc="348">
                <a:solidFill>
                  <a:srgbClr val="414042"/>
                </a:solidFill>
                <a:latin typeface="Helvetica Neue LT Std 1"/>
                <a:ea typeface="Helvetica Neue LT Std 1"/>
                <a:cs typeface="Helvetica Neue LT Std 1"/>
                <a:sym typeface="Helvetica Neue LT Std 1"/>
              </a:rPr>
              <a:t>Did I sound confident?</a:t>
            </a:r>
          </a:p>
          <a:p>
            <a:pPr marL="1366921" lvl="1" indent="-683460" algn="l">
              <a:lnSpc>
                <a:spcPts val="8863"/>
              </a:lnSpc>
              <a:buFont typeface="Arial"/>
              <a:buChar char="•"/>
            </a:pPr>
            <a:r>
              <a:rPr lang="en-US" sz="6331" b="1" spc="348">
                <a:solidFill>
                  <a:srgbClr val="414042"/>
                </a:solidFill>
                <a:latin typeface="Helvetica Neue LT Std 1"/>
                <a:ea typeface="Helvetica Neue LT Std 1"/>
                <a:cs typeface="Helvetica Neue LT Std 1"/>
                <a:sym typeface="Helvetica Neue LT Std 1"/>
              </a:rPr>
              <a:t>Would I hire me based on that introduction?</a:t>
            </a:r>
          </a:p>
        </p:txBody>
      </p:sp>
      <p:sp>
        <p:nvSpPr>
          <p:cNvPr id="5" name="TextBox 5"/>
          <p:cNvSpPr txBox="1"/>
          <p:nvPr/>
        </p:nvSpPr>
        <p:spPr>
          <a:xfrm>
            <a:off x="1649611" y="693290"/>
            <a:ext cx="7494389" cy="1267644"/>
          </a:xfrm>
          <a:prstGeom prst="rect">
            <a:avLst/>
          </a:prstGeom>
        </p:spPr>
        <p:txBody>
          <a:bodyPr lIns="0" tIns="0" rIns="0" bIns="0" rtlCol="0" anchor="t">
            <a:spAutoFit/>
          </a:bodyPr>
          <a:lstStyle/>
          <a:p>
            <a:pPr algn="ctr">
              <a:lnSpc>
                <a:spcPts val="9407"/>
              </a:lnSpc>
              <a:spcBef>
                <a:spcPct val="0"/>
              </a:spcBef>
            </a:pPr>
            <a:r>
              <a:rPr lang="en-US" sz="9407">
                <a:solidFill>
                  <a:srgbClr val="E61955"/>
                </a:solidFill>
                <a:latin typeface="Black Diamond"/>
                <a:ea typeface="Black Diamond"/>
                <a:cs typeface="Black Diamond"/>
                <a:sym typeface="Black Diamond"/>
              </a:rPr>
              <a:t>Reflection Questions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39526" y="4560451"/>
            <a:ext cx="7502451" cy="6464612"/>
          </a:xfrm>
          <a:custGeom>
            <a:avLst/>
            <a:gdLst/>
            <a:ahLst/>
            <a:cxnLst/>
            <a:rect l="l" t="t" r="r" b="b"/>
            <a:pathLst>
              <a:path w="7502451" h="6464612">
                <a:moveTo>
                  <a:pt x="0" y="0"/>
                </a:moveTo>
                <a:lnTo>
                  <a:pt x="7502450" y="0"/>
                </a:lnTo>
                <a:lnTo>
                  <a:pt x="7502450" y="6464612"/>
                </a:lnTo>
                <a:lnTo>
                  <a:pt x="0" y="6464612"/>
                </a:lnTo>
                <a:lnTo>
                  <a:pt x="0" y="0"/>
                </a:lnTo>
                <a:close/>
              </a:path>
            </a:pathLst>
          </a:custGeom>
          <a:blipFill>
            <a:blip>
              <a:alphaModFix amt="44999"/>
              <a:extLst>
                <a:ext uri="{96DAC541-7B7A-43D3-8B79-37D633B846F1}">
                  <asvg:svgBlip xmlns:asvg="http://schemas.microsoft.com/office/drawing/2016/SVG/main" r:embed="rId3"/>
                </a:ext>
              </a:extLst>
            </a:blip>
            <a:stretch>
              <a:fillRect/>
            </a:stretch>
          </a:blipFill>
        </p:spPr>
      </p:sp>
      <p:sp>
        <p:nvSpPr>
          <p:cNvPr id="3" name="Freeform 3"/>
          <p:cNvSpPr/>
          <p:nvPr/>
        </p:nvSpPr>
        <p:spPr>
          <a:xfrm rot="-10800000">
            <a:off x="10174406" y="0"/>
            <a:ext cx="8113594" cy="6991214"/>
          </a:xfrm>
          <a:custGeom>
            <a:avLst/>
            <a:gdLst/>
            <a:ahLst/>
            <a:cxnLst/>
            <a:rect l="l" t="t" r="r" b="b"/>
            <a:pathLst>
              <a:path w="8113594" h="6991214">
                <a:moveTo>
                  <a:pt x="0" y="0"/>
                </a:moveTo>
                <a:lnTo>
                  <a:pt x="8113594" y="0"/>
                </a:lnTo>
                <a:lnTo>
                  <a:pt x="8113594" y="6991214"/>
                </a:lnTo>
                <a:lnTo>
                  <a:pt x="0" y="6991214"/>
                </a:lnTo>
                <a:lnTo>
                  <a:pt x="0" y="0"/>
                </a:lnTo>
                <a:close/>
              </a:path>
            </a:pathLst>
          </a:custGeom>
          <a:blipFill>
            <a:blip>
              <a:alphaModFix amt="44999"/>
              <a:extLst>
                <a:ext uri="{96DAC541-7B7A-43D3-8B79-37D633B846F1}">
                  <asvg:svgBlip xmlns:asvg="http://schemas.microsoft.com/office/drawing/2016/SVG/main" r:embed="rId3"/>
                </a:ext>
              </a:extLst>
            </a:blip>
            <a:stretch>
              <a:fillRect/>
            </a:stretch>
          </a:blipFill>
        </p:spPr>
      </p:sp>
      <p:sp>
        <p:nvSpPr>
          <p:cNvPr id="4" name="Freeform 4"/>
          <p:cNvSpPr/>
          <p:nvPr/>
        </p:nvSpPr>
        <p:spPr>
          <a:xfrm>
            <a:off x="11767454" y="6283610"/>
            <a:ext cx="6992822" cy="4003390"/>
          </a:xfrm>
          <a:custGeom>
            <a:avLst/>
            <a:gdLst/>
            <a:ahLst/>
            <a:cxnLst/>
            <a:rect l="l" t="t" r="r" b="b"/>
            <a:pathLst>
              <a:path w="6992822" h="4003390">
                <a:moveTo>
                  <a:pt x="0" y="0"/>
                </a:moveTo>
                <a:lnTo>
                  <a:pt x="6992822" y="0"/>
                </a:lnTo>
                <a:lnTo>
                  <a:pt x="6992822" y="4003390"/>
                </a:lnTo>
                <a:lnTo>
                  <a:pt x="0" y="4003390"/>
                </a:lnTo>
                <a:lnTo>
                  <a:pt x="0" y="0"/>
                </a:lnTo>
                <a:close/>
              </a:path>
            </a:pathLst>
          </a:custGeom>
          <a:blipFill>
            <a:blip r:embed="rId4"/>
            <a:stretch>
              <a:fillRect/>
            </a:stretch>
          </a:blipFill>
        </p:spPr>
      </p:sp>
      <p:sp>
        <p:nvSpPr>
          <p:cNvPr id="5" name="TextBox 5"/>
          <p:cNvSpPr txBox="1"/>
          <p:nvPr/>
        </p:nvSpPr>
        <p:spPr>
          <a:xfrm>
            <a:off x="1999116" y="2947483"/>
            <a:ext cx="10862667" cy="4066815"/>
          </a:xfrm>
          <a:prstGeom prst="rect">
            <a:avLst/>
          </a:prstGeom>
        </p:spPr>
        <p:txBody>
          <a:bodyPr lIns="0" tIns="0" rIns="0" bIns="0" rtlCol="0" anchor="t">
            <a:spAutoFit/>
          </a:bodyPr>
          <a:lstStyle/>
          <a:p>
            <a:pPr algn="l">
              <a:lnSpc>
                <a:spcPts val="7894"/>
              </a:lnSpc>
              <a:spcBef>
                <a:spcPct val="0"/>
              </a:spcBef>
            </a:pPr>
            <a:r>
              <a:rPr lang="en-US" sz="5639" b="1" spc="310">
                <a:solidFill>
                  <a:srgbClr val="414042"/>
                </a:solidFill>
                <a:latin typeface="Helvetica Neue LT Std 1"/>
                <a:ea typeface="Helvetica Neue LT Std 1"/>
                <a:cs typeface="Helvetica Neue LT Std 1"/>
                <a:sym typeface="Helvetica Neue LT Std 1"/>
              </a:rPr>
              <a:t>The goal is not perfection — it’s:</a:t>
            </a:r>
          </a:p>
          <a:p>
            <a:pPr marL="1217498" lvl="1" indent="-608749" algn="l">
              <a:lnSpc>
                <a:spcPts val="7894"/>
              </a:lnSpc>
              <a:buFont typeface="Arial"/>
              <a:buChar char="•"/>
            </a:pPr>
            <a:r>
              <a:rPr lang="en-US" sz="5639" b="1" spc="310">
                <a:solidFill>
                  <a:srgbClr val="414042"/>
                </a:solidFill>
                <a:latin typeface="Helvetica Neue LT Std 1"/>
                <a:ea typeface="Helvetica Neue LT Std 1"/>
                <a:cs typeface="Helvetica Neue LT Std 1"/>
                <a:sym typeface="Helvetica Neue LT Std 1"/>
              </a:rPr>
              <a:t>sounding genuine,</a:t>
            </a:r>
          </a:p>
          <a:p>
            <a:pPr marL="1217498" lvl="1" indent="-608749" algn="l">
              <a:lnSpc>
                <a:spcPts val="7894"/>
              </a:lnSpc>
              <a:buFont typeface="Arial"/>
              <a:buChar char="•"/>
            </a:pPr>
            <a:r>
              <a:rPr lang="en-US" sz="5639" b="1" spc="310">
                <a:solidFill>
                  <a:srgbClr val="414042"/>
                </a:solidFill>
                <a:latin typeface="Helvetica Neue LT Std 1"/>
                <a:ea typeface="Helvetica Neue LT Std 1"/>
                <a:cs typeface="Helvetica Neue LT Std 1"/>
                <a:sym typeface="Helvetica Neue LT Std 1"/>
              </a:rPr>
              <a:t>being prepared,</a:t>
            </a:r>
          </a:p>
          <a:p>
            <a:pPr marL="1217498" lvl="1" indent="-608749" algn="l">
              <a:lnSpc>
                <a:spcPts val="7894"/>
              </a:lnSpc>
              <a:buFont typeface="Arial"/>
              <a:buChar char="•"/>
            </a:pPr>
            <a:r>
              <a:rPr lang="en-US" sz="5639" b="1" spc="310">
                <a:solidFill>
                  <a:srgbClr val="414042"/>
                </a:solidFill>
                <a:latin typeface="Helvetica Neue LT Std 1"/>
                <a:ea typeface="Helvetica Neue LT Std 1"/>
                <a:cs typeface="Helvetica Neue LT Std 1"/>
                <a:sym typeface="Helvetica Neue LT Std 1"/>
              </a:rPr>
              <a:t>leaving a positive impression.</a:t>
            </a:r>
          </a:p>
        </p:txBody>
      </p:sp>
      <p:sp>
        <p:nvSpPr>
          <p:cNvPr id="6" name="TextBox 6"/>
          <p:cNvSpPr txBox="1"/>
          <p:nvPr/>
        </p:nvSpPr>
        <p:spPr>
          <a:xfrm>
            <a:off x="1090849" y="944781"/>
            <a:ext cx="14382876" cy="1267644"/>
          </a:xfrm>
          <a:prstGeom prst="rect">
            <a:avLst/>
          </a:prstGeom>
        </p:spPr>
        <p:txBody>
          <a:bodyPr lIns="0" tIns="0" rIns="0" bIns="0" rtlCol="0" anchor="t">
            <a:spAutoFit/>
          </a:bodyPr>
          <a:lstStyle/>
          <a:p>
            <a:pPr algn="l">
              <a:lnSpc>
                <a:spcPts val="9407"/>
              </a:lnSpc>
              <a:spcBef>
                <a:spcPct val="0"/>
              </a:spcBef>
            </a:pPr>
            <a:r>
              <a:rPr lang="en-US" sz="9407">
                <a:solidFill>
                  <a:srgbClr val="E61955"/>
                </a:solidFill>
                <a:latin typeface="Black Diamond"/>
                <a:ea typeface="Black Diamond"/>
                <a:cs typeface="Black Diamond"/>
                <a:sym typeface="Black Diamond"/>
              </a:rPr>
              <a:t>Confidence Comes From Practice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2286000" y="1586559"/>
            <a:ext cx="5723626" cy="3804047"/>
            <a:chOff x="0" y="0"/>
            <a:chExt cx="5426845" cy="3606800"/>
          </a:xfrm>
        </p:grpSpPr>
        <p:sp>
          <p:nvSpPr>
            <p:cNvPr id="3" name="Freeform 3"/>
            <p:cNvSpPr/>
            <p:nvPr/>
          </p:nvSpPr>
          <p:spPr>
            <a:xfrm>
              <a:off x="0" y="0"/>
              <a:ext cx="5426837" cy="3606800"/>
            </a:xfrm>
            <a:custGeom>
              <a:avLst/>
              <a:gdLst/>
              <a:ahLst/>
              <a:cxnLst/>
              <a:rect l="l" t="t" r="r" b="b"/>
              <a:pathLst>
                <a:path w="5426837" h="3606800">
                  <a:moveTo>
                    <a:pt x="0" y="0"/>
                  </a:moveTo>
                  <a:lnTo>
                    <a:pt x="5426837" y="0"/>
                  </a:lnTo>
                  <a:lnTo>
                    <a:pt x="5426837" y="3606800"/>
                  </a:lnTo>
                  <a:lnTo>
                    <a:pt x="0" y="3606800"/>
                  </a:lnTo>
                  <a:lnTo>
                    <a:pt x="0" y="0"/>
                  </a:lnTo>
                  <a:close/>
                </a:path>
              </a:pathLst>
            </a:custGeom>
            <a:blipFill>
              <a:blip r:embed="rId3"/>
              <a:stretch>
                <a:fillRect b="-12927"/>
              </a:stretch>
            </a:blipFill>
          </p:spPr>
        </p:sp>
      </p:grpSp>
      <p:sp>
        <p:nvSpPr>
          <p:cNvPr id="4" name="TextBox 4"/>
          <p:cNvSpPr txBox="1"/>
          <p:nvPr/>
        </p:nvSpPr>
        <p:spPr>
          <a:xfrm>
            <a:off x="3780818" y="6587045"/>
            <a:ext cx="4975882" cy="725910"/>
          </a:xfrm>
          <a:prstGeom prst="rect">
            <a:avLst/>
          </a:prstGeom>
        </p:spPr>
        <p:txBody>
          <a:bodyPr lIns="0" tIns="0" rIns="0" bIns="0" rtlCol="0" anchor="t">
            <a:spAutoFit/>
          </a:bodyPr>
          <a:lstStyle/>
          <a:p>
            <a:pPr algn="l">
              <a:lnSpc>
                <a:spcPts val="5511"/>
              </a:lnSpc>
            </a:pPr>
            <a:r>
              <a:rPr lang="en-US" sz="3936" b="1" spc="215">
                <a:solidFill>
                  <a:srgbClr val="E81152"/>
                </a:solidFill>
                <a:latin typeface="Montserrat Bold"/>
                <a:ea typeface="Montserrat Bold"/>
                <a:cs typeface="Montserrat Bold"/>
                <a:sym typeface="Montserrat Bold"/>
              </a:rPr>
              <a:t>I am </a:t>
            </a:r>
          </a:p>
        </p:txBody>
      </p:sp>
      <p:sp>
        <p:nvSpPr>
          <p:cNvPr id="5" name="TextBox 5"/>
          <p:cNvSpPr txBox="1"/>
          <p:nvPr/>
        </p:nvSpPr>
        <p:spPr>
          <a:xfrm>
            <a:off x="3780818" y="8581636"/>
            <a:ext cx="4975882" cy="725910"/>
          </a:xfrm>
          <a:prstGeom prst="rect">
            <a:avLst/>
          </a:prstGeom>
        </p:spPr>
        <p:txBody>
          <a:bodyPr lIns="0" tIns="0" rIns="0" bIns="0" rtlCol="0" anchor="t">
            <a:spAutoFit/>
          </a:bodyPr>
          <a:lstStyle/>
          <a:p>
            <a:pPr algn="l">
              <a:lnSpc>
                <a:spcPts val="5511"/>
              </a:lnSpc>
            </a:pPr>
            <a:r>
              <a:rPr lang="en-US" sz="3936" b="1" spc="215">
                <a:solidFill>
                  <a:srgbClr val="E81152"/>
                </a:solidFill>
                <a:latin typeface="Montserrat Bold"/>
                <a:ea typeface="Montserrat Bold"/>
                <a:cs typeface="Montserrat Bold"/>
                <a:sym typeface="Montserrat Bold"/>
              </a:rPr>
              <a:t>I am </a:t>
            </a:r>
          </a:p>
        </p:txBody>
      </p:sp>
      <p:sp>
        <p:nvSpPr>
          <p:cNvPr id="6" name="TextBox 6"/>
          <p:cNvSpPr txBox="1"/>
          <p:nvPr/>
        </p:nvSpPr>
        <p:spPr>
          <a:xfrm>
            <a:off x="3780818" y="7480629"/>
            <a:ext cx="4975882" cy="725910"/>
          </a:xfrm>
          <a:prstGeom prst="rect">
            <a:avLst/>
          </a:prstGeom>
        </p:spPr>
        <p:txBody>
          <a:bodyPr lIns="0" tIns="0" rIns="0" bIns="0" rtlCol="0" anchor="t">
            <a:spAutoFit/>
          </a:bodyPr>
          <a:lstStyle/>
          <a:p>
            <a:pPr algn="l">
              <a:lnSpc>
                <a:spcPts val="5511"/>
              </a:lnSpc>
            </a:pPr>
            <a:r>
              <a:rPr lang="en-US" sz="3936" b="1" spc="215">
                <a:solidFill>
                  <a:srgbClr val="E81152"/>
                </a:solidFill>
                <a:latin typeface="Montserrat Bold"/>
                <a:ea typeface="Montserrat Bold"/>
                <a:cs typeface="Montserrat Bold"/>
                <a:sym typeface="Montserrat Bold"/>
              </a:rPr>
              <a:t>I am </a:t>
            </a:r>
          </a:p>
        </p:txBody>
      </p:sp>
      <p:sp>
        <p:nvSpPr>
          <p:cNvPr id="7" name="TextBox 7"/>
          <p:cNvSpPr txBox="1"/>
          <p:nvPr/>
        </p:nvSpPr>
        <p:spPr>
          <a:xfrm>
            <a:off x="8513004" y="6587045"/>
            <a:ext cx="4975882" cy="725910"/>
          </a:xfrm>
          <a:prstGeom prst="rect">
            <a:avLst/>
          </a:prstGeom>
        </p:spPr>
        <p:txBody>
          <a:bodyPr lIns="0" tIns="0" rIns="0" bIns="0" rtlCol="0" anchor="t">
            <a:spAutoFit/>
          </a:bodyPr>
          <a:lstStyle/>
          <a:p>
            <a:pPr algn="l">
              <a:lnSpc>
                <a:spcPts val="5511"/>
              </a:lnSpc>
            </a:pPr>
            <a:r>
              <a:rPr lang="en-US" sz="3936" b="1" spc="215">
                <a:solidFill>
                  <a:srgbClr val="E81152"/>
                </a:solidFill>
                <a:latin typeface="Montserrat Bold"/>
                <a:ea typeface="Montserrat Bold"/>
                <a:cs typeface="Montserrat Bold"/>
                <a:sym typeface="Montserrat Bold"/>
              </a:rPr>
              <a:t>I am </a:t>
            </a:r>
          </a:p>
        </p:txBody>
      </p:sp>
      <p:sp>
        <p:nvSpPr>
          <p:cNvPr id="8" name="TextBox 8"/>
          <p:cNvSpPr txBox="1"/>
          <p:nvPr/>
        </p:nvSpPr>
        <p:spPr>
          <a:xfrm>
            <a:off x="8513004" y="7480629"/>
            <a:ext cx="4975882" cy="725910"/>
          </a:xfrm>
          <a:prstGeom prst="rect">
            <a:avLst/>
          </a:prstGeom>
        </p:spPr>
        <p:txBody>
          <a:bodyPr lIns="0" tIns="0" rIns="0" bIns="0" rtlCol="0" anchor="t">
            <a:spAutoFit/>
          </a:bodyPr>
          <a:lstStyle/>
          <a:p>
            <a:pPr algn="l">
              <a:lnSpc>
                <a:spcPts val="5511"/>
              </a:lnSpc>
            </a:pPr>
            <a:r>
              <a:rPr lang="en-US" sz="3936" b="1" spc="215">
                <a:solidFill>
                  <a:srgbClr val="E81152"/>
                </a:solidFill>
                <a:latin typeface="Montserrat Bold"/>
                <a:ea typeface="Montserrat Bold"/>
                <a:cs typeface="Montserrat Bold"/>
                <a:sym typeface="Montserrat Bold"/>
              </a:rPr>
              <a:t>I am </a:t>
            </a:r>
          </a:p>
        </p:txBody>
      </p:sp>
      <p:grpSp>
        <p:nvGrpSpPr>
          <p:cNvPr id="9" name="Group 9"/>
          <p:cNvGrpSpPr/>
          <p:nvPr/>
        </p:nvGrpSpPr>
        <p:grpSpPr>
          <a:xfrm>
            <a:off x="5069576" y="7125531"/>
            <a:ext cx="3070803" cy="13395"/>
            <a:chOff x="0" y="0"/>
            <a:chExt cx="2911576" cy="12700"/>
          </a:xfrm>
        </p:grpSpPr>
        <p:sp>
          <p:nvSpPr>
            <p:cNvPr id="10" name="Freeform 10"/>
            <p:cNvSpPr/>
            <p:nvPr/>
          </p:nvSpPr>
          <p:spPr>
            <a:xfrm>
              <a:off x="0" y="0"/>
              <a:ext cx="2911602" cy="12700"/>
            </a:xfrm>
            <a:custGeom>
              <a:avLst/>
              <a:gdLst/>
              <a:ahLst/>
              <a:cxnLst/>
              <a:rect l="l" t="t" r="r" b="b"/>
              <a:pathLst>
                <a:path w="2911602" h="12700">
                  <a:moveTo>
                    <a:pt x="6350" y="0"/>
                  </a:moveTo>
                  <a:lnTo>
                    <a:pt x="2905252" y="0"/>
                  </a:lnTo>
                  <a:cubicBezTo>
                    <a:pt x="2908808" y="0"/>
                    <a:pt x="2911602" y="2794"/>
                    <a:pt x="2911602" y="6350"/>
                  </a:cubicBezTo>
                  <a:cubicBezTo>
                    <a:pt x="2911602" y="9906"/>
                    <a:pt x="2908808" y="12700"/>
                    <a:pt x="2905252" y="12700"/>
                  </a:cubicBezTo>
                  <a:lnTo>
                    <a:pt x="6350" y="12700"/>
                  </a:lnTo>
                  <a:cubicBezTo>
                    <a:pt x="2794" y="12700"/>
                    <a:pt x="0" y="9906"/>
                    <a:pt x="0" y="6350"/>
                  </a:cubicBezTo>
                  <a:cubicBezTo>
                    <a:pt x="0" y="2794"/>
                    <a:pt x="2794" y="0"/>
                    <a:pt x="6350" y="0"/>
                  </a:cubicBezTo>
                  <a:close/>
                </a:path>
              </a:pathLst>
            </a:custGeom>
            <a:solidFill>
              <a:srgbClr val="000000"/>
            </a:solidFill>
          </p:spPr>
        </p:sp>
      </p:grpSp>
      <p:grpSp>
        <p:nvGrpSpPr>
          <p:cNvPr id="11" name="Group 11"/>
          <p:cNvGrpSpPr/>
          <p:nvPr/>
        </p:nvGrpSpPr>
        <p:grpSpPr>
          <a:xfrm>
            <a:off x="5069576" y="8130505"/>
            <a:ext cx="3070803" cy="13395"/>
            <a:chOff x="0" y="0"/>
            <a:chExt cx="2911576" cy="12700"/>
          </a:xfrm>
        </p:grpSpPr>
        <p:sp>
          <p:nvSpPr>
            <p:cNvPr id="12" name="Freeform 12"/>
            <p:cNvSpPr/>
            <p:nvPr/>
          </p:nvSpPr>
          <p:spPr>
            <a:xfrm>
              <a:off x="0" y="0"/>
              <a:ext cx="2911602" cy="12700"/>
            </a:xfrm>
            <a:custGeom>
              <a:avLst/>
              <a:gdLst/>
              <a:ahLst/>
              <a:cxnLst/>
              <a:rect l="l" t="t" r="r" b="b"/>
              <a:pathLst>
                <a:path w="2911602" h="12700">
                  <a:moveTo>
                    <a:pt x="6350" y="0"/>
                  </a:moveTo>
                  <a:lnTo>
                    <a:pt x="2905252" y="0"/>
                  </a:lnTo>
                  <a:cubicBezTo>
                    <a:pt x="2908808" y="0"/>
                    <a:pt x="2911602" y="2794"/>
                    <a:pt x="2911602" y="6350"/>
                  </a:cubicBezTo>
                  <a:cubicBezTo>
                    <a:pt x="2911602" y="9906"/>
                    <a:pt x="2908808" y="12700"/>
                    <a:pt x="2905252" y="12700"/>
                  </a:cubicBezTo>
                  <a:lnTo>
                    <a:pt x="6350" y="12700"/>
                  </a:lnTo>
                  <a:cubicBezTo>
                    <a:pt x="2794" y="12700"/>
                    <a:pt x="0" y="9906"/>
                    <a:pt x="0" y="6350"/>
                  </a:cubicBezTo>
                  <a:cubicBezTo>
                    <a:pt x="0" y="2794"/>
                    <a:pt x="2794" y="0"/>
                    <a:pt x="6350" y="0"/>
                  </a:cubicBezTo>
                  <a:close/>
                </a:path>
              </a:pathLst>
            </a:custGeom>
            <a:solidFill>
              <a:srgbClr val="000000"/>
            </a:solidFill>
          </p:spPr>
        </p:sp>
      </p:grpSp>
      <p:grpSp>
        <p:nvGrpSpPr>
          <p:cNvPr id="13" name="Group 13"/>
          <p:cNvGrpSpPr/>
          <p:nvPr/>
        </p:nvGrpSpPr>
        <p:grpSpPr>
          <a:xfrm>
            <a:off x="5069576" y="9244906"/>
            <a:ext cx="3070803" cy="13395"/>
            <a:chOff x="0" y="0"/>
            <a:chExt cx="2911576" cy="12700"/>
          </a:xfrm>
        </p:grpSpPr>
        <p:sp>
          <p:nvSpPr>
            <p:cNvPr id="14" name="Freeform 14"/>
            <p:cNvSpPr/>
            <p:nvPr/>
          </p:nvSpPr>
          <p:spPr>
            <a:xfrm>
              <a:off x="0" y="0"/>
              <a:ext cx="2911602" cy="12700"/>
            </a:xfrm>
            <a:custGeom>
              <a:avLst/>
              <a:gdLst/>
              <a:ahLst/>
              <a:cxnLst/>
              <a:rect l="l" t="t" r="r" b="b"/>
              <a:pathLst>
                <a:path w="2911602" h="12700">
                  <a:moveTo>
                    <a:pt x="6350" y="0"/>
                  </a:moveTo>
                  <a:lnTo>
                    <a:pt x="2905252" y="0"/>
                  </a:lnTo>
                  <a:cubicBezTo>
                    <a:pt x="2908808" y="0"/>
                    <a:pt x="2911602" y="2794"/>
                    <a:pt x="2911602" y="6350"/>
                  </a:cubicBezTo>
                  <a:cubicBezTo>
                    <a:pt x="2911602" y="9906"/>
                    <a:pt x="2908808" y="12700"/>
                    <a:pt x="2905252" y="12700"/>
                  </a:cubicBezTo>
                  <a:lnTo>
                    <a:pt x="6350" y="12700"/>
                  </a:lnTo>
                  <a:cubicBezTo>
                    <a:pt x="2794" y="12700"/>
                    <a:pt x="0" y="9906"/>
                    <a:pt x="0" y="6350"/>
                  </a:cubicBezTo>
                  <a:cubicBezTo>
                    <a:pt x="0" y="2794"/>
                    <a:pt x="2794" y="0"/>
                    <a:pt x="6350" y="0"/>
                  </a:cubicBezTo>
                  <a:close/>
                </a:path>
              </a:pathLst>
            </a:custGeom>
            <a:solidFill>
              <a:srgbClr val="000000"/>
            </a:solidFill>
          </p:spPr>
        </p:sp>
      </p:grpSp>
      <p:grpSp>
        <p:nvGrpSpPr>
          <p:cNvPr id="15" name="Group 15"/>
          <p:cNvGrpSpPr/>
          <p:nvPr/>
        </p:nvGrpSpPr>
        <p:grpSpPr>
          <a:xfrm>
            <a:off x="10065906" y="7138926"/>
            <a:ext cx="3070803" cy="13395"/>
            <a:chOff x="0" y="0"/>
            <a:chExt cx="2911576" cy="12700"/>
          </a:xfrm>
        </p:grpSpPr>
        <p:sp>
          <p:nvSpPr>
            <p:cNvPr id="16" name="Freeform 16"/>
            <p:cNvSpPr/>
            <p:nvPr/>
          </p:nvSpPr>
          <p:spPr>
            <a:xfrm>
              <a:off x="0" y="0"/>
              <a:ext cx="2911602" cy="12700"/>
            </a:xfrm>
            <a:custGeom>
              <a:avLst/>
              <a:gdLst/>
              <a:ahLst/>
              <a:cxnLst/>
              <a:rect l="l" t="t" r="r" b="b"/>
              <a:pathLst>
                <a:path w="2911602" h="12700">
                  <a:moveTo>
                    <a:pt x="6350" y="0"/>
                  </a:moveTo>
                  <a:lnTo>
                    <a:pt x="2905252" y="0"/>
                  </a:lnTo>
                  <a:cubicBezTo>
                    <a:pt x="2908808" y="0"/>
                    <a:pt x="2911602" y="2794"/>
                    <a:pt x="2911602" y="6350"/>
                  </a:cubicBezTo>
                  <a:cubicBezTo>
                    <a:pt x="2911602" y="9906"/>
                    <a:pt x="2908808" y="12700"/>
                    <a:pt x="2905252" y="12700"/>
                  </a:cubicBezTo>
                  <a:lnTo>
                    <a:pt x="6350" y="12700"/>
                  </a:lnTo>
                  <a:cubicBezTo>
                    <a:pt x="2794" y="12700"/>
                    <a:pt x="0" y="9906"/>
                    <a:pt x="0" y="6350"/>
                  </a:cubicBezTo>
                  <a:cubicBezTo>
                    <a:pt x="0" y="2794"/>
                    <a:pt x="2794" y="0"/>
                    <a:pt x="6350" y="0"/>
                  </a:cubicBezTo>
                  <a:close/>
                </a:path>
              </a:pathLst>
            </a:custGeom>
            <a:solidFill>
              <a:srgbClr val="000000"/>
            </a:solidFill>
          </p:spPr>
        </p:sp>
      </p:grpSp>
      <p:grpSp>
        <p:nvGrpSpPr>
          <p:cNvPr id="17" name="Group 17"/>
          <p:cNvGrpSpPr/>
          <p:nvPr/>
        </p:nvGrpSpPr>
        <p:grpSpPr>
          <a:xfrm>
            <a:off x="10065906" y="8117111"/>
            <a:ext cx="3070803" cy="13395"/>
            <a:chOff x="0" y="0"/>
            <a:chExt cx="2911576" cy="12700"/>
          </a:xfrm>
        </p:grpSpPr>
        <p:sp>
          <p:nvSpPr>
            <p:cNvPr id="18" name="Freeform 18"/>
            <p:cNvSpPr/>
            <p:nvPr/>
          </p:nvSpPr>
          <p:spPr>
            <a:xfrm>
              <a:off x="0" y="0"/>
              <a:ext cx="2911602" cy="12700"/>
            </a:xfrm>
            <a:custGeom>
              <a:avLst/>
              <a:gdLst/>
              <a:ahLst/>
              <a:cxnLst/>
              <a:rect l="l" t="t" r="r" b="b"/>
              <a:pathLst>
                <a:path w="2911602" h="12700">
                  <a:moveTo>
                    <a:pt x="6350" y="0"/>
                  </a:moveTo>
                  <a:lnTo>
                    <a:pt x="2905252" y="0"/>
                  </a:lnTo>
                  <a:cubicBezTo>
                    <a:pt x="2908808" y="0"/>
                    <a:pt x="2911602" y="2794"/>
                    <a:pt x="2911602" y="6350"/>
                  </a:cubicBezTo>
                  <a:cubicBezTo>
                    <a:pt x="2911602" y="9906"/>
                    <a:pt x="2908808" y="12700"/>
                    <a:pt x="2905252" y="12700"/>
                  </a:cubicBezTo>
                  <a:lnTo>
                    <a:pt x="6350" y="12700"/>
                  </a:lnTo>
                  <a:cubicBezTo>
                    <a:pt x="2794" y="12700"/>
                    <a:pt x="0" y="9906"/>
                    <a:pt x="0" y="6350"/>
                  </a:cubicBezTo>
                  <a:cubicBezTo>
                    <a:pt x="0" y="2794"/>
                    <a:pt x="2794" y="0"/>
                    <a:pt x="6350" y="0"/>
                  </a:cubicBezTo>
                  <a:close/>
                </a:path>
              </a:pathLst>
            </a:custGeom>
            <a:solidFill>
              <a:srgbClr val="000000"/>
            </a:solidFill>
          </p:spPr>
        </p:sp>
      </p:grpSp>
      <p:sp>
        <p:nvSpPr>
          <p:cNvPr id="19" name="TextBox 19"/>
          <p:cNvSpPr txBox="1"/>
          <p:nvPr/>
        </p:nvSpPr>
        <p:spPr>
          <a:xfrm>
            <a:off x="9790391" y="1737444"/>
            <a:ext cx="4975882" cy="3849707"/>
          </a:xfrm>
          <a:prstGeom prst="rect">
            <a:avLst/>
          </a:prstGeom>
        </p:spPr>
        <p:txBody>
          <a:bodyPr lIns="0" tIns="0" rIns="0" bIns="0" rtlCol="0" anchor="t">
            <a:spAutoFit/>
          </a:bodyPr>
          <a:lstStyle/>
          <a:p>
            <a:pPr algn="l">
              <a:lnSpc>
                <a:spcPts val="7551"/>
              </a:lnSpc>
            </a:pPr>
            <a:r>
              <a:rPr lang="en-US" sz="5764">
                <a:solidFill>
                  <a:srgbClr val="000000"/>
                </a:solidFill>
                <a:latin typeface="Montserrat"/>
                <a:ea typeface="Montserrat"/>
                <a:cs typeface="Montserrat"/>
                <a:sym typeface="Montserrat"/>
              </a:rPr>
              <a:t>How would you describe yourself to an interviewer?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E81152"/>
        </a:solidFill>
        <a:effectLst/>
      </p:bgPr>
    </p:bg>
    <p:spTree>
      <p:nvGrpSpPr>
        <p:cNvPr id="1" name=""/>
        <p:cNvGrpSpPr/>
        <p:nvPr/>
      </p:nvGrpSpPr>
      <p:grpSpPr>
        <a:xfrm>
          <a:off x="0" y="0"/>
          <a:ext cx="0" cy="0"/>
          <a:chOff x="0" y="0"/>
          <a:chExt cx="0" cy="0"/>
        </a:xfrm>
      </p:grpSpPr>
      <p:grpSp>
        <p:nvGrpSpPr>
          <p:cNvPr id="2" name="Group 2"/>
          <p:cNvGrpSpPr/>
          <p:nvPr/>
        </p:nvGrpSpPr>
        <p:grpSpPr>
          <a:xfrm>
            <a:off x="8784491" y="1544006"/>
            <a:ext cx="6188809" cy="1211735"/>
            <a:chOff x="0" y="0"/>
            <a:chExt cx="5867908" cy="1148904"/>
          </a:xfrm>
        </p:grpSpPr>
        <p:sp>
          <p:nvSpPr>
            <p:cNvPr id="3" name="Freeform 3"/>
            <p:cNvSpPr/>
            <p:nvPr/>
          </p:nvSpPr>
          <p:spPr>
            <a:xfrm>
              <a:off x="0" y="0"/>
              <a:ext cx="5867908" cy="1148969"/>
            </a:xfrm>
            <a:custGeom>
              <a:avLst/>
              <a:gdLst/>
              <a:ahLst/>
              <a:cxnLst/>
              <a:rect l="l" t="t" r="r" b="b"/>
              <a:pathLst>
                <a:path w="5867908" h="1148969">
                  <a:moveTo>
                    <a:pt x="5826887" y="1148842"/>
                  </a:moveTo>
                  <a:lnTo>
                    <a:pt x="41021" y="1148842"/>
                  </a:lnTo>
                  <a:cubicBezTo>
                    <a:pt x="18415" y="1148842"/>
                    <a:pt x="0" y="1130554"/>
                    <a:pt x="0" y="1107948"/>
                  </a:cubicBezTo>
                  <a:lnTo>
                    <a:pt x="0" y="41021"/>
                  </a:lnTo>
                  <a:cubicBezTo>
                    <a:pt x="0" y="18415"/>
                    <a:pt x="18415" y="0"/>
                    <a:pt x="41021" y="0"/>
                  </a:cubicBezTo>
                  <a:lnTo>
                    <a:pt x="5826887" y="0"/>
                  </a:lnTo>
                  <a:cubicBezTo>
                    <a:pt x="5849493" y="0"/>
                    <a:pt x="5867908" y="18415"/>
                    <a:pt x="5867908" y="41021"/>
                  </a:cubicBezTo>
                  <a:lnTo>
                    <a:pt x="5867908" y="1107948"/>
                  </a:lnTo>
                  <a:cubicBezTo>
                    <a:pt x="5867908" y="1130554"/>
                    <a:pt x="5849493" y="1148969"/>
                    <a:pt x="5826887" y="1148969"/>
                  </a:cubicBezTo>
                  <a:close/>
                </a:path>
              </a:pathLst>
            </a:custGeom>
            <a:solidFill>
              <a:srgbClr val="F8F8F8"/>
            </a:solidFill>
          </p:spPr>
        </p:sp>
      </p:grpSp>
      <p:sp>
        <p:nvSpPr>
          <p:cNvPr id="4" name="TextBox 4"/>
          <p:cNvSpPr txBox="1"/>
          <p:nvPr/>
        </p:nvSpPr>
        <p:spPr>
          <a:xfrm>
            <a:off x="9364404" y="1871889"/>
            <a:ext cx="5162580" cy="483394"/>
          </a:xfrm>
          <a:prstGeom prst="rect">
            <a:avLst/>
          </a:prstGeom>
        </p:spPr>
        <p:txBody>
          <a:bodyPr lIns="0" tIns="0" rIns="0" bIns="0" rtlCol="0" anchor="t">
            <a:spAutoFit/>
          </a:bodyPr>
          <a:lstStyle/>
          <a:p>
            <a:pPr algn="l">
              <a:lnSpc>
                <a:spcPts val="3542"/>
              </a:lnSpc>
            </a:pPr>
            <a:r>
              <a:rPr lang="en-US" sz="2529">
                <a:solidFill>
                  <a:srgbClr val="000000"/>
                </a:solidFill>
                <a:latin typeface="Montserrat"/>
                <a:ea typeface="Montserrat"/>
                <a:cs typeface="Montserrat"/>
                <a:sym typeface="Montserrat"/>
              </a:rPr>
              <a:t>"I am a people person"</a:t>
            </a:r>
          </a:p>
        </p:txBody>
      </p:sp>
      <p:sp>
        <p:nvSpPr>
          <p:cNvPr id="5" name="TextBox 5"/>
          <p:cNvSpPr txBox="1"/>
          <p:nvPr/>
        </p:nvSpPr>
        <p:spPr>
          <a:xfrm>
            <a:off x="3314700" y="2263591"/>
            <a:ext cx="4452113" cy="3438238"/>
          </a:xfrm>
          <a:prstGeom prst="rect">
            <a:avLst/>
          </a:prstGeom>
        </p:spPr>
        <p:txBody>
          <a:bodyPr lIns="0" tIns="0" rIns="0" bIns="0" rtlCol="0" anchor="t">
            <a:spAutoFit/>
          </a:bodyPr>
          <a:lstStyle/>
          <a:p>
            <a:pPr algn="l">
              <a:lnSpc>
                <a:spcPts val="8857"/>
              </a:lnSpc>
            </a:pPr>
            <a:r>
              <a:rPr lang="en-US" sz="6326">
                <a:solidFill>
                  <a:srgbClr val="F8F8F8"/>
                </a:solidFill>
                <a:latin typeface="Nunito"/>
                <a:ea typeface="Nunito"/>
                <a:cs typeface="Nunito"/>
                <a:sym typeface="Nunito"/>
              </a:rPr>
              <a:t>WHAT</a:t>
            </a:r>
          </a:p>
          <a:p>
            <a:pPr algn="l">
              <a:lnSpc>
                <a:spcPts val="8857"/>
              </a:lnSpc>
            </a:pPr>
            <a:r>
              <a:rPr lang="en-US" sz="6326">
                <a:solidFill>
                  <a:srgbClr val="F8F8F8"/>
                </a:solidFill>
                <a:latin typeface="Nunito"/>
                <a:ea typeface="Nunito"/>
                <a:cs typeface="Nunito"/>
                <a:sym typeface="Nunito"/>
              </a:rPr>
              <a:t>PEOPLE SAY</a:t>
            </a:r>
          </a:p>
        </p:txBody>
      </p:sp>
      <p:grpSp>
        <p:nvGrpSpPr>
          <p:cNvPr id="6" name="Group 6"/>
          <p:cNvGrpSpPr/>
          <p:nvPr/>
        </p:nvGrpSpPr>
        <p:grpSpPr>
          <a:xfrm>
            <a:off x="8784491" y="3100164"/>
            <a:ext cx="6188809" cy="1211735"/>
            <a:chOff x="0" y="0"/>
            <a:chExt cx="5867908" cy="1148904"/>
          </a:xfrm>
        </p:grpSpPr>
        <p:sp>
          <p:nvSpPr>
            <p:cNvPr id="7" name="Freeform 7"/>
            <p:cNvSpPr/>
            <p:nvPr/>
          </p:nvSpPr>
          <p:spPr>
            <a:xfrm>
              <a:off x="0" y="0"/>
              <a:ext cx="5867908" cy="1148969"/>
            </a:xfrm>
            <a:custGeom>
              <a:avLst/>
              <a:gdLst/>
              <a:ahLst/>
              <a:cxnLst/>
              <a:rect l="l" t="t" r="r" b="b"/>
              <a:pathLst>
                <a:path w="5867908" h="1148969">
                  <a:moveTo>
                    <a:pt x="5826887" y="1148842"/>
                  </a:moveTo>
                  <a:lnTo>
                    <a:pt x="41021" y="1148842"/>
                  </a:lnTo>
                  <a:cubicBezTo>
                    <a:pt x="18415" y="1148842"/>
                    <a:pt x="0" y="1130554"/>
                    <a:pt x="0" y="1107948"/>
                  </a:cubicBezTo>
                  <a:lnTo>
                    <a:pt x="0" y="41021"/>
                  </a:lnTo>
                  <a:cubicBezTo>
                    <a:pt x="0" y="18415"/>
                    <a:pt x="18415" y="0"/>
                    <a:pt x="41021" y="0"/>
                  </a:cubicBezTo>
                  <a:lnTo>
                    <a:pt x="5826887" y="0"/>
                  </a:lnTo>
                  <a:cubicBezTo>
                    <a:pt x="5849493" y="0"/>
                    <a:pt x="5867908" y="18415"/>
                    <a:pt x="5867908" y="41021"/>
                  </a:cubicBezTo>
                  <a:lnTo>
                    <a:pt x="5867908" y="1107948"/>
                  </a:lnTo>
                  <a:cubicBezTo>
                    <a:pt x="5867908" y="1130554"/>
                    <a:pt x="5849493" y="1148969"/>
                    <a:pt x="5826887" y="1148969"/>
                  </a:cubicBezTo>
                  <a:close/>
                </a:path>
              </a:pathLst>
            </a:custGeom>
            <a:solidFill>
              <a:srgbClr val="F8F8F8"/>
            </a:solidFill>
          </p:spPr>
        </p:sp>
      </p:grpSp>
      <p:sp>
        <p:nvSpPr>
          <p:cNvPr id="8" name="TextBox 8"/>
          <p:cNvSpPr txBox="1"/>
          <p:nvPr/>
        </p:nvSpPr>
        <p:spPr>
          <a:xfrm>
            <a:off x="9297605" y="3427127"/>
            <a:ext cx="5162580" cy="469999"/>
          </a:xfrm>
          <a:prstGeom prst="rect">
            <a:avLst/>
          </a:prstGeom>
        </p:spPr>
        <p:txBody>
          <a:bodyPr lIns="0" tIns="0" rIns="0" bIns="0" rtlCol="0" anchor="t">
            <a:spAutoFit/>
          </a:bodyPr>
          <a:lstStyle/>
          <a:p>
            <a:pPr algn="l">
              <a:lnSpc>
                <a:spcPts val="3542"/>
              </a:lnSpc>
            </a:pPr>
            <a:r>
              <a:rPr lang="en-US" sz="2529">
                <a:solidFill>
                  <a:srgbClr val="000000"/>
                </a:solidFill>
                <a:latin typeface="Montserrat"/>
                <a:ea typeface="Montserrat"/>
                <a:cs typeface="Montserrat"/>
                <a:sym typeface="Montserrat"/>
              </a:rPr>
              <a:t>"I am a hard worker"</a:t>
            </a:r>
          </a:p>
        </p:txBody>
      </p:sp>
      <p:grpSp>
        <p:nvGrpSpPr>
          <p:cNvPr id="9" name="Group 9"/>
          <p:cNvGrpSpPr/>
          <p:nvPr/>
        </p:nvGrpSpPr>
        <p:grpSpPr>
          <a:xfrm>
            <a:off x="8784491" y="4694493"/>
            <a:ext cx="6188809" cy="1211735"/>
            <a:chOff x="0" y="0"/>
            <a:chExt cx="5867908" cy="1148904"/>
          </a:xfrm>
        </p:grpSpPr>
        <p:sp>
          <p:nvSpPr>
            <p:cNvPr id="10" name="Freeform 10"/>
            <p:cNvSpPr/>
            <p:nvPr/>
          </p:nvSpPr>
          <p:spPr>
            <a:xfrm>
              <a:off x="0" y="0"/>
              <a:ext cx="5867908" cy="1148969"/>
            </a:xfrm>
            <a:custGeom>
              <a:avLst/>
              <a:gdLst/>
              <a:ahLst/>
              <a:cxnLst/>
              <a:rect l="l" t="t" r="r" b="b"/>
              <a:pathLst>
                <a:path w="5867908" h="1148969">
                  <a:moveTo>
                    <a:pt x="5826887" y="1148842"/>
                  </a:moveTo>
                  <a:lnTo>
                    <a:pt x="41021" y="1148842"/>
                  </a:lnTo>
                  <a:cubicBezTo>
                    <a:pt x="18415" y="1148842"/>
                    <a:pt x="0" y="1130554"/>
                    <a:pt x="0" y="1107948"/>
                  </a:cubicBezTo>
                  <a:lnTo>
                    <a:pt x="0" y="41021"/>
                  </a:lnTo>
                  <a:cubicBezTo>
                    <a:pt x="0" y="18415"/>
                    <a:pt x="18415" y="0"/>
                    <a:pt x="41021" y="0"/>
                  </a:cubicBezTo>
                  <a:lnTo>
                    <a:pt x="5826887" y="0"/>
                  </a:lnTo>
                  <a:cubicBezTo>
                    <a:pt x="5849493" y="0"/>
                    <a:pt x="5867908" y="18415"/>
                    <a:pt x="5867908" y="41021"/>
                  </a:cubicBezTo>
                  <a:lnTo>
                    <a:pt x="5867908" y="1107948"/>
                  </a:lnTo>
                  <a:cubicBezTo>
                    <a:pt x="5867908" y="1130554"/>
                    <a:pt x="5849493" y="1148969"/>
                    <a:pt x="5826887" y="1148969"/>
                  </a:cubicBezTo>
                  <a:close/>
                </a:path>
              </a:pathLst>
            </a:custGeom>
            <a:solidFill>
              <a:srgbClr val="F8F8F8"/>
            </a:solidFill>
          </p:spPr>
        </p:sp>
      </p:grpSp>
      <p:sp>
        <p:nvSpPr>
          <p:cNvPr id="11" name="TextBox 11"/>
          <p:cNvSpPr txBox="1"/>
          <p:nvPr/>
        </p:nvSpPr>
        <p:spPr>
          <a:xfrm>
            <a:off x="9297605" y="5021456"/>
            <a:ext cx="5162580" cy="469999"/>
          </a:xfrm>
          <a:prstGeom prst="rect">
            <a:avLst/>
          </a:prstGeom>
        </p:spPr>
        <p:txBody>
          <a:bodyPr lIns="0" tIns="0" rIns="0" bIns="0" rtlCol="0" anchor="t">
            <a:spAutoFit/>
          </a:bodyPr>
          <a:lstStyle/>
          <a:p>
            <a:pPr algn="l">
              <a:lnSpc>
                <a:spcPts val="3542"/>
              </a:lnSpc>
            </a:pPr>
            <a:r>
              <a:rPr lang="en-US" sz="2529">
                <a:solidFill>
                  <a:srgbClr val="000000"/>
                </a:solidFill>
                <a:latin typeface="Montserrat"/>
                <a:ea typeface="Montserrat"/>
                <a:cs typeface="Montserrat"/>
                <a:sym typeface="Montserrat"/>
              </a:rPr>
              <a:t>"I am a fast learner"</a:t>
            </a:r>
          </a:p>
        </p:txBody>
      </p:sp>
      <p:grpSp>
        <p:nvGrpSpPr>
          <p:cNvPr id="12" name="Group 12"/>
          <p:cNvGrpSpPr/>
          <p:nvPr/>
        </p:nvGrpSpPr>
        <p:grpSpPr>
          <a:xfrm>
            <a:off x="8784491" y="6269736"/>
            <a:ext cx="6188809" cy="1211735"/>
            <a:chOff x="0" y="0"/>
            <a:chExt cx="5867908" cy="1148904"/>
          </a:xfrm>
        </p:grpSpPr>
        <p:sp>
          <p:nvSpPr>
            <p:cNvPr id="13" name="Freeform 13"/>
            <p:cNvSpPr/>
            <p:nvPr/>
          </p:nvSpPr>
          <p:spPr>
            <a:xfrm>
              <a:off x="0" y="0"/>
              <a:ext cx="5867908" cy="1148969"/>
            </a:xfrm>
            <a:custGeom>
              <a:avLst/>
              <a:gdLst/>
              <a:ahLst/>
              <a:cxnLst/>
              <a:rect l="l" t="t" r="r" b="b"/>
              <a:pathLst>
                <a:path w="5867908" h="1148969">
                  <a:moveTo>
                    <a:pt x="5826887" y="1148842"/>
                  </a:moveTo>
                  <a:lnTo>
                    <a:pt x="41021" y="1148842"/>
                  </a:lnTo>
                  <a:cubicBezTo>
                    <a:pt x="18415" y="1148842"/>
                    <a:pt x="0" y="1130554"/>
                    <a:pt x="0" y="1107948"/>
                  </a:cubicBezTo>
                  <a:lnTo>
                    <a:pt x="0" y="41021"/>
                  </a:lnTo>
                  <a:cubicBezTo>
                    <a:pt x="0" y="18415"/>
                    <a:pt x="18415" y="0"/>
                    <a:pt x="41021" y="0"/>
                  </a:cubicBezTo>
                  <a:lnTo>
                    <a:pt x="5826887" y="0"/>
                  </a:lnTo>
                  <a:cubicBezTo>
                    <a:pt x="5849493" y="0"/>
                    <a:pt x="5867908" y="18415"/>
                    <a:pt x="5867908" y="41021"/>
                  </a:cubicBezTo>
                  <a:lnTo>
                    <a:pt x="5867908" y="1107948"/>
                  </a:lnTo>
                  <a:cubicBezTo>
                    <a:pt x="5867908" y="1130554"/>
                    <a:pt x="5849493" y="1148969"/>
                    <a:pt x="5826887" y="1148969"/>
                  </a:cubicBezTo>
                  <a:close/>
                </a:path>
              </a:pathLst>
            </a:custGeom>
            <a:solidFill>
              <a:srgbClr val="F8F8F8"/>
            </a:solidFill>
          </p:spPr>
        </p:sp>
      </p:grpSp>
      <p:sp>
        <p:nvSpPr>
          <p:cNvPr id="14" name="TextBox 14"/>
          <p:cNvSpPr txBox="1"/>
          <p:nvPr/>
        </p:nvSpPr>
        <p:spPr>
          <a:xfrm>
            <a:off x="9297605" y="6596699"/>
            <a:ext cx="5162580" cy="469999"/>
          </a:xfrm>
          <a:prstGeom prst="rect">
            <a:avLst/>
          </a:prstGeom>
        </p:spPr>
        <p:txBody>
          <a:bodyPr lIns="0" tIns="0" rIns="0" bIns="0" rtlCol="0" anchor="t">
            <a:spAutoFit/>
          </a:bodyPr>
          <a:lstStyle/>
          <a:p>
            <a:pPr algn="l">
              <a:lnSpc>
                <a:spcPts val="3542"/>
              </a:lnSpc>
            </a:pPr>
            <a:r>
              <a:rPr lang="en-US" sz="2529">
                <a:solidFill>
                  <a:srgbClr val="000000"/>
                </a:solidFill>
                <a:latin typeface="Montserrat"/>
                <a:ea typeface="Montserrat"/>
                <a:cs typeface="Montserrat"/>
                <a:sym typeface="Montserrat"/>
              </a:rPr>
              <a:t>"I am reliable"</a:t>
            </a:r>
          </a:p>
        </p:txBody>
      </p:sp>
      <p:grpSp>
        <p:nvGrpSpPr>
          <p:cNvPr id="15" name="Group 15"/>
          <p:cNvGrpSpPr/>
          <p:nvPr/>
        </p:nvGrpSpPr>
        <p:grpSpPr>
          <a:xfrm>
            <a:off x="8784491" y="7834047"/>
            <a:ext cx="6188809" cy="1211735"/>
            <a:chOff x="0" y="0"/>
            <a:chExt cx="5867908" cy="1148904"/>
          </a:xfrm>
        </p:grpSpPr>
        <p:sp>
          <p:nvSpPr>
            <p:cNvPr id="16" name="Freeform 16"/>
            <p:cNvSpPr/>
            <p:nvPr/>
          </p:nvSpPr>
          <p:spPr>
            <a:xfrm>
              <a:off x="0" y="0"/>
              <a:ext cx="5867908" cy="1148969"/>
            </a:xfrm>
            <a:custGeom>
              <a:avLst/>
              <a:gdLst/>
              <a:ahLst/>
              <a:cxnLst/>
              <a:rect l="l" t="t" r="r" b="b"/>
              <a:pathLst>
                <a:path w="5867908" h="1148969">
                  <a:moveTo>
                    <a:pt x="5826887" y="1148842"/>
                  </a:moveTo>
                  <a:lnTo>
                    <a:pt x="41021" y="1148842"/>
                  </a:lnTo>
                  <a:cubicBezTo>
                    <a:pt x="18415" y="1148842"/>
                    <a:pt x="0" y="1130554"/>
                    <a:pt x="0" y="1107948"/>
                  </a:cubicBezTo>
                  <a:lnTo>
                    <a:pt x="0" y="41021"/>
                  </a:lnTo>
                  <a:cubicBezTo>
                    <a:pt x="0" y="18415"/>
                    <a:pt x="18415" y="0"/>
                    <a:pt x="41021" y="0"/>
                  </a:cubicBezTo>
                  <a:lnTo>
                    <a:pt x="5826887" y="0"/>
                  </a:lnTo>
                  <a:cubicBezTo>
                    <a:pt x="5849493" y="0"/>
                    <a:pt x="5867908" y="18415"/>
                    <a:pt x="5867908" y="41021"/>
                  </a:cubicBezTo>
                  <a:lnTo>
                    <a:pt x="5867908" y="1107948"/>
                  </a:lnTo>
                  <a:cubicBezTo>
                    <a:pt x="5867908" y="1130554"/>
                    <a:pt x="5849493" y="1148969"/>
                    <a:pt x="5826887" y="1148969"/>
                  </a:cubicBezTo>
                  <a:close/>
                </a:path>
              </a:pathLst>
            </a:custGeom>
            <a:solidFill>
              <a:srgbClr val="F8F8F8"/>
            </a:solidFill>
          </p:spPr>
        </p:sp>
      </p:grpSp>
      <p:sp>
        <p:nvSpPr>
          <p:cNvPr id="17" name="TextBox 17"/>
          <p:cNvSpPr txBox="1"/>
          <p:nvPr/>
        </p:nvSpPr>
        <p:spPr>
          <a:xfrm>
            <a:off x="9297605" y="8161010"/>
            <a:ext cx="5162580" cy="469999"/>
          </a:xfrm>
          <a:prstGeom prst="rect">
            <a:avLst/>
          </a:prstGeom>
        </p:spPr>
        <p:txBody>
          <a:bodyPr lIns="0" tIns="0" rIns="0" bIns="0" rtlCol="0" anchor="t">
            <a:spAutoFit/>
          </a:bodyPr>
          <a:lstStyle/>
          <a:p>
            <a:pPr algn="l">
              <a:lnSpc>
                <a:spcPts val="3542"/>
              </a:lnSpc>
            </a:pPr>
            <a:r>
              <a:rPr lang="en-US" sz="2529">
                <a:solidFill>
                  <a:srgbClr val="000000"/>
                </a:solidFill>
                <a:latin typeface="Montserrat"/>
                <a:ea typeface="Montserrat"/>
                <a:cs typeface="Montserrat"/>
                <a:sym typeface="Montserrat"/>
              </a:rPr>
              <a:t>"I am a team player"</a:t>
            </a:r>
          </a:p>
        </p:txBody>
      </p:sp>
      <p:sp>
        <p:nvSpPr>
          <p:cNvPr id="18" name="TextBox 18"/>
          <p:cNvSpPr txBox="1"/>
          <p:nvPr/>
        </p:nvSpPr>
        <p:spPr>
          <a:xfrm>
            <a:off x="3314700" y="6378483"/>
            <a:ext cx="3893399" cy="2172296"/>
          </a:xfrm>
          <a:prstGeom prst="rect">
            <a:avLst/>
          </a:prstGeom>
        </p:spPr>
        <p:txBody>
          <a:bodyPr lIns="0" tIns="0" rIns="0" bIns="0" rtlCol="0" anchor="t">
            <a:spAutoFit/>
          </a:bodyPr>
          <a:lstStyle/>
          <a:p>
            <a:pPr algn="l">
              <a:lnSpc>
                <a:spcPts val="3543"/>
              </a:lnSpc>
            </a:pPr>
            <a:r>
              <a:rPr lang="en-US" sz="2531">
                <a:solidFill>
                  <a:srgbClr val="FFFFFF"/>
                </a:solidFill>
                <a:latin typeface="Montserrat"/>
                <a:ea typeface="Montserrat"/>
                <a:cs typeface="Montserrat"/>
                <a:sym typeface="Montserrat"/>
              </a:rPr>
              <a:t>1000 candidates were asked </a:t>
            </a:r>
            <a:r>
              <a:rPr lang="en-US" sz="2531" b="1">
                <a:solidFill>
                  <a:srgbClr val="FFFFFF"/>
                </a:solidFill>
                <a:latin typeface="Montserrat Bold"/>
                <a:ea typeface="Montserrat Bold"/>
                <a:cs typeface="Montserrat Bold"/>
                <a:sym typeface="Montserrat Bold"/>
              </a:rPr>
              <a:t>"How would you describe yourself"?</a:t>
            </a:r>
            <a:r>
              <a:rPr lang="en-US" sz="2531">
                <a:solidFill>
                  <a:srgbClr val="FFFFFF"/>
                </a:solidFill>
                <a:latin typeface="Montserrat"/>
                <a:ea typeface="Montserrat"/>
                <a:cs typeface="Montserrat"/>
                <a:sym typeface="Montserrat"/>
              </a:rPr>
              <a:t> </a:t>
            </a:r>
          </a:p>
          <a:p>
            <a:pPr algn="l">
              <a:lnSpc>
                <a:spcPts val="3543"/>
              </a:lnSpc>
            </a:pPr>
            <a:endParaRPr lang="en-US" sz="2531">
              <a:solidFill>
                <a:srgbClr val="FFFFFF"/>
              </a:solidFill>
              <a:latin typeface="Montserrat"/>
              <a:ea typeface="Montserrat"/>
              <a:cs typeface="Montserrat"/>
              <a:sym typeface="Montserrat"/>
            </a:endParaRPr>
          </a:p>
          <a:p>
            <a:pPr algn="l">
              <a:lnSpc>
                <a:spcPts val="2754"/>
              </a:lnSpc>
            </a:pPr>
            <a:r>
              <a:rPr lang="en-US" sz="1968">
                <a:solidFill>
                  <a:srgbClr val="FFFFFF"/>
                </a:solidFill>
                <a:latin typeface="Montserrat"/>
                <a:ea typeface="Montserrat"/>
                <a:cs typeface="Montserrat"/>
                <a:sym typeface="Montserrat"/>
              </a:rPr>
              <a:t>These are their top 5 answers</a:t>
            </a:r>
          </a:p>
        </p:txBody>
      </p:sp>
      <p:sp>
        <p:nvSpPr>
          <p:cNvPr id="19" name="Freeform 19"/>
          <p:cNvSpPr/>
          <p:nvPr/>
        </p:nvSpPr>
        <p:spPr>
          <a:xfrm>
            <a:off x="3257443" y="716532"/>
            <a:ext cx="1745674" cy="1638751"/>
          </a:xfrm>
          <a:custGeom>
            <a:avLst/>
            <a:gdLst/>
            <a:ahLst/>
            <a:cxnLst/>
            <a:rect l="l" t="t" r="r" b="b"/>
            <a:pathLst>
              <a:path w="1745674" h="1638751">
                <a:moveTo>
                  <a:pt x="0" y="0"/>
                </a:moveTo>
                <a:lnTo>
                  <a:pt x="1745674" y="0"/>
                </a:lnTo>
                <a:lnTo>
                  <a:pt x="1745674" y="1638751"/>
                </a:lnTo>
                <a:lnTo>
                  <a:pt x="0" y="1638751"/>
                </a:lnTo>
                <a:lnTo>
                  <a:pt x="0" y="0"/>
                </a:lnTo>
                <a:close/>
              </a:path>
            </a:pathLst>
          </a:custGeom>
          <a:blipFill>
            <a:blip>
              <a:extLst>
                <a:ext uri="{96DAC541-7B7A-43D3-8B79-37D633B846F1}">
                  <asvg:svgBlip xmlns:asvg="http://schemas.microsoft.com/office/drawing/2016/SVG/main" r:embed="rId3"/>
                </a:ext>
              </a:extLst>
            </a:blip>
            <a:stretch>
              <a:fillRect b="-19"/>
            </a:stretch>
          </a:blipFill>
        </p:spPr>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9497097" y="5778031"/>
            <a:ext cx="5476203" cy="787991"/>
          </a:xfrm>
          <a:prstGeom prst="rect">
            <a:avLst/>
          </a:prstGeom>
        </p:spPr>
        <p:txBody>
          <a:bodyPr lIns="0" tIns="0" rIns="0" bIns="0" rtlCol="0" anchor="t">
            <a:spAutoFit/>
          </a:bodyPr>
          <a:lstStyle/>
          <a:p>
            <a:pPr algn="l">
              <a:lnSpc>
                <a:spcPts val="6494"/>
              </a:lnSpc>
            </a:pPr>
            <a:r>
              <a:rPr lang="en-US" sz="4845" b="1">
                <a:solidFill>
                  <a:srgbClr val="E81152"/>
                </a:solidFill>
                <a:latin typeface="Montserrat Bold"/>
                <a:ea typeface="Montserrat Bold"/>
                <a:cs typeface="Montserrat Bold"/>
                <a:sym typeface="Montserrat Bold"/>
              </a:rPr>
              <a:t>future behaviour </a:t>
            </a:r>
          </a:p>
        </p:txBody>
      </p:sp>
      <p:grpSp>
        <p:nvGrpSpPr>
          <p:cNvPr id="3" name="Group 3"/>
          <p:cNvGrpSpPr>
            <a:grpSpLocks noChangeAspect="1"/>
          </p:cNvGrpSpPr>
          <p:nvPr/>
        </p:nvGrpSpPr>
        <p:grpSpPr>
          <a:xfrm>
            <a:off x="-1179920" y="-279077"/>
            <a:ext cx="9901980" cy="10566077"/>
            <a:chOff x="0" y="0"/>
            <a:chExt cx="9388544" cy="10018207"/>
          </a:xfrm>
        </p:grpSpPr>
        <p:sp>
          <p:nvSpPr>
            <p:cNvPr id="4" name="Freeform 4"/>
            <p:cNvSpPr/>
            <p:nvPr/>
          </p:nvSpPr>
          <p:spPr>
            <a:xfrm>
              <a:off x="0" y="0"/>
              <a:ext cx="9388602" cy="10018268"/>
            </a:xfrm>
            <a:custGeom>
              <a:avLst/>
              <a:gdLst/>
              <a:ahLst/>
              <a:cxnLst/>
              <a:rect l="l" t="t" r="r" b="b"/>
              <a:pathLst>
                <a:path w="9388602" h="10018268">
                  <a:moveTo>
                    <a:pt x="0" y="0"/>
                  </a:moveTo>
                  <a:lnTo>
                    <a:pt x="9388602" y="0"/>
                  </a:lnTo>
                  <a:lnTo>
                    <a:pt x="9388602" y="10018268"/>
                  </a:lnTo>
                  <a:lnTo>
                    <a:pt x="0" y="10018268"/>
                  </a:lnTo>
                  <a:lnTo>
                    <a:pt x="0" y="0"/>
                  </a:lnTo>
                  <a:close/>
                </a:path>
              </a:pathLst>
            </a:custGeom>
            <a:blipFill>
              <a:blip r:embed="rId3"/>
              <a:stretch>
                <a:fillRect l="-89" r="-7286" b="-10"/>
              </a:stretch>
            </a:blipFill>
          </p:spPr>
        </p:sp>
      </p:grpSp>
      <p:sp>
        <p:nvSpPr>
          <p:cNvPr id="5" name="Freeform 5"/>
          <p:cNvSpPr/>
          <p:nvPr/>
        </p:nvSpPr>
        <p:spPr>
          <a:xfrm>
            <a:off x="9497097" y="7023772"/>
            <a:ext cx="1758306" cy="103687"/>
          </a:xfrm>
          <a:custGeom>
            <a:avLst/>
            <a:gdLst/>
            <a:ahLst/>
            <a:cxnLst/>
            <a:rect l="l" t="t" r="r" b="b"/>
            <a:pathLst>
              <a:path w="1758306" h="103687">
                <a:moveTo>
                  <a:pt x="0" y="0"/>
                </a:moveTo>
                <a:lnTo>
                  <a:pt x="1758306" y="0"/>
                </a:lnTo>
                <a:lnTo>
                  <a:pt x="1758306" y="103687"/>
                </a:lnTo>
                <a:lnTo>
                  <a:pt x="0" y="103687"/>
                </a:lnTo>
                <a:lnTo>
                  <a:pt x="0" y="0"/>
                </a:lnTo>
                <a:close/>
              </a:path>
            </a:pathLst>
          </a:custGeom>
          <a:blipFill>
            <a:blip>
              <a:extLst>
                <a:ext uri="{96DAC541-7B7A-43D3-8B79-37D633B846F1}">
                  <asvg:svgBlip xmlns:asvg="http://schemas.microsoft.com/office/drawing/2016/SVG/main" r:embed="rId4"/>
                </a:ext>
              </a:extLst>
            </a:blip>
            <a:stretch>
              <a:fillRect t="-134020" r="-2887" b="-175728"/>
            </a:stretch>
          </a:blipFill>
        </p:spPr>
      </p:sp>
      <p:sp>
        <p:nvSpPr>
          <p:cNvPr id="6" name="TextBox 6"/>
          <p:cNvSpPr txBox="1"/>
          <p:nvPr/>
        </p:nvSpPr>
        <p:spPr>
          <a:xfrm>
            <a:off x="9497097" y="3148621"/>
            <a:ext cx="4229201" cy="2625745"/>
          </a:xfrm>
          <a:prstGeom prst="rect">
            <a:avLst/>
          </a:prstGeom>
        </p:spPr>
        <p:txBody>
          <a:bodyPr lIns="0" tIns="0" rIns="0" bIns="0" rtlCol="0" anchor="t">
            <a:spAutoFit/>
          </a:bodyPr>
          <a:lstStyle/>
          <a:p>
            <a:pPr algn="l">
              <a:lnSpc>
                <a:spcPts val="5366"/>
              </a:lnSpc>
            </a:pPr>
            <a:r>
              <a:rPr lang="en-US" sz="5062">
                <a:solidFill>
                  <a:srgbClr val="231F1F"/>
                </a:solidFill>
                <a:latin typeface="Montserrat"/>
                <a:ea typeface="Montserrat"/>
                <a:cs typeface="Montserrat"/>
                <a:sym typeface="Montserrat"/>
              </a:rPr>
              <a:t>Past behaviour </a:t>
            </a:r>
          </a:p>
          <a:p>
            <a:pPr algn="l">
              <a:lnSpc>
                <a:spcPts val="5366"/>
              </a:lnSpc>
            </a:pPr>
            <a:r>
              <a:rPr lang="en-US" sz="5062">
                <a:solidFill>
                  <a:srgbClr val="231F1F"/>
                </a:solidFill>
                <a:latin typeface="Montserrat"/>
                <a:ea typeface="Montserrat"/>
                <a:cs typeface="Montserrat"/>
                <a:sym typeface="Montserrat"/>
              </a:rPr>
              <a:t>is the best predictor of</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207015"/>
            <a:ext cx="18288000" cy="1907794"/>
            <a:chOff x="0" y="0"/>
            <a:chExt cx="10218561" cy="1065995"/>
          </a:xfrm>
        </p:grpSpPr>
        <p:sp>
          <p:nvSpPr>
            <p:cNvPr id="3" name="Freeform 3"/>
            <p:cNvSpPr/>
            <p:nvPr/>
          </p:nvSpPr>
          <p:spPr>
            <a:xfrm>
              <a:off x="0" y="0"/>
              <a:ext cx="10218561" cy="1065995"/>
            </a:xfrm>
            <a:custGeom>
              <a:avLst/>
              <a:gdLst/>
              <a:ahLst/>
              <a:cxnLst/>
              <a:rect l="l" t="t" r="r" b="b"/>
              <a:pathLst>
                <a:path w="10218561" h="1065995">
                  <a:moveTo>
                    <a:pt x="0" y="0"/>
                  </a:moveTo>
                  <a:lnTo>
                    <a:pt x="10218561" y="0"/>
                  </a:lnTo>
                  <a:lnTo>
                    <a:pt x="10218561" y="1065995"/>
                  </a:lnTo>
                  <a:lnTo>
                    <a:pt x="0" y="1065995"/>
                  </a:lnTo>
                  <a:close/>
                </a:path>
              </a:pathLst>
            </a:custGeom>
            <a:solidFill>
              <a:srgbClr val="E0004D"/>
            </a:solidFill>
          </p:spPr>
        </p:sp>
      </p:grpSp>
      <p:sp>
        <p:nvSpPr>
          <p:cNvPr id="4" name="Freeform 4"/>
          <p:cNvSpPr/>
          <p:nvPr/>
        </p:nvSpPr>
        <p:spPr>
          <a:xfrm>
            <a:off x="7413285" y="4894789"/>
            <a:ext cx="11789115" cy="7257674"/>
          </a:xfrm>
          <a:custGeom>
            <a:avLst/>
            <a:gdLst/>
            <a:ahLst/>
            <a:cxnLst/>
            <a:rect l="l" t="t" r="r" b="b"/>
            <a:pathLst>
              <a:path w="11789115" h="7257674">
                <a:moveTo>
                  <a:pt x="0" y="0"/>
                </a:moveTo>
                <a:lnTo>
                  <a:pt x="11789115" y="0"/>
                </a:lnTo>
                <a:lnTo>
                  <a:pt x="11789115" y="7257674"/>
                </a:lnTo>
                <a:lnTo>
                  <a:pt x="0" y="7257674"/>
                </a:lnTo>
                <a:lnTo>
                  <a:pt x="0" y="0"/>
                </a:lnTo>
                <a:close/>
              </a:path>
            </a:pathLst>
          </a:custGeom>
          <a:blipFill>
            <a:blip r:embed="rId3"/>
            <a:stretch>
              <a:fillRect/>
            </a:stretch>
          </a:blipFill>
        </p:spPr>
      </p:sp>
      <p:sp>
        <p:nvSpPr>
          <p:cNvPr id="5" name="TextBox 5"/>
          <p:cNvSpPr txBox="1"/>
          <p:nvPr/>
        </p:nvSpPr>
        <p:spPr>
          <a:xfrm>
            <a:off x="1028700" y="3591483"/>
            <a:ext cx="15402243" cy="3904491"/>
          </a:xfrm>
          <a:prstGeom prst="rect">
            <a:avLst/>
          </a:prstGeom>
        </p:spPr>
        <p:txBody>
          <a:bodyPr lIns="0" tIns="0" rIns="0" bIns="0" rtlCol="0" anchor="t">
            <a:spAutoFit/>
          </a:bodyPr>
          <a:lstStyle/>
          <a:p>
            <a:pPr marL="705797" lvl="1" indent="-352899" algn="l">
              <a:lnSpc>
                <a:spcPts val="7760"/>
              </a:lnSpc>
              <a:buFont typeface="Arial"/>
              <a:buChar char="•"/>
            </a:pPr>
            <a:r>
              <a:rPr lang="en-US" sz="3899">
                <a:solidFill>
                  <a:srgbClr val="000000"/>
                </a:solidFill>
                <a:latin typeface="Helvetica Neue LT Std 2"/>
                <a:ea typeface="Helvetica Neue LT Std 2"/>
                <a:cs typeface="Helvetica Neue LT Std 2"/>
                <a:sym typeface="Helvetica Neue LT Std 2"/>
              </a:rPr>
              <a:t>Tell me about a time when you had to manage multiple tasks at once?</a:t>
            </a:r>
          </a:p>
          <a:p>
            <a:pPr marL="705797" lvl="1" indent="-352899" algn="l">
              <a:lnSpc>
                <a:spcPts val="7760"/>
              </a:lnSpc>
              <a:buFont typeface="Arial"/>
              <a:buChar char="•"/>
            </a:pPr>
            <a:r>
              <a:rPr lang="en-US" sz="3899">
                <a:solidFill>
                  <a:srgbClr val="000000"/>
                </a:solidFill>
                <a:latin typeface="Helvetica Neue LT Std 2"/>
                <a:ea typeface="Helvetica Neue LT Std 2"/>
                <a:cs typeface="Helvetica Neue LT Std 2"/>
                <a:sym typeface="Helvetica Neue LT Std 2"/>
              </a:rPr>
              <a:t>How did you get everything done?</a:t>
            </a:r>
          </a:p>
          <a:p>
            <a:pPr marL="705797" lvl="1" indent="-352899" algn="l">
              <a:lnSpc>
                <a:spcPts val="7760"/>
              </a:lnSpc>
              <a:buFont typeface="Arial"/>
              <a:buChar char="•"/>
            </a:pPr>
            <a:r>
              <a:rPr lang="en-US" sz="3899">
                <a:solidFill>
                  <a:srgbClr val="000000"/>
                </a:solidFill>
                <a:latin typeface="Helvetica Neue LT Std 2"/>
                <a:ea typeface="Helvetica Neue LT Std 2"/>
                <a:cs typeface="Helvetica Neue LT Std 2"/>
                <a:sym typeface="Helvetica Neue LT Std 2"/>
              </a:rPr>
              <a:t>Describe a time when you had to deal with a difficult person?</a:t>
            </a:r>
          </a:p>
          <a:p>
            <a:pPr marL="705797" lvl="1" indent="-352899" algn="l">
              <a:lnSpc>
                <a:spcPts val="7760"/>
              </a:lnSpc>
              <a:buFont typeface="Arial"/>
              <a:buChar char="•"/>
            </a:pPr>
            <a:r>
              <a:rPr lang="en-US" sz="3899">
                <a:solidFill>
                  <a:srgbClr val="000000"/>
                </a:solidFill>
                <a:latin typeface="Helvetica Neue LT Std 2"/>
                <a:ea typeface="Helvetica Neue LT Std 2"/>
                <a:cs typeface="Helvetica Neue LT Std 2"/>
                <a:sym typeface="Helvetica Neue LT Std 2"/>
              </a:rPr>
              <a:t>Tell me about a time you were under pressure at work. </a:t>
            </a:r>
          </a:p>
        </p:txBody>
      </p:sp>
      <p:sp>
        <p:nvSpPr>
          <p:cNvPr id="6" name="TextBox 6"/>
          <p:cNvSpPr txBox="1"/>
          <p:nvPr/>
        </p:nvSpPr>
        <p:spPr>
          <a:xfrm>
            <a:off x="904416" y="-74731"/>
            <a:ext cx="14260567" cy="1462251"/>
          </a:xfrm>
          <a:prstGeom prst="rect">
            <a:avLst/>
          </a:prstGeom>
        </p:spPr>
        <p:txBody>
          <a:bodyPr lIns="0" tIns="0" rIns="0" bIns="0" rtlCol="0" anchor="t">
            <a:spAutoFit/>
          </a:bodyPr>
          <a:lstStyle/>
          <a:p>
            <a:pPr algn="l">
              <a:lnSpc>
                <a:spcPts val="11803"/>
              </a:lnSpc>
            </a:pPr>
            <a:r>
              <a:rPr lang="en-US" sz="8431" spc="463">
                <a:solidFill>
                  <a:srgbClr val="FFFFFF"/>
                </a:solidFill>
                <a:latin typeface="Black Diamond"/>
                <a:ea typeface="Black Diamond"/>
                <a:cs typeface="Black Diamond"/>
                <a:sym typeface="Black Diamond"/>
              </a:rPr>
              <a:t>Behavioural Questioning</a:t>
            </a:r>
          </a:p>
        </p:txBody>
      </p:sp>
      <p:sp>
        <p:nvSpPr>
          <p:cNvPr id="7" name="TextBox 7"/>
          <p:cNvSpPr txBox="1"/>
          <p:nvPr/>
        </p:nvSpPr>
        <p:spPr>
          <a:xfrm>
            <a:off x="1028700" y="2539847"/>
            <a:ext cx="16354884" cy="1186180"/>
          </a:xfrm>
          <a:prstGeom prst="rect">
            <a:avLst/>
          </a:prstGeom>
        </p:spPr>
        <p:txBody>
          <a:bodyPr lIns="0" tIns="0" rIns="0" bIns="0" rtlCol="0" anchor="t">
            <a:spAutoFit/>
          </a:bodyPr>
          <a:lstStyle/>
          <a:p>
            <a:pPr algn="l">
              <a:lnSpc>
                <a:spcPts val="4369"/>
              </a:lnSpc>
            </a:pPr>
            <a:r>
              <a:rPr lang="en-US" sz="3799">
                <a:solidFill>
                  <a:srgbClr val="000000"/>
                </a:solidFill>
                <a:latin typeface="Helvetica Neue LT Std 1"/>
                <a:ea typeface="Helvetica Neue LT Std 1"/>
                <a:cs typeface="Helvetica Neue LT Std 1"/>
                <a:sym typeface="Helvetica Neue LT Std 1"/>
              </a:rPr>
              <a:t>Interviewers are wanting to know how you have used skills in certain situations to achieve an outcome</a:t>
            </a:r>
          </a:p>
        </p:txBody>
      </p:sp>
      <p:sp>
        <p:nvSpPr>
          <p:cNvPr id="8" name="Freeform 8"/>
          <p:cNvSpPr/>
          <p:nvPr/>
        </p:nvSpPr>
        <p:spPr>
          <a:xfrm>
            <a:off x="14530832" y="8960252"/>
            <a:ext cx="3356265" cy="1124349"/>
          </a:xfrm>
          <a:custGeom>
            <a:avLst/>
            <a:gdLst/>
            <a:ahLst/>
            <a:cxnLst/>
            <a:rect l="l" t="t" r="r" b="b"/>
            <a:pathLst>
              <a:path w="3356265" h="1124349">
                <a:moveTo>
                  <a:pt x="0" y="0"/>
                </a:moveTo>
                <a:lnTo>
                  <a:pt x="3356265" y="0"/>
                </a:lnTo>
                <a:lnTo>
                  <a:pt x="3356265" y="1124349"/>
                </a:lnTo>
                <a:lnTo>
                  <a:pt x="0" y="1124349"/>
                </a:lnTo>
                <a:lnTo>
                  <a:pt x="0" y="0"/>
                </a:lnTo>
                <a:close/>
              </a:path>
            </a:pathLst>
          </a:custGeom>
          <a:blipFill>
            <a:blip r:embed="rId4"/>
            <a:stretch>
              <a:fillRect/>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904416" y="301988"/>
            <a:ext cx="12705392" cy="1210042"/>
          </a:xfrm>
          <a:prstGeom prst="rect">
            <a:avLst/>
          </a:prstGeom>
        </p:spPr>
        <p:txBody>
          <a:bodyPr lIns="0" tIns="0" rIns="0" bIns="0" rtlCol="0" anchor="t">
            <a:spAutoFit/>
          </a:bodyPr>
          <a:lstStyle/>
          <a:p>
            <a:pPr algn="l">
              <a:lnSpc>
                <a:spcPts val="8904"/>
              </a:lnSpc>
            </a:pPr>
            <a:r>
              <a:rPr lang="en-US" sz="6360">
                <a:solidFill>
                  <a:srgbClr val="E0004D"/>
                </a:solidFill>
                <a:latin typeface="Helvetica Neue LT Std 1"/>
                <a:ea typeface="Helvetica Neue LT Std 1"/>
                <a:cs typeface="Helvetica Neue LT Std 1"/>
                <a:sym typeface="Helvetica Neue LT Std 1"/>
              </a:rPr>
              <a:t>INVESTIGATE</a:t>
            </a:r>
          </a:p>
        </p:txBody>
      </p:sp>
      <p:sp>
        <p:nvSpPr>
          <p:cNvPr id="3" name="Freeform 3"/>
          <p:cNvSpPr/>
          <p:nvPr/>
        </p:nvSpPr>
        <p:spPr>
          <a:xfrm>
            <a:off x="14581504" y="8971911"/>
            <a:ext cx="3254923" cy="1112690"/>
          </a:xfrm>
          <a:custGeom>
            <a:avLst/>
            <a:gdLst/>
            <a:ahLst/>
            <a:cxnLst/>
            <a:rect l="l" t="t" r="r" b="b"/>
            <a:pathLst>
              <a:path w="3254923" h="1112690">
                <a:moveTo>
                  <a:pt x="0" y="0"/>
                </a:moveTo>
                <a:lnTo>
                  <a:pt x="3254922" y="0"/>
                </a:lnTo>
                <a:lnTo>
                  <a:pt x="3254922" y="1112690"/>
                </a:lnTo>
                <a:lnTo>
                  <a:pt x="0" y="1112690"/>
                </a:lnTo>
                <a:lnTo>
                  <a:pt x="0" y="0"/>
                </a:lnTo>
                <a:close/>
              </a:path>
            </a:pathLst>
          </a:custGeom>
          <a:blipFill>
            <a:blip r:embed="rId3"/>
            <a:stretch>
              <a:fillRect l="-2044"/>
            </a:stretch>
          </a:blipFill>
        </p:spPr>
      </p:sp>
      <p:grpSp>
        <p:nvGrpSpPr>
          <p:cNvPr id="4" name="Group 4"/>
          <p:cNvGrpSpPr/>
          <p:nvPr/>
        </p:nvGrpSpPr>
        <p:grpSpPr>
          <a:xfrm>
            <a:off x="0" y="0"/>
            <a:ext cx="18288000" cy="1907794"/>
            <a:chOff x="0" y="0"/>
            <a:chExt cx="10218561" cy="1065995"/>
          </a:xfrm>
        </p:grpSpPr>
        <p:sp>
          <p:nvSpPr>
            <p:cNvPr id="5" name="Freeform 5"/>
            <p:cNvSpPr/>
            <p:nvPr/>
          </p:nvSpPr>
          <p:spPr>
            <a:xfrm>
              <a:off x="0" y="0"/>
              <a:ext cx="10218561" cy="1065995"/>
            </a:xfrm>
            <a:custGeom>
              <a:avLst/>
              <a:gdLst/>
              <a:ahLst/>
              <a:cxnLst/>
              <a:rect l="l" t="t" r="r" b="b"/>
              <a:pathLst>
                <a:path w="10218561" h="1065995">
                  <a:moveTo>
                    <a:pt x="0" y="0"/>
                  </a:moveTo>
                  <a:lnTo>
                    <a:pt x="10218561" y="0"/>
                  </a:lnTo>
                  <a:lnTo>
                    <a:pt x="10218561" y="1065995"/>
                  </a:lnTo>
                  <a:lnTo>
                    <a:pt x="0" y="1065995"/>
                  </a:lnTo>
                  <a:close/>
                </a:path>
              </a:pathLst>
            </a:custGeom>
            <a:solidFill>
              <a:srgbClr val="E0004D"/>
            </a:solidFill>
          </p:spPr>
        </p:sp>
      </p:grpSp>
      <p:sp>
        <p:nvSpPr>
          <p:cNvPr id="6" name="Freeform 6"/>
          <p:cNvSpPr/>
          <p:nvPr/>
        </p:nvSpPr>
        <p:spPr>
          <a:xfrm>
            <a:off x="1392930" y="4055828"/>
            <a:ext cx="1227484" cy="1269015"/>
          </a:xfrm>
          <a:custGeom>
            <a:avLst/>
            <a:gdLst/>
            <a:ahLst/>
            <a:cxnLst/>
            <a:rect l="l" t="t" r="r" b="b"/>
            <a:pathLst>
              <a:path w="1227484" h="1269015">
                <a:moveTo>
                  <a:pt x="0" y="0"/>
                </a:moveTo>
                <a:lnTo>
                  <a:pt x="1227484" y="0"/>
                </a:lnTo>
                <a:lnTo>
                  <a:pt x="1227484" y="1269015"/>
                </a:lnTo>
                <a:lnTo>
                  <a:pt x="0" y="1269015"/>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7" name="TextBox 7"/>
          <p:cNvSpPr txBox="1"/>
          <p:nvPr/>
        </p:nvSpPr>
        <p:spPr>
          <a:xfrm>
            <a:off x="3115988" y="3988428"/>
            <a:ext cx="14143312" cy="1060915"/>
          </a:xfrm>
          <a:prstGeom prst="rect">
            <a:avLst/>
          </a:prstGeom>
        </p:spPr>
        <p:txBody>
          <a:bodyPr lIns="0" tIns="0" rIns="0" bIns="0" rtlCol="0" anchor="t">
            <a:spAutoFit/>
          </a:bodyPr>
          <a:lstStyle/>
          <a:p>
            <a:pPr algn="l">
              <a:lnSpc>
                <a:spcPts val="8228"/>
              </a:lnSpc>
            </a:pPr>
            <a:r>
              <a:rPr lang="en-US" sz="4756" b="1">
                <a:solidFill>
                  <a:srgbClr val="414042"/>
                </a:solidFill>
                <a:latin typeface="Helvetica Neue LT Std 3"/>
                <a:ea typeface="Helvetica Neue LT Std 3"/>
                <a:cs typeface="Helvetica Neue LT Std 3"/>
                <a:sym typeface="Helvetica Neue LT Std 3"/>
              </a:rPr>
              <a:t>Can you do the job?</a:t>
            </a:r>
          </a:p>
        </p:txBody>
      </p:sp>
      <p:sp>
        <p:nvSpPr>
          <p:cNvPr id="8" name="TextBox 8"/>
          <p:cNvSpPr txBox="1"/>
          <p:nvPr/>
        </p:nvSpPr>
        <p:spPr>
          <a:xfrm>
            <a:off x="1392930" y="300879"/>
            <a:ext cx="14260567" cy="1386684"/>
          </a:xfrm>
          <a:prstGeom prst="rect">
            <a:avLst/>
          </a:prstGeom>
        </p:spPr>
        <p:txBody>
          <a:bodyPr lIns="0" tIns="0" rIns="0" bIns="0" rtlCol="0" anchor="t">
            <a:spAutoFit/>
          </a:bodyPr>
          <a:lstStyle/>
          <a:p>
            <a:pPr algn="l">
              <a:lnSpc>
                <a:spcPts val="11243"/>
              </a:lnSpc>
            </a:pPr>
            <a:r>
              <a:rPr lang="en-US" sz="8031" spc="441">
                <a:solidFill>
                  <a:srgbClr val="FFFFFF"/>
                </a:solidFill>
                <a:latin typeface="Black Diamond"/>
                <a:ea typeface="Black Diamond"/>
                <a:cs typeface="Black Diamond"/>
                <a:sym typeface="Black Diamond"/>
              </a:rPr>
              <a:t>What is the Purpose of an Interview?</a:t>
            </a:r>
          </a:p>
        </p:txBody>
      </p:sp>
      <p:sp>
        <p:nvSpPr>
          <p:cNvPr id="9" name="Freeform 9"/>
          <p:cNvSpPr/>
          <p:nvPr/>
        </p:nvSpPr>
        <p:spPr>
          <a:xfrm>
            <a:off x="1392930" y="5687565"/>
            <a:ext cx="1227484" cy="1269015"/>
          </a:xfrm>
          <a:custGeom>
            <a:avLst/>
            <a:gdLst/>
            <a:ahLst/>
            <a:cxnLst/>
            <a:rect l="l" t="t" r="r" b="b"/>
            <a:pathLst>
              <a:path w="1227484" h="1269015">
                <a:moveTo>
                  <a:pt x="0" y="0"/>
                </a:moveTo>
                <a:lnTo>
                  <a:pt x="1227484" y="0"/>
                </a:lnTo>
                <a:lnTo>
                  <a:pt x="1227484" y="1269015"/>
                </a:lnTo>
                <a:lnTo>
                  <a:pt x="0" y="1269015"/>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0" name="Freeform 10"/>
          <p:cNvSpPr/>
          <p:nvPr/>
        </p:nvSpPr>
        <p:spPr>
          <a:xfrm>
            <a:off x="1392930" y="7319303"/>
            <a:ext cx="1227484" cy="1269015"/>
          </a:xfrm>
          <a:custGeom>
            <a:avLst/>
            <a:gdLst/>
            <a:ahLst/>
            <a:cxnLst/>
            <a:rect l="l" t="t" r="r" b="b"/>
            <a:pathLst>
              <a:path w="1227484" h="1269015">
                <a:moveTo>
                  <a:pt x="0" y="0"/>
                </a:moveTo>
                <a:lnTo>
                  <a:pt x="1227484" y="0"/>
                </a:lnTo>
                <a:lnTo>
                  <a:pt x="1227484" y="1269015"/>
                </a:lnTo>
                <a:lnTo>
                  <a:pt x="0" y="1269015"/>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1" name="TextBox 11"/>
          <p:cNvSpPr txBox="1"/>
          <p:nvPr/>
        </p:nvSpPr>
        <p:spPr>
          <a:xfrm>
            <a:off x="3115988" y="5620165"/>
            <a:ext cx="14143312" cy="1060915"/>
          </a:xfrm>
          <a:prstGeom prst="rect">
            <a:avLst/>
          </a:prstGeom>
        </p:spPr>
        <p:txBody>
          <a:bodyPr lIns="0" tIns="0" rIns="0" bIns="0" rtlCol="0" anchor="t">
            <a:spAutoFit/>
          </a:bodyPr>
          <a:lstStyle/>
          <a:p>
            <a:pPr algn="l">
              <a:lnSpc>
                <a:spcPts val="8228"/>
              </a:lnSpc>
            </a:pPr>
            <a:r>
              <a:rPr lang="en-US" sz="4756" b="1">
                <a:solidFill>
                  <a:srgbClr val="414042"/>
                </a:solidFill>
                <a:latin typeface="Helvetica Neue LT Std 3"/>
                <a:ea typeface="Helvetica Neue LT Std 3"/>
                <a:cs typeface="Helvetica Neue LT Std 3"/>
                <a:sym typeface="Helvetica Neue LT Std 3"/>
              </a:rPr>
              <a:t>Will you do the job? </a:t>
            </a:r>
          </a:p>
        </p:txBody>
      </p:sp>
      <p:sp>
        <p:nvSpPr>
          <p:cNvPr id="12" name="TextBox 12"/>
          <p:cNvSpPr txBox="1"/>
          <p:nvPr/>
        </p:nvSpPr>
        <p:spPr>
          <a:xfrm>
            <a:off x="3115988" y="7251903"/>
            <a:ext cx="14143312" cy="1060915"/>
          </a:xfrm>
          <a:prstGeom prst="rect">
            <a:avLst/>
          </a:prstGeom>
        </p:spPr>
        <p:txBody>
          <a:bodyPr lIns="0" tIns="0" rIns="0" bIns="0" rtlCol="0" anchor="t">
            <a:spAutoFit/>
          </a:bodyPr>
          <a:lstStyle/>
          <a:p>
            <a:pPr algn="l">
              <a:lnSpc>
                <a:spcPts val="8228"/>
              </a:lnSpc>
            </a:pPr>
            <a:r>
              <a:rPr lang="en-US" sz="4756">
                <a:solidFill>
                  <a:srgbClr val="414042"/>
                </a:solidFill>
                <a:latin typeface="Helvetica Neue LT Std 3"/>
                <a:ea typeface="Helvetica Neue LT Std 3"/>
                <a:cs typeface="Helvetica Neue LT Std 3"/>
                <a:sym typeface="Helvetica Neue LT Std 3"/>
              </a:rPr>
              <a:t>Are you a good fit? </a:t>
            </a:r>
          </a:p>
        </p:txBody>
      </p:sp>
      <p:sp>
        <p:nvSpPr>
          <p:cNvPr id="13" name="TextBox 13"/>
          <p:cNvSpPr txBox="1"/>
          <p:nvPr/>
        </p:nvSpPr>
        <p:spPr>
          <a:xfrm>
            <a:off x="1510185" y="2337688"/>
            <a:ext cx="14143312" cy="1060915"/>
          </a:xfrm>
          <a:prstGeom prst="rect">
            <a:avLst/>
          </a:prstGeom>
        </p:spPr>
        <p:txBody>
          <a:bodyPr lIns="0" tIns="0" rIns="0" bIns="0" rtlCol="0" anchor="t">
            <a:spAutoFit/>
          </a:bodyPr>
          <a:lstStyle/>
          <a:p>
            <a:pPr algn="l">
              <a:lnSpc>
                <a:spcPts val="8228"/>
              </a:lnSpc>
            </a:pPr>
            <a:r>
              <a:rPr lang="en-US" sz="4756">
                <a:solidFill>
                  <a:srgbClr val="414042"/>
                </a:solidFill>
                <a:latin typeface="Helvetica Neue LT Std 3"/>
                <a:ea typeface="Helvetica Neue LT Std 3"/>
                <a:cs typeface="Helvetica Neue LT Std 3"/>
                <a:sym typeface="Helvetica Neue LT Std 3"/>
              </a:rPr>
              <a:t>Employers want to know:</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E61955"/>
        </a:solidFill>
        <a:effectLst/>
      </p:bgPr>
    </p:bg>
    <p:spTree>
      <p:nvGrpSpPr>
        <p:cNvPr id="1" name=""/>
        <p:cNvGrpSpPr/>
        <p:nvPr/>
      </p:nvGrpSpPr>
      <p:grpSpPr>
        <a:xfrm>
          <a:off x="0" y="0"/>
          <a:ext cx="0" cy="0"/>
          <a:chOff x="0" y="0"/>
          <a:chExt cx="0" cy="0"/>
        </a:xfrm>
      </p:grpSpPr>
      <p:grpSp>
        <p:nvGrpSpPr>
          <p:cNvPr id="2" name="Group 2"/>
          <p:cNvGrpSpPr/>
          <p:nvPr/>
        </p:nvGrpSpPr>
        <p:grpSpPr>
          <a:xfrm>
            <a:off x="3024076" y="2356161"/>
            <a:ext cx="6119924" cy="1512141"/>
            <a:chOff x="0" y="0"/>
            <a:chExt cx="5802595" cy="1433733"/>
          </a:xfrm>
        </p:grpSpPr>
        <p:sp>
          <p:nvSpPr>
            <p:cNvPr id="3" name="Freeform 3"/>
            <p:cNvSpPr/>
            <p:nvPr/>
          </p:nvSpPr>
          <p:spPr>
            <a:xfrm>
              <a:off x="0" y="0"/>
              <a:ext cx="5802630" cy="1433703"/>
            </a:xfrm>
            <a:custGeom>
              <a:avLst/>
              <a:gdLst/>
              <a:ahLst/>
              <a:cxnLst/>
              <a:rect l="l" t="t" r="r" b="b"/>
              <a:pathLst>
                <a:path w="5802630" h="1433703">
                  <a:moveTo>
                    <a:pt x="5750179" y="1433703"/>
                  </a:moveTo>
                  <a:lnTo>
                    <a:pt x="52451" y="1433703"/>
                  </a:lnTo>
                  <a:cubicBezTo>
                    <a:pt x="23495" y="1433703"/>
                    <a:pt x="0" y="1410208"/>
                    <a:pt x="0" y="1381252"/>
                  </a:cubicBezTo>
                  <a:lnTo>
                    <a:pt x="0" y="52451"/>
                  </a:lnTo>
                  <a:cubicBezTo>
                    <a:pt x="0" y="23495"/>
                    <a:pt x="23495" y="0"/>
                    <a:pt x="52451" y="0"/>
                  </a:cubicBezTo>
                  <a:lnTo>
                    <a:pt x="5750179" y="0"/>
                  </a:lnTo>
                  <a:cubicBezTo>
                    <a:pt x="5779135" y="0"/>
                    <a:pt x="5802630" y="23495"/>
                    <a:pt x="5802630" y="52451"/>
                  </a:cubicBezTo>
                  <a:lnTo>
                    <a:pt x="5802630" y="1381252"/>
                  </a:lnTo>
                  <a:cubicBezTo>
                    <a:pt x="5802630" y="1410208"/>
                    <a:pt x="5779135" y="1433703"/>
                    <a:pt x="5750179" y="1433703"/>
                  </a:cubicBezTo>
                  <a:close/>
                </a:path>
              </a:pathLst>
            </a:custGeom>
            <a:solidFill>
              <a:srgbClr val="F2F0EB"/>
            </a:solidFill>
          </p:spPr>
        </p:sp>
      </p:grpSp>
      <p:sp>
        <p:nvSpPr>
          <p:cNvPr id="4" name="TextBox 4"/>
          <p:cNvSpPr txBox="1"/>
          <p:nvPr/>
        </p:nvSpPr>
        <p:spPr>
          <a:xfrm>
            <a:off x="3331729" y="2613662"/>
            <a:ext cx="5504617" cy="950109"/>
          </a:xfrm>
          <a:prstGeom prst="rect">
            <a:avLst/>
          </a:prstGeom>
        </p:spPr>
        <p:txBody>
          <a:bodyPr lIns="0" tIns="0" rIns="0" bIns="0" rtlCol="0" anchor="t">
            <a:spAutoFit/>
          </a:bodyPr>
          <a:lstStyle/>
          <a:p>
            <a:pPr algn="l">
              <a:lnSpc>
                <a:spcPts val="3613"/>
              </a:lnSpc>
            </a:pPr>
            <a:r>
              <a:rPr lang="en-US" sz="2581">
                <a:solidFill>
                  <a:srgbClr val="231F1F"/>
                </a:solidFill>
                <a:latin typeface="Helvetica Neue LT Std 1"/>
                <a:ea typeface="Helvetica Neue LT Std 1"/>
                <a:cs typeface="Helvetica Neue LT Std 1"/>
                <a:sym typeface="Helvetica Neue LT Std 1"/>
              </a:rPr>
              <a:t>Learn how to evidence your successes through career stories framed with</a:t>
            </a:r>
          </a:p>
        </p:txBody>
      </p:sp>
      <p:grpSp>
        <p:nvGrpSpPr>
          <p:cNvPr id="5" name="Group 5"/>
          <p:cNvGrpSpPr>
            <a:grpSpLocks noChangeAspect="1"/>
          </p:cNvGrpSpPr>
          <p:nvPr/>
        </p:nvGrpSpPr>
        <p:grpSpPr>
          <a:xfrm>
            <a:off x="9780069" y="0"/>
            <a:ext cx="6221931" cy="10287000"/>
            <a:chOff x="0" y="0"/>
            <a:chExt cx="5899312" cy="9753600"/>
          </a:xfrm>
        </p:grpSpPr>
        <p:sp>
          <p:nvSpPr>
            <p:cNvPr id="6" name="Freeform 6"/>
            <p:cNvSpPr/>
            <p:nvPr/>
          </p:nvSpPr>
          <p:spPr>
            <a:xfrm>
              <a:off x="0" y="0"/>
              <a:ext cx="5899277" cy="9753600"/>
            </a:xfrm>
            <a:custGeom>
              <a:avLst/>
              <a:gdLst/>
              <a:ahLst/>
              <a:cxnLst/>
              <a:rect l="l" t="t" r="r" b="b"/>
              <a:pathLst>
                <a:path w="5899277" h="9753600">
                  <a:moveTo>
                    <a:pt x="0" y="0"/>
                  </a:moveTo>
                  <a:lnTo>
                    <a:pt x="5899277" y="0"/>
                  </a:lnTo>
                  <a:lnTo>
                    <a:pt x="5899277" y="9753600"/>
                  </a:lnTo>
                  <a:lnTo>
                    <a:pt x="0" y="9753600"/>
                  </a:lnTo>
                  <a:lnTo>
                    <a:pt x="0" y="0"/>
                  </a:lnTo>
                  <a:close/>
                </a:path>
              </a:pathLst>
            </a:custGeom>
            <a:blipFill>
              <a:blip r:embed="rId3"/>
              <a:stretch>
                <a:fillRect l="-67866" r="-80137"/>
              </a:stretch>
            </a:blipFill>
          </p:spPr>
        </p:sp>
      </p:grpSp>
      <p:sp>
        <p:nvSpPr>
          <p:cNvPr id="7" name="Freeform 7"/>
          <p:cNvSpPr/>
          <p:nvPr/>
        </p:nvSpPr>
        <p:spPr>
          <a:xfrm>
            <a:off x="3024076" y="1194826"/>
            <a:ext cx="1048567" cy="984343"/>
          </a:xfrm>
          <a:custGeom>
            <a:avLst/>
            <a:gdLst/>
            <a:ahLst/>
            <a:cxnLst/>
            <a:rect l="l" t="t" r="r" b="b"/>
            <a:pathLst>
              <a:path w="1048567" h="984343">
                <a:moveTo>
                  <a:pt x="0" y="0"/>
                </a:moveTo>
                <a:lnTo>
                  <a:pt x="1048567" y="0"/>
                </a:lnTo>
                <a:lnTo>
                  <a:pt x="1048567" y="984343"/>
                </a:lnTo>
                <a:lnTo>
                  <a:pt x="0" y="984343"/>
                </a:lnTo>
                <a:lnTo>
                  <a:pt x="0" y="0"/>
                </a:lnTo>
                <a:close/>
              </a:path>
            </a:pathLst>
          </a:custGeom>
          <a:blipFill>
            <a:blip>
              <a:extLst>
                <a:ext uri="{96DAC541-7B7A-43D3-8B79-37D633B846F1}">
                  <asvg:svgBlip xmlns:asvg="http://schemas.microsoft.com/office/drawing/2016/SVG/main" r:embed="rId4"/>
                </a:ext>
              </a:extLst>
            </a:blip>
            <a:stretch>
              <a:fillRect r="-217"/>
            </a:stretch>
          </a:blipFill>
        </p:spPr>
      </p:sp>
      <p:sp>
        <p:nvSpPr>
          <p:cNvPr id="8" name="TextBox 8"/>
          <p:cNvSpPr txBox="1"/>
          <p:nvPr/>
        </p:nvSpPr>
        <p:spPr>
          <a:xfrm>
            <a:off x="3024076" y="4568806"/>
            <a:ext cx="8103696" cy="1915823"/>
          </a:xfrm>
          <a:prstGeom prst="rect">
            <a:avLst/>
          </a:prstGeom>
        </p:spPr>
        <p:txBody>
          <a:bodyPr lIns="0" tIns="0" rIns="0" bIns="0" rtlCol="0" anchor="t">
            <a:spAutoFit/>
          </a:bodyPr>
          <a:lstStyle/>
          <a:p>
            <a:pPr algn="l">
              <a:lnSpc>
                <a:spcPts val="7482"/>
              </a:lnSpc>
            </a:pPr>
            <a:r>
              <a:rPr lang="en-US" sz="7126">
                <a:solidFill>
                  <a:srgbClr val="F8F8F8"/>
                </a:solidFill>
                <a:latin typeface="Montserrat"/>
                <a:ea typeface="Montserrat"/>
                <a:cs typeface="Montserrat"/>
                <a:sym typeface="Montserrat"/>
              </a:rPr>
              <a:t>THE SAR  FORMULA</a:t>
            </a:r>
          </a:p>
        </p:txBody>
      </p:sp>
      <p:grpSp>
        <p:nvGrpSpPr>
          <p:cNvPr id="9" name="Group 9"/>
          <p:cNvGrpSpPr/>
          <p:nvPr/>
        </p:nvGrpSpPr>
        <p:grpSpPr>
          <a:xfrm>
            <a:off x="3183318" y="7538897"/>
            <a:ext cx="4566722" cy="883564"/>
            <a:chOff x="0" y="0"/>
            <a:chExt cx="6088963" cy="1178085"/>
          </a:xfrm>
        </p:grpSpPr>
        <p:grpSp>
          <p:nvGrpSpPr>
            <p:cNvPr id="10" name="Group 10"/>
            <p:cNvGrpSpPr/>
            <p:nvPr/>
          </p:nvGrpSpPr>
          <p:grpSpPr>
            <a:xfrm>
              <a:off x="0" y="0"/>
              <a:ext cx="1590084" cy="1178085"/>
              <a:chOff x="0" y="0"/>
              <a:chExt cx="1130727" cy="837749"/>
            </a:xfrm>
          </p:grpSpPr>
          <p:sp>
            <p:nvSpPr>
              <p:cNvPr id="11" name="Freeform 11"/>
              <p:cNvSpPr/>
              <p:nvPr/>
            </p:nvSpPr>
            <p:spPr>
              <a:xfrm>
                <a:off x="0" y="0"/>
                <a:ext cx="1130808" cy="837819"/>
              </a:xfrm>
              <a:custGeom>
                <a:avLst/>
                <a:gdLst/>
                <a:ahLst/>
                <a:cxnLst/>
                <a:rect l="l" t="t" r="r" b="b"/>
                <a:pathLst>
                  <a:path w="1130808" h="837819">
                    <a:moveTo>
                      <a:pt x="1089787" y="837692"/>
                    </a:moveTo>
                    <a:lnTo>
                      <a:pt x="41021" y="837692"/>
                    </a:lnTo>
                    <a:cubicBezTo>
                      <a:pt x="18415" y="837692"/>
                      <a:pt x="0" y="819404"/>
                      <a:pt x="0" y="796798"/>
                    </a:cubicBezTo>
                    <a:lnTo>
                      <a:pt x="0" y="41021"/>
                    </a:lnTo>
                    <a:cubicBezTo>
                      <a:pt x="0" y="18415"/>
                      <a:pt x="18415" y="0"/>
                      <a:pt x="41021" y="0"/>
                    </a:cubicBezTo>
                    <a:lnTo>
                      <a:pt x="1089787" y="0"/>
                    </a:lnTo>
                    <a:cubicBezTo>
                      <a:pt x="1112393" y="0"/>
                      <a:pt x="1130808" y="18415"/>
                      <a:pt x="1130808" y="41021"/>
                    </a:cubicBezTo>
                    <a:lnTo>
                      <a:pt x="1130808" y="796798"/>
                    </a:lnTo>
                    <a:cubicBezTo>
                      <a:pt x="1130808" y="819404"/>
                      <a:pt x="1112393" y="837819"/>
                      <a:pt x="1089787" y="837819"/>
                    </a:cubicBezTo>
                    <a:close/>
                  </a:path>
                </a:pathLst>
              </a:custGeom>
              <a:solidFill>
                <a:srgbClr val="6B7280"/>
              </a:solidFill>
            </p:spPr>
          </p:sp>
        </p:grpSp>
        <p:sp>
          <p:nvSpPr>
            <p:cNvPr id="12" name="TextBox 12"/>
            <p:cNvSpPr txBox="1"/>
            <p:nvPr/>
          </p:nvSpPr>
          <p:spPr>
            <a:xfrm>
              <a:off x="79935" y="363816"/>
              <a:ext cx="1430215" cy="395088"/>
            </a:xfrm>
            <a:prstGeom prst="rect">
              <a:avLst/>
            </a:prstGeom>
          </p:spPr>
          <p:txBody>
            <a:bodyPr lIns="0" tIns="0" rIns="0" bIns="0" rtlCol="0" anchor="t">
              <a:spAutoFit/>
            </a:bodyPr>
            <a:lstStyle/>
            <a:p>
              <a:pPr algn="ctr">
                <a:lnSpc>
                  <a:spcPts val="2362"/>
                </a:lnSpc>
              </a:pPr>
              <a:r>
                <a:rPr lang="en-US" sz="1687">
                  <a:solidFill>
                    <a:srgbClr val="FFFFFF"/>
                  </a:solidFill>
                  <a:latin typeface="Montserrat"/>
                  <a:ea typeface="Montserrat"/>
                  <a:cs typeface="Montserrat"/>
                  <a:sym typeface="Montserrat"/>
                </a:rPr>
                <a:t>Situation</a:t>
              </a:r>
            </a:p>
          </p:txBody>
        </p:sp>
        <p:grpSp>
          <p:nvGrpSpPr>
            <p:cNvPr id="13" name="Group 13"/>
            <p:cNvGrpSpPr/>
            <p:nvPr/>
          </p:nvGrpSpPr>
          <p:grpSpPr>
            <a:xfrm>
              <a:off x="2247997" y="0"/>
              <a:ext cx="1590084" cy="1178085"/>
              <a:chOff x="0" y="0"/>
              <a:chExt cx="1130727" cy="837749"/>
            </a:xfrm>
          </p:grpSpPr>
          <p:sp>
            <p:nvSpPr>
              <p:cNvPr id="14" name="Freeform 14"/>
              <p:cNvSpPr/>
              <p:nvPr/>
            </p:nvSpPr>
            <p:spPr>
              <a:xfrm>
                <a:off x="0" y="0"/>
                <a:ext cx="1130808" cy="837819"/>
              </a:xfrm>
              <a:custGeom>
                <a:avLst/>
                <a:gdLst/>
                <a:ahLst/>
                <a:cxnLst/>
                <a:rect l="l" t="t" r="r" b="b"/>
                <a:pathLst>
                  <a:path w="1130808" h="837819">
                    <a:moveTo>
                      <a:pt x="1089787" y="837692"/>
                    </a:moveTo>
                    <a:lnTo>
                      <a:pt x="41021" y="837692"/>
                    </a:lnTo>
                    <a:cubicBezTo>
                      <a:pt x="18415" y="837692"/>
                      <a:pt x="0" y="819404"/>
                      <a:pt x="0" y="796798"/>
                    </a:cubicBezTo>
                    <a:lnTo>
                      <a:pt x="0" y="41021"/>
                    </a:lnTo>
                    <a:cubicBezTo>
                      <a:pt x="0" y="18415"/>
                      <a:pt x="18415" y="0"/>
                      <a:pt x="41021" y="0"/>
                    </a:cubicBezTo>
                    <a:lnTo>
                      <a:pt x="1089787" y="0"/>
                    </a:lnTo>
                    <a:cubicBezTo>
                      <a:pt x="1112393" y="0"/>
                      <a:pt x="1130808" y="18415"/>
                      <a:pt x="1130808" y="41021"/>
                    </a:cubicBezTo>
                    <a:lnTo>
                      <a:pt x="1130808" y="796798"/>
                    </a:lnTo>
                    <a:cubicBezTo>
                      <a:pt x="1130808" y="819404"/>
                      <a:pt x="1112393" y="837819"/>
                      <a:pt x="1089787" y="837819"/>
                    </a:cubicBezTo>
                    <a:close/>
                  </a:path>
                </a:pathLst>
              </a:custGeom>
              <a:solidFill>
                <a:srgbClr val="6B7280"/>
              </a:solidFill>
            </p:spPr>
          </p:sp>
        </p:grpSp>
        <p:grpSp>
          <p:nvGrpSpPr>
            <p:cNvPr id="15" name="Group 15"/>
            <p:cNvGrpSpPr/>
            <p:nvPr/>
          </p:nvGrpSpPr>
          <p:grpSpPr>
            <a:xfrm>
              <a:off x="4498879" y="0"/>
              <a:ext cx="1590084" cy="1178085"/>
              <a:chOff x="0" y="0"/>
              <a:chExt cx="1130727" cy="837749"/>
            </a:xfrm>
          </p:grpSpPr>
          <p:sp>
            <p:nvSpPr>
              <p:cNvPr id="16" name="Freeform 16"/>
              <p:cNvSpPr/>
              <p:nvPr/>
            </p:nvSpPr>
            <p:spPr>
              <a:xfrm>
                <a:off x="0" y="0"/>
                <a:ext cx="1130808" cy="837819"/>
              </a:xfrm>
              <a:custGeom>
                <a:avLst/>
                <a:gdLst/>
                <a:ahLst/>
                <a:cxnLst/>
                <a:rect l="l" t="t" r="r" b="b"/>
                <a:pathLst>
                  <a:path w="1130808" h="837819">
                    <a:moveTo>
                      <a:pt x="1089787" y="837692"/>
                    </a:moveTo>
                    <a:lnTo>
                      <a:pt x="41021" y="837692"/>
                    </a:lnTo>
                    <a:cubicBezTo>
                      <a:pt x="18415" y="837692"/>
                      <a:pt x="0" y="819404"/>
                      <a:pt x="0" y="796798"/>
                    </a:cubicBezTo>
                    <a:lnTo>
                      <a:pt x="0" y="41021"/>
                    </a:lnTo>
                    <a:cubicBezTo>
                      <a:pt x="0" y="18415"/>
                      <a:pt x="18415" y="0"/>
                      <a:pt x="41021" y="0"/>
                    </a:cubicBezTo>
                    <a:lnTo>
                      <a:pt x="1089787" y="0"/>
                    </a:lnTo>
                    <a:cubicBezTo>
                      <a:pt x="1112393" y="0"/>
                      <a:pt x="1130808" y="18415"/>
                      <a:pt x="1130808" y="41021"/>
                    </a:cubicBezTo>
                    <a:lnTo>
                      <a:pt x="1130808" y="796798"/>
                    </a:lnTo>
                    <a:cubicBezTo>
                      <a:pt x="1130808" y="819404"/>
                      <a:pt x="1112393" y="837819"/>
                      <a:pt x="1089787" y="837819"/>
                    </a:cubicBezTo>
                    <a:close/>
                  </a:path>
                </a:pathLst>
              </a:custGeom>
              <a:solidFill>
                <a:srgbClr val="6B7280"/>
              </a:solidFill>
            </p:spPr>
          </p:sp>
        </p:grpSp>
        <p:sp>
          <p:nvSpPr>
            <p:cNvPr id="17" name="TextBox 17"/>
            <p:cNvSpPr txBox="1"/>
            <p:nvPr/>
          </p:nvSpPr>
          <p:spPr>
            <a:xfrm>
              <a:off x="4537208" y="363816"/>
              <a:ext cx="1430215" cy="364331"/>
            </a:xfrm>
            <a:prstGeom prst="rect">
              <a:avLst/>
            </a:prstGeom>
          </p:spPr>
          <p:txBody>
            <a:bodyPr lIns="0" tIns="0" rIns="0" bIns="0" rtlCol="0" anchor="t">
              <a:spAutoFit/>
            </a:bodyPr>
            <a:lstStyle/>
            <a:p>
              <a:pPr algn="ctr">
                <a:lnSpc>
                  <a:spcPts val="2362"/>
                </a:lnSpc>
              </a:pPr>
              <a:r>
                <a:rPr lang="en-US" sz="1687">
                  <a:solidFill>
                    <a:srgbClr val="FFFFFF"/>
                  </a:solidFill>
                  <a:latin typeface="Montserrat"/>
                  <a:ea typeface="Montserrat"/>
                  <a:cs typeface="Montserrat"/>
                  <a:sym typeface="Montserrat"/>
                </a:rPr>
                <a:t>Results</a:t>
              </a:r>
            </a:p>
          </p:txBody>
        </p:sp>
      </p:grpSp>
      <p:sp>
        <p:nvSpPr>
          <p:cNvPr id="18" name="TextBox 18"/>
          <p:cNvSpPr txBox="1"/>
          <p:nvPr/>
        </p:nvSpPr>
        <p:spPr>
          <a:xfrm>
            <a:off x="4930349" y="7814661"/>
            <a:ext cx="1072661" cy="303460"/>
          </a:xfrm>
          <a:prstGeom prst="rect">
            <a:avLst/>
          </a:prstGeom>
        </p:spPr>
        <p:txBody>
          <a:bodyPr lIns="0" tIns="0" rIns="0" bIns="0" rtlCol="0" anchor="t">
            <a:spAutoFit/>
          </a:bodyPr>
          <a:lstStyle/>
          <a:p>
            <a:pPr algn="ctr">
              <a:lnSpc>
                <a:spcPts val="2362"/>
              </a:lnSpc>
            </a:pPr>
            <a:r>
              <a:rPr lang="en-US" sz="1687">
                <a:solidFill>
                  <a:srgbClr val="FFFFFF"/>
                </a:solidFill>
                <a:latin typeface="Montserrat"/>
                <a:ea typeface="Montserrat"/>
                <a:cs typeface="Montserrat"/>
                <a:sym typeface="Montserrat"/>
              </a:rPr>
              <a:t>Actions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793229" y="3308034"/>
            <a:ext cx="4595289" cy="3559260"/>
          </a:xfrm>
          <a:custGeom>
            <a:avLst/>
            <a:gdLst/>
            <a:ahLst/>
            <a:cxnLst/>
            <a:rect l="l" t="t" r="r" b="b"/>
            <a:pathLst>
              <a:path w="4595289" h="3559260">
                <a:moveTo>
                  <a:pt x="0" y="0"/>
                </a:moveTo>
                <a:lnTo>
                  <a:pt x="4595289" y="0"/>
                </a:lnTo>
                <a:lnTo>
                  <a:pt x="4595289" y="3559260"/>
                </a:lnTo>
                <a:lnTo>
                  <a:pt x="0" y="3559260"/>
                </a:lnTo>
                <a:lnTo>
                  <a:pt x="0" y="0"/>
                </a:lnTo>
                <a:close/>
              </a:path>
            </a:pathLst>
          </a:custGeom>
          <a:blipFill>
            <a:blip>
              <a:extLst>
                <a:ext uri="{96DAC541-7B7A-43D3-8B79-37D633B846F1}">
                  <asvg:svgBlip xmlns:asvg="http://schemas.microsoft.com/office/drawing/2016/SVG/main" r:embed="rId2"/>
                </a:ext>
              </a:extLst>
            </a:blip>
            <a:stretch>
              <a:fillRect b="-208"/>
            </a:stretch>
          </a:blipFill>
        </p:spPr>
      </p:sp>
      <p:sp>
        <p:nvSpPr>
          <p:cNvPr id="3" name="Freeform 3"/>
          <p:cNvSpPr/>
          <p:nvPr/>
        </p:nvSpPr>
        <p:spPr>
          <a:xfrm>
            <a:off x="9246651" y="4228916"/>
            <a:ext cx="3320643" cy="1781072"/>
          </a:xfrm>
          <a:custGeom>
            <a:avLst/>
            <a:gdLst/>
            <a:ahLst/>
            <a:cxnLst/>
            <a:rect l="l" t="t" r="r" b="b"/>
            <a:pathLst>
              <a:path w="3320643" h="1781072">
                <a:moveTo>
                  <a:pt x="0" y="0"/>
                </a:moveTo>
                <a:lnTo>
                  <a:pt x="3320642" y="0"/>
                </a:lnTo>
                <a:lnTo>
                  <a:pt x="3320642" y="1781072"/>
                </a:lnTo>
                <a:lnTo>
                  <a:pt x="0" y="1781072"/>
                </a:lnTo>
                <a:lnTo>
                  <a:pt x="0" y="0"/>
                </a:lnTo>
                <a:close/>
              </a:path>
            </a:pathLst>
          </a:custGeom>
          <a:blipFill>
            <a:blip>
              <a:extLst>
                <a:ext uri="{96DAC541-7B7A-43D3-8B79-37D633B846F1}">
                  <asvg:svgBlip xmlns:asvg="http://schemas.microsoft.com/office/drawing/2016/SVG/main" r:embed="rId3"/>
                </a:ext>
              </a:extLst>
            </a:blip>
            <a:stretch>
              <a:fillRect r="-820"/>
            </a:stretch>
          </a:blipFill>
        </p:spPr>
      </p:sp>
      <p:sp>
        <p:nvSpPr>
          <p:cNvPr id="4" name="Freeform 4"/>
          <p:cNvSpPr/>
          <p:nvPr/>
        </p:nvSpPr>
        <p:spPr>
          <a:xfrm rot="-1425787">
            <a:off x="7101512" y="1680460"/>
            <a:ext cx="3578489" cy="1633092"/>
          </a:xfrm>
          <a:custGeom>
            <a:avLst/>
            <a:gdLst/>
            <a:ahLst/>
            <a:cxnLst/>
            <a:rect l="l" t="t" r="r" b="b"/>
            <a:pathLst>
              <a:path w="3578489" h="1633092">
                <a:moveTo>
                  <a:pt x="0" y="0"/>
                </a:moveTo>
                <a:lnTo>
                  <a:pt x="3578488" y="0"/>
                </a:lnTo>
                <a:lnTo>
                  <a:pt x="3578488" y="1633093"/>
                </a:lnTo>
                <a:lnTo>
                  <a:pt x="0" y="1633093"/>
                </a:lnTo>
                <a:lnTo>
                  <a:pt x="0" y="0"/>
                </a:lnTo>
                <a:close/>
              </a:path>
            </a:pathLst>
          </a:custGeom>
          <a:blipFill>
            <a:blip>
              <a:extLst>
                <a:ext uri="{96DAC541-7B7A-43D3-8B79-37D633B846F1}">
                  <asvg:svgBlip xmlns:asvg="http://schemas.microsoft.com/office/drawing/2016/SVG/main" r:embed="rId4"/>
                </a:ext>
              </a:extLst>
            </a:blip>
            <a:stretch>
              <a:fillRect b="-567"/>
            </a:stretch>
          </a:blipFill>
        </p:spPr>
      </p:sp>
      <p:sp>
        <p:nvSpPr>
          <p:cNvPr id="5" name="Freeform 5"/>
          <p:cNvSpPr/>
          <p:nvPr/>
        </p:nvSpPr>
        <p:spPr>
          <a:xfrm>
            <a:off x="11120975" y="375841"/>
            <a:ext cx="4522511" cy="3502890"/>
          </a:xfrm>
          <a:custGeom>
            <a:avLst/>
            <a:gdLst/>
            <a:ahLst/>
            <a:cxnLst/>
            <a:rect l="l" t="t" r="r" b="b"/>
            <a:pathLst>
              <a:path w="4522511" h="3502890">
                <a:moveTo>
                  <a:pt x="0" y="0"/>
                </a:moveTo>
                <a:lnTo>
                  <a:pt x="4522511" y="0"/>
                </a:lnTo>
                <a:lnTo>
                  <a:pt x="4522511" y="3502890"/>
                </a:lnTo>
                <a:lnTo>
                  <a:pt x="0" y="3502890"/>
                </a:lnTo>
                <a:lnTo>
                  <a:pt x="0" y="0"/>
                </a:lnTo>
                <a:close/>
              </a:path>
            </a:pathLst>
          </a:custGeom>
          <a:blipFill>
            <a:blip>
              <a:extLst>
                <a:ext uri="{96DAC541-7B7A-43D3-8B79-37D633B846F1}">
                  <asvg:svgBlip xmlns:asvg="http://schemas.microsoft.com/office/drawing/2016/SVG/main" r:embed="rId2"/>
                </a:ext>
              </a:extLst>
            </a:blip>
            <a:stretch>
              <a:fillRect b="-459"/>
            </a:stretch>
          </a:blipFill>
        </p:spPr>
      </p:sp>
      <p:sp>
        <p:nvSpPr>
          <p:cNvPr id="6" name="Freeform 6"/>
          <p:cNvSpPr/>
          <p:nvPr/>
        </p:nvSpPr>
        <p:spPr>
          <a:xfrm>
            <a:off x="9143706" y="3228854"/>
            <a:ext cx="1180415" cy="1180415"/>
          </a:xfrm>
          <a:custGeom>
            <a:avLst/>
            <a:gdLst/>
            <a:ahLst/>
            <a:cxnLst/>
            <a:rect l="l" t="t" r="r" b="b"/>
            <a:pathLst>
              <a:path w="1180415" h="1180415">
                <a:moveTo>
                  <a:pt x="0" y="0"/>
                </a:moveTo>
                <a:lnTo>
                  <a:pt x="1180415" y="0"/>
                </a:lnTo>
                <a:lnTo>
                  <a:pt x="1180415" y="1180415"/>
                </a:lnTo>
                <a:lnTo>
                  <a:pt x="0" y="1180415"/>
                </a:lnTo>
                <a:lnTo>
                  <a:pt x="0" y="0"/>
                </a:lnTo>
                <a:close/>
              </a:path>
            </a:pathLst>
          </a:custGeom>
          <a:blipFill>
            <a:blip>
              <a:extLst>
                <a:ext uri="{96DAC541-7B7A-43D3-8B79-37D633B846F1}">
                  <asvg:svgBlip xmlns:asvg="http://schemas.microsoft.com/office/drawing/2016/SVG/main" r:embed="rId5"/>
                </a:ext>
              </a:extLst>
            </a:blip>
            <a:stretch>
              <a:fillRect r="-1123"/>
            </a:stretch>
          </a:blipFill>
        </p:spPr>
      </p:sp>
      <p:sp>
        <p:nvSpPr>
          <p:cNvPr id="7" name="Freeform 7"/>
          <p:cNvSpPr/>
          <p:nvPr/>
        </p:nvSpPr>
        <p:spPr>
          <a:xfrm>
            <a:off x="1523748" y="7327599"/>
            <a:ext cx="14734018" cy="3388823"/>
          </a:xfrm>
          <a:custGeom>
            <a:avLst/>
            <a:gdLst/>
            <a:ahLst/>
            <a:cxnLst/>
            <a:rect l="l" t="t" r="r" b="b"/>
            <a:pathLst>
              <a:path w="14734018" h="3388823">
                <a:moveTo>
                  <a:pt x="0" y="0"/>
                </a:moveTo>
                <a:lnTo>
                  <a:pt x="14734018" y="0"/>
                </a:lnTo>
                <a:lnTo>
                  <a:pt x="14734018" y="3388823"/>
                </a:lnTo>
                <a:lnTo>
                  <a:pt x="0" y="3388823"/>
                </a:lnTo>
                <a:lnTo>
                  <a:pt x="0" y="0"/>
                </a:lnTo>
                <a:close/>
              </a:path>
            </a:pathLst>
          </a:custGeom>
          <a:blipFill>
            <a:blip>
              <a:extLst>
                <a:ext uri="{96DAC541-7B7A-43D3-8B79-37D633B846F1}">
                  <asvg:svgBlip xmlns:asvg="http://schemas.microsoft.com/office/drawing/2016/SVG/main" r:embed="rId6"/>
                </a:ext>
              </a:extLst>
            </a:blip>
            <a:stretch>
              <a:fillRect b="-304"/>
            </a:stretch>
          </a:blipFill>
        </p:spPr>
      </p:sp>
      <p:sp>
        <p:nvSpPr>
          <p:cNvPr id="8" name="TextBox 8"/>
          <p:cNvSpPr txBox="1"/>
          <p:nvPr/>
        </p:nvSpPr>
        <p:spPr>
          <a:xfrm>
            <a:off x="7928317" y="4577303"/>
            <a:ext cx="4027244" cy="2062105"/>
          </a:xfrm>
          <a:prstGeom prst="rect">
            <a:avLst/>
          </a:prstGeom>
        </p:spPr>
        <p:txBody>
          <a:bodyPr lIns="0" tIns="0" rIns="0" bIns="0" rtlCol="0" anchor="t">
            <a:spAutoFit/>
          </a:bodyPr>
          <a:lstStyle/>
          <a:p>
            <a:pPr algn="ctr">
              <a:lnSpc>
                <a:spcPts val="5774"/>
              </a:lnSpc>
            </a:pPr>
            <a:r>
              <a:rPr lang="en-US" sz="4124" b="1">
                <a:solidFill>
                  <a:srgbClr val="E61955"/>
                </a:solidFill>
                <a:latin typeface="Montserrat Semi-Bold"/>
                <a:ea typeface="Montserrat Semi-Bold"/>
                <a:cs typeface="Montserrat Semi-Bold"/>
                <a:sym typeface="Montserrat Semi-Bold"/>
              </a:rPr>
              <a:t>2. Actions </a:t>
            </a:r>
          </a:p>
          <a:p>
            <a:pPr algn="ctr">
              <a:lnSpc>
                <a:spcPts val="2697"/>
              </a:lnSpc>
            </a:pPr>
            <a:r>
              <a:rPr lang="en-US" sz="1926">
                <a:solidFill>
                  <a:srgbClr val="4D4A46"/>
                </a:solidFill>
                <a:latin typeface="Helvetica Neue LT Std 4"/>
                <a:ea typeface="Helvetica Neue LT Std 4"/>
                <a:cs typeface="Helvetica Neue LT Std 4"/>
                <a:sym typeface="Helvetica Neue LT Std 4"/>
              </a:rPr>
              <a:t>What you did in response </a:t>
            </a:r>
          </a:p>
          <a:p>
            <a:pPr algn="ctr">
              <a:lnSpc>
                <a:spcPts val="2697"/>
              </a:lnSpc>
            </a:pPr>
            <a:endParaRPr lang="en-US" sz="1926">
              <a:solidFill>
                <a:srgbClr val="4D4A46"/>
              </a:solidFill>
              <a:latin typeface="Helvetica Neue LT Std 4"/>
              <a:ea typeface="Helvetica Neue LT Std 4"/>
              <a:cs typeface="Helvetica Neue LT Std 4"/>
              <a:sym typeface="Helvetica Neue LT Std 4"/>
            </a:endParaRPr>
          </a:p>
          <a:p>
            <a:pPr algn="ctr">
              <a:lnSpc>
                <a:spcPts val="2697"/>
              </a:lnSpc>
            </a:pPr>
            <a:r>
              <a:rPr lang="en-US" sz="1926">
                <a:solidFill>
                  <a:srgbClr val="4D4A46"/>
                </a:solidFill>
                <a:latin typeface="Helvetica Neue LT Std 4"/>
                <a:ea typeface="Helvetica Neue LT Std 4"/>
                <a:cs typeface="Helvetica Neue LT Std 4"/>
                <a:sym typeface="Helvetica Neue LT Std 4"/>
              </a:rPr>
              <a:t>E.g. What steps you took to overcome the challenges and meet the deadline</a:t>
            </a:r>
          </a:p>
        </p:txBody>
      </p:sp>
      <p:sp>
        <p:nvSpPr>
          <p:cNvPr id="9" name="TextBox 9"/>
          <p:cNvSpPr txBox="1"/>
          <p:nvPr/>
        </p:nvSpPr>
        <p:spPr>
          <a:xfrm>
            <a:off x="11699210" y="1307350"/>
            <a:ext cx="3576961" cy="1427333"/>
          </a:xfrm>
          <a:prstGeom prst="rect">
            <a:avLst/>
          </a:prstGeom>
        </p:spPr>
        <p:txBody>
          <a:bodyPr lIns="0" tIns="0" rIns="0" bIns="0" rtlCol="0" anchor="t">
            <a:spAutoFit/>
          </a:bodyPr>
          <a:lstStyle/>
          <a:p>
            <a:pPr algn="ctr">
              <a:lnSpc>
                <a:spcPts val="5910"/>
              </a:lnSpc>
            </a:pPr>
            <a:r>
              <a:rPr lang="en-US" sz="4221" b="1">
                <a:solidFill>
                  <a:srgbClr val="E61955"/>
                </a:solidFill>
                <a:latin typeface="Montserrat Semi-Bold"/>
                <a:ea typeface="Montserrat Semi-Bold"/>
                <a:cs typeface="Montserrat Semi-Bold"/>
                <a:sym typeface="Montserrat Semi-Bold"/>
              </a:rPr>
              <a:t>3. Results </a:t>
            </a:r>
          </a:p>
          <a:p>
            <a:pPr algn="ctr">
              <a:lnSpc>
                <a:spcPts val="2705"/>
              </a:lnSpc>
            </a:pPr>
            <a:r>
              <a:rPr lang="en-US" sz="1932">
                <a:solidFill>
                  <a:srgbClr val="4D4A46"/>
                </a:solidFill>
                <a:latin typeface="Helvetica Neue LT Std 4"/>
                <a:ea typeface="Helvetica Neue LT Std 4"/>
                <a:cs typeface="Helvetica Neue LT Std 4"/>
                <a:sym typeface="Helvetica Neue LT Std 4"/>
              </a:rPr>
              <a:t>The effects of your actions </a:t>
            </a:r>
          </a:p>
          <a:p>
            <a:pPr algn="ctr">
              <a:lnSpc>
                <a:spcPts val="2705"/>
              </a:lnSpc>
            </a:pPr>
            <a:r>
              <a:rPr lang="en-US" sz="1932">
                <a:solidFill>
                  <a:srgbClr val="4D4A46"/>
                </a:solidFill>
                <a:latin typeface="Helvetica Neue LT Std 4"/>
                <a:ea typeface="Helvetica Neue LT Std 4"/>
                <a:cs typeface="Helvetica Neue LT Std 4"/>
                <a:sym typeface="Helvetica Neue LT Std 4"/>
              </a:rPr>
              <a:t>E.g. You successfully met the deadline</a:t>
            </a:r>
          </a:p>
        </p:txBody>
      </p:sp>
      <p:sp>
        <p:nvSpPr>
          <p:cNvPr id="10" name="TextBox 10"/>
          <p:cNvSpPr txBox="1"/>
          <p:nvPr/>
        </p:nvSpPr>
        <p:spPr>
          <a:xfrm>
            <a:off x="3406705" y="4095268"/>
            <a:ext cx="3388165" cy="2040593"/>
          </a:xfrm>
          <a:prstGeom prst="rect">
            <a:avLst/>
          </a:prstGeom>
        </p:spPr>
        <p:txBody>
          <a:bodyPr lIns="0" tIns="0" rIns="0" bIns="0" rtlCol="0" anchor="t">
            <a:spAutoFit/>
          </a:bodyPr>
          <a:lstStyle/>
          <a:p>
            <a:pPr algn="ctr">
              <a:lnSpc>
                <a:spcPts val="5598"/>
              </a:lnSpc>
            </a:pPr>
            <a:r>
              <a:rPr lang="en-US" sz="3997" b="1">
                <a:solidFill>
                  <a:srgbClr val="E61955"/>
                </a:solidFill>
                <a:latin typeface="Montserrat Semi-Bold"/>
                <a:ea typeface="Montserrat Semi-Bold"/>
                <a:cs typeface="Montserrat Semi-Bold"/>
                <a:sym typeface="Montserrat Semi-Bold"/>
              </a:rPr>
              <a:t>1. Situation</a:t>
            </a:r>
            <a:r>
              <a:rPr lang="en-US" sz="3997" b="1">
                <a:solidFill>
                  <a:srgbClr val="004AAD"/>
                </a:solidFill>
                <a:latin typeface="Montserrat Semi-Bold"/>
                <a:ea typeface="Montserrat Semi-Bold"/>
                <a:cs typeface="Montserrat Semi-Bold"/>
                <a:sym typeface="Montserrat Semi-Bold"/>
              </a:rPr>
              <a:t> </a:t>
            </a:r>
          </a:p>
          <a:p>
            <a:pPr algn="ctr">
              <a:lnSpc>
                <a:spcPts val="2699"/>
              </a:lnSpc>
            </a:pPr>
            <a:r>
              <a:rPr lang="en-US" sz="1926">
                <a:solidFill>
                  <a:srgbClr val="4D4A46"/>
                </a:solidFill>
                <a:latin typeface="Helvetica Neue LT Std 4"/>
                <a:ea typeface="Helvetica Neue LT Std 4"/>
                <a:cs typeface="Helvetica Neue LT Std 4"/>
                <a:sym typeface="Helvetica Neue LT Std 4"/>
              </a:rPr>
              <a:t>Describe the background or context of the situation</a:t>
            </a:r>
          </a:p>
          <a:p>
            <a:pPr algn="ctr">
              <a:lnSpc>
                <a:spcPts val="2699"/>
              </a:lnSpc>
            </a:pPr>
            <a:r>
              <a:rPr lang="en-US" sz="1926">
                <a:solidFill>
                  <a:srgbClr val="4D4A46"/>
                </a:solidFill>
                <a:latin typeface="Helvetica Neue LT Std 4"/>
                <a:ea typeface="Helvetica Neue LT Std 4"/>
                <a:cs typeface="Helvetica Neue LT Std 4"/>
                <a:sym typeface="Helvetica Neue LT Std 4"/>
              </a:rPr>
              <a:t>E.g. A specific challenge that existed in meeting a deadline </a:t>
            </a:r>
          </a:p>
        </p:txBody>
      </p:sp>
      <p:sp>
        <p:nvSpPr>
          <p:cNvPr id="11" name="TextBox 11"/>
          <p:cNvSpPr txBox="1"/>
          <p:nvPr/>
        </p:nvSpPr>
        <p:spPr>
          <a:xfrm>
            <a:off x="5170939" y="7890041"/>
            <a:ext cx="10472548" cy="1023259"/>
          </a:xfrm>
          <a:prstGeom prst="rect">
            <a:avLst/>
          </a:prstGeom>
        </p:spPr>
        <p:txBody>
          <a:bodyPr lIns="0" tIns="0" rIns="0" bIns="0" rtlCol="0" anchor="t">
            <a:spAutoFit/>
          </a:bodyPr>
          <a:lstStyle/>
          <a:p>
            <a:pPr algn="l">
              <a:lnSpc>
                <a:spcPts val="7571"/>
              </a:lnSpc>
            </a:pPr>
            <a:r>
              <a:rPr lang="en-US" sz="5408">
                <a:solidFill>
                  <a:srgbClr val="F8F8F8"/>
                </a:solidFill>
                <a:latin typeface="Helvetica Neue LT Std 7"/>
                <a:ea typeface="Helvetica Neue LT Std 7"/>
                <a:cs typeface="Helvetica Neue LT Std 7"/>
                <a:sym typeface="Helvetica Neue LT Std 7"/>
              </a:rPr>
              <a:t>Let's Practice </a:t>
            </a:r>
          </a:p>
        </p:txBody>
      </p:sp>
      <p:sp>
        <p:nvSpPr>
          <p:cNvPr id="12" name="Freeform 12"/>
          <p:cNvSpPr/>
          <p:nvPr/>
        </p:nvSpPr>
        <p:spPr>
          <a:xfrm>
            <a:off x="3057951" y="7879462"/>
            <a:ext cx="1745674" cy="1638751"/>
          </a:xfrm>
          <a:custGeom>
            <a:avLst/>
            <a:gdLst/>
            <a:ahLst/>
            <a:cxnLst/>
            <a:rect l="l" t="t" r="r" b="b"/>
            <a:pathLst>
              <a:path w="1745674" h="1638751">
                <a:moveTo>
                  <a:pt x="0" y="0"/>
                </a:moveTo>
                <a:lnTo>
                  <a:pt x="1745674" y="0"/>
                </a:lnTo>
                <a:lnTo>
                  <a:pt x="1745674" y="1638751"/>
                </a:lnTo>
                <a:lnTo>
                  <a:pt x="0" y="1638751"/>
                </a:lnTo>
                <a:lnTo>
                  <a:pt x="0" y="0"/>
                </a:lnTo>
                <a:close/>
              </a:path>
            </a:pathLst>
          </a:custGeom>
          <a:blipFill>
            <a:blip>
              <a:extLst>
                <a:ext uri="{96DAC541-7B7A-43D3-8B79-37D633B846F1}">
                  <asvg:svgBlip xmlns:asvg="http://schemas.microsoft.com/office/drawing/2016/SVG/main" r:embed="rId7"/>
                </a:ext>
              </a:extLst>
            </a:blip>
            <a:stretch>
              <a:fillRect b="-19"/>
            </a:stretch>
          </a:blipFill>
        </p:spPr>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246651" y="4228916"/>
            <a:ext cx="3320643" cy="1781072"/>
          </a:xfrm>
          <a:custGeom>
            <a:avLst/>
            <a:gdLst/>
            <a:ahLst/>
            <a:cxnLst/>
            <a:rect l="l" t="t" r="r" b="b"/>
            <a:pathLst>
              <a:path w="3320643" h="1781072">
                <a:moveTo>
                  <a:pt x="0" y="0"/>
                </a:moveTo>
                <a:lnTo>
                  <a:pt x="3320642" y="0"/>
                </a:lnTo>
                <a:lnTo>
                  <a:pt x="3320642" y="1781072"/>
                </a:lnTo>
                <a:lnTo>
                  <a:pt x="0" y="1781072"/>
                </a:lnTo>
                <a:lnTo>
                  <a:pt x="0" y="0"/>
                </a:lnTo>
                <a:close/>
              </a:path>
            </a:pathLst>
          </a:custGeom>
          <a:blipFill>
            <a:blip>
              <a:extLst>
                <a:ext uri="{96DAC541-7B7A-43D3-8B79-37D633B846F1}">
                  <asvg:svgBlip xmlns:asvg="http://schemas.microsoft.com/office/drawing/2016/SVG/main" r:embed="rId2"/>
                </a:ext>
              </a:extLst>
            </a:blip>
            <a:stretch>
              <a:fillRect r="-820"/>
            </a:stretch>
          </a:blipFill>
        </p:spPr>
      </p:sp>
      <p:sp>
        <p:nvSpPr>
          <p:cNvPr id="3" name="Freeform 3"/>
          <p:cNvSpPr/>
          <p:nvPr/>
        </p:nvSpPr>
        <p:spPr>
          <a:xfrm>
            <a:off x="2316705" y="-286636"/>
            <a:ext cx="13685295" cy="3147617"/>
          </a:xfrm>
          <a:custGeom>
            <a:avLst/>
            <a:gdLst/>
            <a:ahLst/>
            <a:cxnLst/>
            <a:rect l="l" t="t" r="r" b="b"/>
            <a:pathLst>
              <a:path w="13685295" h="3147617">
                <a:moveTo>
                  <a:pt x="0" y="0"/>
                </a:moveTo>
                <a:lnTo>
                  <a:pt x="13685295" y="0"/>
                </a:lnTo>
                <a:lnTo>
                  <a:pt x="13685295" y="3147617"/>
                </a:lnTo>
                <a:lnTo>
                  <a:pt x="0" y="3147617"/>
                </a:lnTo>
                <a:lnTo>
                  <a:pt x="0" y="0"/>
                </a:lnTo>
                <a:close/>
              </a:path>
            </a:pathLst>
          </a:custGeom>
          <a:blipFill>
            <a:blip>
              <a:extLst>
                <a:ext uri="{96DAC541-7B7A-43D3-8B79-37D633B846F1}">
                  <asvg:svgBlip xmlns:asvg="http://schemas.microsoft.com/office/drawing/2016/SVG/main" r:embed="rId3"/>
                </a:ext>
              </a:extLst>
            </a:blip>
            <a:stretch>
              <a:fillRect b="-304"/>
            </a:stretch>
          </a:blipFill>
        </p:spPr>
      </p:sp>
      <p:sp>
        <p:nvSpPr>
          <p:cNvPr id="4" name="TextBox 4"/>
          <p:cNvSpPr txBox="1"/>
          <p:nvPr/>
        </p:nvSpPr>
        <p:spPr>
          <a:xfrm>
            <a:off x="5662034" y="819150"/>
            <a:ext cx="9839053" cy="1023259"/>
          </a:xfrm>
          <a:prstGeom prst="rect">
            <a:avLst/>
          </a:prstGeom>
        </p:spPr>
        <p:txBody>
          <a:bodyPr lIns="0" tIns="0" rIns="0" bIns="0" rtlCol="0" anchor="t">
            <a:spAutoFit/>
          </a:bodyPr>
          <a:lstStyle/>
          <a:p>
            <a:pPr algn="l">
              <a:lnSpc>
                <a:spcPts val="7571"/>
              </a:lnSpc>
            </a:pPr>
            <a:r>
              <a:rPr lang="en-US" sz="5408">
                <a:solidFill>
                  <a:srgbClr val="F8F8F8"/>
                </a:solidFill>
                <a:latin typeface="Helvetica Neue LT Std 1"/>
                <a:ea typeface="Helvetica Neue LT Std 1"/>
                <a:cs typeface="Helvetica Neue LT Std 1"/>
                <a:sym typeface="Helvetica Neue LT Std 1"/>
              </a:rPr>
              <a:t>Let’s Practice </a:t>
            </a:r>
          </a:p>
        </p:txBody>
      </p:sp>
      <p:sp>
        <p:nvSpPr>
          <p:cNvPr id="5" name="Freeform 5"/>
          <p:cNvSpPr/>
          <p:nvPr/>
        </p:nvSpPr>
        <p:spPr>
          <a:xfrm>
            <a:off x="3597264" y="798906"/>
            <a:ext cx="1745674" cy="1638751"/>
          </a:xfrm>
          <a:custGeom>
            <a:avLst/>
            <a:gdLst/>
            <a:ahLst/>
            <a:cxnLst/>
            <a:rect l="l" t="t" r="r" b="b"/>
            <a:pathLst>
              <a:path w="1745674" h="1638751">
                <a:moveTo>
                  <a:pt x="0" y="0"/>
                </a:moveTo>
                <a:lnTo>
                  <a:pt x="1745674" y="0"/>
                </a:lnTo>
                <a:lnTo>
                  <a:pt x="1745674" y="1638751"/>
                </a:lnTo>
                <a:lnTo>
                  <a:pt x="0" y="1638751"/>
                </a:lnTo>
                <a:lnTo>
                  <a:pt x="0" y="0"/>
                </a:lnTo>
                <a:close/>
              </a:path>
            </a:pathLst>
          </a:custGeom>
          <a:blipFill>
            <a:blip>
              <a:extLst>
                <a:ext uri="{96DAC541-7B7A-43D3-8B79-37D633B846F1}">
                  <asvg:svgBlip xmlns:asvg="http://schemas.microsoft.com/office/drawing/2016/SVG/main" r:embed="rId4"/>
                </a:ext>
              </a:extLst>
            </a:blip>
            <a:stretch>
              <a:fillRect b="-19"/>
            </a:stretch>
          </a:blipFill>
        </p:spPr>
      </p:sp>
      <p:sp>
        <p:nvSpPr>
          <p:cNvPr id="6" name="TextBox 6"/>
          <p:cNvSpPr txBox="1"/>
          <p:nvPr/>
        </p:nvSpPr>
        <p:spPr>
          <a:xfrm>
            <a:off x="4205513" y="4358445"/>
            <a:ext cx="10305215" cy="3990677"/>
          </a:xfrm>
          <a:prstGeom prst="rect">
            <a:avLst/>
          </a:prstGeom>
        </p:spPr>
        <p:txBody>
          <a:bodyPr lIns="0" tIns="0" rIns="0" bIns="0" rtlCol="0" anchor="t">
            <a:spAutoFit/>
          </a:bodyPr>
          <a:lstStyle/>
          <a:p>
            <a:pPr marL="0" lvl="0" indent="0" algn="just">
              <a:lnSpc>
                <a:spcPts val="3937"/>
              </a:lnSpc>
            </a:pPr>
            <a:r>
              <a:rPr lang="en-US" sz="2812">
                <a:solidFill>
                  <a:srgbClr val="414042"/>
                </a:solidFill>
                <a:latin typeface="Helvetica World"/>
                <a:ea typeface="Helvetica World"/>
                <a:cs typeface="Helvetica World"/>
                <a:sym typeface="Helvetica World"/>
              </a:rPr>
              <a:t>John’s Response:</a:t>
            </a:r>
          </a:p>
          <a:p>
            <a:pPr marL="0" lvl="0" indent="0" algn="just">
              <a:lnSpc>
                <a:spcPts val="3937"/>
              </a:lnSpc>
            </a:pPr>
            <a:endParaRPr lang="en-US" sz="2812">
              <a:solidFill>
                <a:srgbClr val="414042"/>
              </a:solidFill>
              <a:latin typeface="Helvetica World"/>
              <a:ea typeface="Helvetica World"/>
              <a:cs typeface="Helvetica World"/>
              <a:sym typeface="Helvetica World"/>
            </a:endParaRPr>
          </a:p>
          <a:p>
            <a:pPr marL="0" lvl="0" indent="0" algn="just">
              <a:lnSpc>
                <a:spcPts val="3937"/>
              </a:lnSpc>
            </a:pPr>
            <a:r>
              <a:rPr lang="en-US" sz="2812">
                <a:solidFill>
                  <a:srgbClr val="414042"/>
                </a:solidFill>
                <a:latin typeface="Helvetica World"/>
                <a:ea typeface="Helvetica World"/>
                <a:cs typeface="Helvetica World"/>
                <a:sym typeface="Helvetica World"/>
              </a:rPr>
              <a:t>"During our science project, our group was behind schedule. I needed to help us catch up. I created a task list and assigned roles to each person. We finished on time and got an A!"</a:t>
            </a:r>
          </a:p>
          <a:p>
            <a:pPr marL="0" lvl="0" indent="0" algn="just">
              <a:lnSpc>
                <a:spcPts val="3937"/>
              </a:lnSpc>
            </a:pPr>
            <a:endParaRPr lang="en-US" sz="2812">
              <a:solidFill>
                <a:srgbClr val="414042"/>
              </a:solidFill>
              <a:latin typeface="Helvetica World"/>
              <a:ea typeface="Helvetica World"/>
              <a:cs typeface="Helvetica World"/>
              <a:sym typeface="Helvetica World"/>
            </a:endParaRPr>
          </a:p>
          <a:p>
            <a:pPr marL="0" lvl="0" indent="0" algn="just">
              <a:lnSpc>
                <a:spcPts val="3937"/>
              </a:lnSpc>
            </a:pPr>
            <a:r>
              <a:rPr lang="en-US" sz="2812">
                <a:solidFill>
                  <a:srgbClr val="414042"/>
                </a:solidFill>
                <a:latin typeface="Helvetica World"/>
                <a:ea typeface="Helvetica World"/>
                <a:cs typeface="Helvetica World"/>
                <a:sym typeface="Helvetica World"/>
              </a:rPr>
              <a:t>Can you identify the</a:t>
            </a:r>
            <a:r>
              <a:rPr lang="en-US" sz="2812" b="1">
                <a:solidFill>
                  <a:srgbClr val="E61955"/>
                </a:solidFill>
                <a:latin typeface="Helvetica World Bold"/>
                <a:ea typeface="Helvetica World Bold"/>
                <a:cs typeface="Helvetica World Bold"/>
                <a:sym typeface="Helvetica World Bold"/>
              </a:rPr>
              <a:t> Situation</a:t>
            </a:r>
            <a:r>
              <a:rPr lang="en-US" sz="2812">
                <a:solidFill>
                  <a:srgbClr val="414042"/>
                </a:solidFill>
                <a:latin typeface="Helvetica World"/>
                <a:ea typeface="Helvetica World"/>
                <a:cs typeface="Helvetica World"/>
                <a:sym typeface="Helvetica World"/>
              </a:rPr>
              <a:t>, </a:t>
            </a:r>
            <a:r>
              <a:rPr lang="en-US" sz="2812" b="1">
                <a:solidFill>
                  <a:srgbClr val="E61955"/>
                </a:solidFill>
                <a:latin typeface="Helvetica World Bold"/>
                <a:ea typeface="Helvetica World Bold"/>
                <a:cs typeface="Helvetica World Bold"/>
                <a:sym typeface="Helvetica World Bold"/>
              </a:rPr>
              <a:t>Action</a:t>
            </a:r>
            <a:r>
              <a:rPr lang="en-US" sz="2812">
                <a:solidFill>
                  <a:srgbClr val="414042"/>
                </a:solidFill>
                <a:latin typeface="Helvetica World"/>
                <a:ea typeface="Helvetica World"/>
                <a:cs typeface="Helvetica World"/>
                <a:sym typeface="Helvetica World"/>
              </a:rPr>
              <a:t>, and </a:t>
            </a:r>
            <a:r>
              <a:rPr lang="en-US" sz="2812" b="1">
                <a:solidFill>
                  <a:srgbClr val="E61955"/>
                </a:solidFill>
                <a:latin typeface="Helvetica World Bold"/>
                <a:ea typeface="Helvetica World Bold"/>
                <a:cs typeface="Helvetica World Bold"/>
                <a:sym typeface="Helvetica World Bold"/>
              </a:rPr>
              <a:t>Result</a:t>
            </a:r>
            <a:r>
              <a:rPr lang="en-US" sz="2812">
                <a:solidFill>
                  <a:srgbClr val="414042"/>
                </a:solidFill>
                <a:latin typeface="Helvetica World"/>
                <a:ea typeface="Helvetica World"/>
                <a:cs typeface="Helvetica World"/>
                <a:sym typeface="Helvetica World"/>
              </a:rPr>
              <a:t>?</a:t>
            </a:r>
          </a:p>
          <a:p>
            <a:pPr marL="0" lvl="0" indent="0" algn="just">
              <a:lnSpc>
                <a:spcPts val="3937"/>
              </a:lnSpc>
            </a:pPr>
            <a:endParaRPr lang="en-US" sz="2812">
              <a:solidFill>
                <a:srgbClr val="414042"/>
              </a:solidFill>
              <a:latin typeface="Helvetica World"/>
              <a:ea typeface="Helvetica World"/>
              <a:cs typeface="Helvetica World"/>
              <a:sym typeface="Helvetica World"/>
            </a:endParaRPr>
          </a:p>
        </p:txBody>
      </p:sp>
      <p:sp>
        <p:nvSpPr>
          <p:cNvPr id="7" name="TextBox 7"/>
          <p:cNvSpPr txBox="1"/>
          <p:nvPr/>
        </p:nvSpPr>
        <p:spPr>
          <a:xfrm>
            <a:off x="3870234" y="3190156"/>
            <a:ext cx="10975772" cy="425316"/>
          </a:xfrm>
          <a:prstGeom prst="rect">
            <a:avLst/>
          </a:prstGeom>
        </p:spPr>
        <p:txBody>
          <a:bodyPr lIns="0" tIns="0" rIns="0" bIns="0" rtlCol="0" anchor="t">
            <a:spAutoFit/>
          </a:bodyPr>
          <a:lstStyle/>
          <a:p>
            <a:pPr algn="ctr">
              <a:lnSpc>
                <a:spcPts val="3542"/>
              </a:lnSpc>
              <a:spcBef>
                <a:spcPct val="0"/>
              </a:spcBef>
            </a:pPr>
            <a:r>
              <a:rPr lang="en-US" sz="2529" b="1">
                <a:solidFill>
                  <a:srgbClr val="E61955"/>
                </a:solidFill>
                <a:latin typeface="Montserrat Bold"/>
                <a:ea typeface="Montserrat Bold"/>
                <a:cs typeface="Montserrat Bold"/>
                <a:sym typeface="Montserrat Bold"/>
              </a:rPr>
              <a:t>Q: So John, can you tell us about a time you had to be organised?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793229" y="3308034"/>
            <a:ext cx="4595289" cy="3559260"/>
          </a:xfrm>
          <a:custGeom>
            <a:avLst/>
            <a:gdLst/>
            <a:ahLst/>
            <a:cxnLst/>
            <a:rect l="l" t="t" r="r" b="b"/>
            <a:pathLst>
              <a:path w="4595289" h="3559260">
                <a:moveTo>
                  <a:pt x="0" y="0"/>
                </a:moveTo>
                <a:lnTo>
                  <a:pt x="4595289" y="0"/>
                </a:lnTo>
                <a:lnTo>
                  <a:pt x="4595289" y="3559260"/>
                </a:lnTo>
                <a:lnTo>
                  <a:pt x="0" y="3559260"/>
                </a:lnTo>
                <a:lnTo>
                  <a:pt x="0" y="0"/>
                </a:lnTo>
                <a:close/>
              </a:path>
            </a:pathLst>
          </a:custGeom>
          <a:blipFill>
            <a:blip>
              <a:extLst>
                <a:ext uri="{96DAC541-7B7A-43D3-8B79-37D633B846F1}">
                  <asvg:svgBlip xmlns:asvg="http://schemas.microsoft.com/office/drawing/2016/SVG/main" r:embed="rId2"/>
                </a:ext>
              </a:extLst>
            </a:blip>
            <a:stretch>
              <a:fillRect b="-208"/>
            </a:stretch>
          </a:blipFill>
        </p:spPr>
      </p:sp>
      <p:sp>
        <p:nvSpPr>
          <p:cNvPr id="3" name="Freeform 3"/>
          <p:cNvSpPr/>
          <p:nvPr/>
        </p:nvSpPr>
        <p:spPr>
          <a:xfrm>
            <a:off x="9246651" y="4228916"/>
            <a:ext cx="3320643" cy="1781072"/>
          </a:xfrm>
          <a:custGeom>
            <a:avLst/>
            <a:gdLst/>
            <a:ahLst/>
            <a:cxnLst/>
            <a:rect l="l" t="t" r="r" b="b"/>
            <a:pathLst>
              <a:path w="3320643" h="1781072">
                <a:moveTo>
                  <a:pt x="0" y="0"/>
                </a:moveTo>
                <a:lnTo>
                  <a:pt x="3320642" y="0"/>
                </a:lnTo>
                <a:lnTo>
                  <a:pt x="3320642" y="1781072"/>
                </a:lnTo>
                <a:lnTo>
                  <a:pt x="0" y="1781072"/>
                </a:lnTo>
                <a:lnTo>
                  <a:pt x="0" y="0"/>
                </a:lnTo>
                <a:close/>
              </a:path>
            </a:pathLst>
          </a:custGeom>
          <a:blipFill>
            <a:blip>
              <a:extLst>
                <a:ext uri="{96DAC541-7B7A-43D3-8B79-37D633B846F1}">
                  <asvg:svgBlip xmlns:asvg="http://schemas.microsoft.com/office/drawing/2016/SVG/main" r:embed="rId3"/>
                </a:ext>
              </a:extLst>
            </a:blip>
            <a:stretch>
              <a:fillRect r="-820"/>
            </a:stretch>
          </a:blipFill>
        </p:spPr>
      </p:sp>
      <p:sp>
        <p:nvSpPr>
          <p:cNvPr id="4" name="Freeform 4"/>
          <p:cNvSpPr/>
          <p:nvPr/>
        </p:nvSpPr>
        <p:spPr>
          <a:xfrm rot="-1425787">
            <a:off x="7014316" y="2037174"/>
            <a:ext cx="3578489" cy="1633092"/>
          </a:xfrm>
          <a:custGeom>
            <a:avLst/>
            <a:gdLst/>
            <a:ahLst/>
            <a:cxnLst/>
            <a:rect l="l" t="t" r="r" b="b"/>
            <a:pathLst>
              <a:path w="3578489" h="1633092">
                <a:moveTo>
                  <a:pt x="0" y="0"/>
                </a:moveTo>
                <a:lnTo>
                  <a:pt x="3578489" y="0"/>
                </a:lnTo>
                <a:lnTo>
                  <a:pt x="3578489" y="1633092"/>
                </a:lnTo>
                <a:lnTo>
                  <a:pt x="0" y="1633092"/>
                </a:lnTo>
                <a:lnTo>
                  <a:pt x="0" y="0"/>
                </a:lnTo>
                <a:close/>
              </a:path>
            </a:pathLst>
          </a:custGeom>
          <a:blipFill>
            <a:blip>
              <a:extLst>
                <a:ext uri="{96DAC541-7B7A-43D3-8B79-37D633B846F1}">
                  <asvg:svgBlip xmlns:asvg="http://schemas.microsoft.com/office/drawing/2016/SVG/main" r:embed="rId4"/>
                </a:ext>
              </a:extLst>
            </a:blip>
            <a:stretch>
              <a:fillRect b="-567"/>
            </a:stretch>
          </a:blipFill>
        </p:spPr>
      </p:sp>
      <p:sp>
        <p:nvSpPr>
          <p:cNvPr id="5" name="Freeform 5"/>
          <p:cNvSpPr/>
          <p:nvPr/>
        </p:nvSpPr>
        <p:spPr>
          <a:xfrm>
            <a:off x="11120975" y="375841"/>
            <a:ext cx="4522511" cy="3502890"/>
          </a:xfrm>
          <a:custGeom>
            <a:avLst/>
            <a:gdLst/>
            <a:ahLst/>
            <a:cxnLst/>
            <a:rect l="l" t="t" r="r" b="b"/>
            <a:pathLst>
              <a:path w="4522511" h="3502890">
                <a:moveTo>
                  <a:pt x="0" y="0"/>
                </a:moveTo>
                <a:lnTo>
                  <a:pt x="4522511" y="0"/>
                </a:lnTo>
                <a:lnTo>
                  <a:pt x="4522511" y="3502890"/>
                </a:lnTo>
                <a:lnTo>
                  <a:pt x="0" y="3502890"/>
                </a:lnTo>
                <a:lnTo>
                  <a:pt x="0" y="0"/>
                </a:lnTo>
                <a:close/>
              </a:path>
            </a:pathLst>
          </a:custGeom>
          <a:blipFill>
            <a:blip>
              <a:extLst>
                <a:ext uri="{96DAC541-7B7A-43D3-8B79-37D633B846F1}">
                  <asvg:svgBlip xmlns:asvg="http://schemas.microsoft.com/office/drawing/2016/SVG/main" r:embed="rId2"/>
                </a:ext>
              </a:extLst>
            </a:blip>
            <a:stretch>
              <a:fillRect b="-459"/>
            </a:stretch>
          </a:blipFill>
        </p:spPr>
      </p:sp>
      <p:sp>
        <p:nvSpPr>
          <p:cNvPr id="6" name="Freeform 6"/>
          <p:cNvSpPr/>
          <p:nvPr/>
        </p:nvSpPr>
        <p:spPr>
          <a:xfrm>
            <a:off x="9144000" y="3463616"/>
            <a:ext cx="1180415" cy="1180415"/>
          </a:xfrm>
          <a:custGeom>
            <a:avLst/>
            <a:gdLst/>
            <a:ahLst/>
            <a:cxnLst/>
            <a:rect l="l" t="t" r="r" b="b"/>
            <a:pathLst>
              <a:path w="1180415" h="1180415">
                <a:moveTo>
                  <a:pt x="0" y="0"/>
                </a:moveTo>
                <a:lnTo>
                  <a:pt x="1180415" y="0"/>
                </a:lnTo>
                <a:lnTo>
                  <a:pt x="1180415" y="1180415"/>
                </a:lnTo>
                <a:lnTo>
                  <a:pt x="0" y="1180415"/>
                </a:lnTo>
                <a:lnTo>
                  <a:pt x="0" y="0"/>
                </a:lnTo>
                <a:close/>
              </a:path>
            </a:pathLst>
          </a:custGeom>
          <a:blipFill>
            <a:blip>
              <a:extLst>
                <a:ext uri="{96DAC541-7B7A-43D3-8B79-37D633B846F1}">
                  <asvg:svgBlip xmlns:asvg="http://schemas.microsoft.com/office/drawing/2016/SVG/main" r:embed="rId5"/>
                </a:ext>
              </a:extLst>
            </a:blip>
            <a:stretch>
              <a:fillRect r="-1123"/>
            </a:stretch>
          </a:blipFill>
        </p:spPr>
      </p:sp>
      <p:sp>
        <p:nvSpPr>
          <p:cNvPr id="7" name="Freeform 7"/>
          <p:cNvSpPr/>
          <p:nvPr/>
        </p:nvSpPr>
        <p:spPr>
          <a:xfrm>
            <a:off x="1523748" y="7327599"/>
            <a:ext cx="14734018" cy="3388823"/>
          </a:xfrm>
          <a:custGeom>
            <a:avLst/>
            <a:gdLst/>
            <a:ahLst/>
            <a:cxnLst/>
            <a:rect l="l" t="t" r="r" b="b"/>
            <a:pathLst>
              <a:path w="14734018" h="3388823">
                <a:moveTo>
                  <a:pt x="0" y="0"/>
                </a:moveTo>
                <a:lnTo>
                  <a:pt x="14734018" y="0"/>
                </a:lnTo>
                <a:lnTo>
                  <a:pt x="14734018" y="3388823"/>
                </a:lnTo>
                <a:lnTo>
                  <a:pt x="0" y="3388823"/>
                </a:lnTo>
                <a:lnTo>
                  <a:pt x="0" y="0"/>
                </a:lnTo>
                <a:close/>
              </a:path>
            </a:pathLst>
          </a:custGeom>
          <a:blipFill>
            <a:blip>
              <a:extLst>
                <a:ext uri="{96DAC541-7B7A-43D3-8B79-37D633B846F1}">
                  <asvg:svgBlip xmlns:asvg="http://schemas.microsoft.com/office/drawing/2016/SVG/main" r:embed="rId6"/>
                </a:ext>
              </a:extLst>
            </a:blip>
            <a:stretch>
              <a:fillRect b="-304"/>
            </a:stretch>
          </a:blipFill>
        </p:spPr>
      </p:sp>
      <p:sp>
        <p:nvSpPr>
          <p:cNvPr id="8" name="TextBox 8"/>
          <p:cNvSpPr txBox="1"/>
          <p:nvPr/>
        </p:nvSpPr>
        <p:spPr>
          <a:xfrm>
            <a:off x="8251177" y="4596011"/>
            <a:ext cx="7249897" cy="1576173"/>
          </a:xfrm>
          <a:prstGeom prst="rect">
            <a:avLst/>
          </a:prstGeom>
        </p:spPr>
        <p:txBody>
          <a:bodyPr lIns="0" tIns="0" rIns="0" bIns="0" rtlCol="0" anchor="t">
            <a:spAutoFit/>
          </a:bodyPr>
          <a:lstStyle/>
          <a:p>
            <a:pPr algn="l">
              <a:lnSpc>
                <a:spcPts val="5774"/>
              </a:lnSpc>
            </a:pPr>
            <a:r>
              <a:rPr lang="en-US" sz="4124" b="1">
                <a:solidFill>
                  <a:srgbClr val="E61955"/>
                </a:solidFill>
                <a:latin typeface="Montserrat Semi-Bold"/>
                <a:ea typeface="Montserrat Semi-Bold"/>
                <a:cs typeface="Montserrat Semi-Bold"/>
                <a:sym typeface="Montserrat Semi-Bold"/>
              </a:rPr>
              <a:t>2. Actions </a:t>
            </a:r>
          </a:p>
          <a:p>
            <a:pPr algn="l">
              <a:lnSpc>
                <a:spcPts val="2258"/>
              </a:lnSpc>
            </a:pPr>
            <a:r>
              <a:rPr lang="en-US" sz="1687">
                <a:solidFill>
                  <a:srgbClr val="000000"/>
                </a:solidFill>
                <a:latin typeface="Calibri (MS)"/>
                <a:ea typeface="Calibri (MS)"/>
                <a:cs typeface="Calibri (MS)"/>
                <a:sym typeface="Calibri (MS)"/>
              </a:rPr>
              <a:t>In order to to help us catch up I created a task list and assigned these tasks to each person with a completion date so everyone knew what they had to do and by when. </a:t>
            </a:r>
          </a:p>
        </p:txBody>
      </p:sp>
      <p:sp>
        <p:nvSpPr>
          <p:cNvPr id="9" name="TextBox 9"/>
          <p:cNvSpPr txBox="1"/>
          <p:nvPr/>
        </p:nvSpPr>
        <p:spPr>
          <a:xfrm>
            <a:off x="11436868" y="1307350"/>
            <a:ext cx="3839304" cy="1607826"/>
          </a:xfrm>
          <a:prstGeom prst="rect">
            <a:avLst/>
          </a:prstGeom>
        </p:spPr>
        <p:txBody>
          <a:bodyPr lIns="0" tIns="0" rIns="0" bIns="0" rtlCol="0" anchor="t">
            <a:spAutoFit/>
          </a:bodyPr>
          <a:lstStyle/>
          <a:p>
            <a:pPr algn="ctr">
              <a:lnSpc>
                <a:spcPts val="5910"/>
              </a:lnSpc>
            </a:pPr>
            <a:r>
              <a:rPr lang="en-US" sz="4221" b="1">
                <a:solidFill>
                  <a:srgbClr val="E61955"/>
                </a:solidFill>
                <a:latin typeface="Montserrat Semi-Bold"/>
                <a:ea typeface="Montserrat Semi-Bold"/>
                <a:cs typeface="Montserrat Semi-Bold"/>
                <a:sym typeface="Montserrat Semi-Bold"/>
              </a:rPr>
              <a:t>3. Results </a:t>
            </a:r>
          </a:p>
          <a:p>
            <a:pPr algn="ctr">
              <a:lnSpc>
                <a:spcPts val="2311"/>
              </a:lnSpc>
            </a:pPr>
            <a:r>
              <a:rPr lang="en-US" sz="1687">
                <a:solidFill>
                  <a:srgbClr val="000000"/>
                </a:solidFill>
                <a:latin typeface="Calibri (MS)"/>
                <a:ea typeface="Calibri (MS)"/>
                <a:cs typeface="Calibri (MS)"/>
                <a:sym typeface="Calibri (MS)"/>
              </a:rPr>
              <a:t>By organising the group with set tasks and deadlines, we were able to submit the project on time and received an A.</a:t>
            </a:r>
          </a:p>
        </p:txBody>
      </p:sp>
      <p:sp>
        <p:nvSpPr>
          <p:cNvPr id="10" name="TextBox 10"/>
          <p:cNvSpPr txBox="1"/>
          <p:nvPr/>
        </p:nvSpPr>
        <p:spPr>
          <a:xfrm>
            <a:off x="3200866" y="4577356"/>
            <a:ext cx="3940145" cy="1250984"/>
          </a:xfrm>
          <a:prstGeom prst="rect">
            <a:avLst/>
          </a:prstGeom>
        </p:spPr>
        <p:txBody>
          <a:bodyPr lIns="0" tIns="0" rIns="0" bIns="0" rtlCol="0" anchor="t">
            <a:spAutoFit/>
          </a:bodyPr>
          <a:lstStyle/>
          <a:p>
            <a:pPr algn="ctr">
              <a:lnSpc>
                <a:spcPts val="5598"/>
              </a:lnSpc>
            </a:pPr>
            <a:r>
              <a:rPr lang="en-US" sz="3997" b="1">
                <a:solidFill>
                  <a:srgbClr val="E61955"/>
                </a:solidFill>
                <a:latin typeface="Montserrat Semi-Bold"/>
                <a:ea typeface="Montserrat Semi-Bold"/>
                <a:cs typeface="Montserrat Semi-Bold"/>
                <a:sym typeface="Montserrat Semi-Bold"/>
              </a:rPr>
              <a:t>1. Situation </a:t>
            </a:r>
          </a:p>
          <a:p>
            <a:pPr algn="ctr">
              <a:lnSpc>
                <a:spcPts val="2190"/>
              </a:lnSpc>
            </a:pPr>
            <a:r>
              <a:rPr lang="en-US" sz="1687">
                <a:solidFill>
                  <a:srgbClr val="000000"/>
                </a:solidFill>
                <a:latin typeface="Calibri (MS)"/>
                <a:ea typeface="Calibri (MS)"/>
                <a:cs typeface="Calibri (MS)"/>
                <a:sym typeface="Calibri (MS)"/>
              </a:rPr>
              <a:t>“My Science group where running behind with our project.” </a:t>
            </a:r>
          </a:p>
        </p:txBody>
      </p:sp>
      <p:sp>
        <p:nvSpPr>
          <p:cNvPr id="11" name="TextBox 11"/>
          <p:cNvSpPr txBox="1"/>
          <p:nvPr/>
        </p:nvSpPr>
        <p:spPr>
          <a:xfrm>
            <a:off x="5170939" y="8026680"/>
            <a:ext cx="10472548" cy="1023259"/>
          </a:xfrm>
          <a:prstGeom prst="rect">
            <a:avLst/>
          </a:prstGeom>
        </p:spPr>
        <p:txBody>
          <a:bodyPr lIns="0" tIns="0" rIns="0" bIns="0" rtlCol="0" anchor="t">
            <a:spAutoFit/>
          </a:bodyPr>
          <a:lstStyle/>
          <a:p>
            <a:pPr algn="l">
              <a:lnSpc>
                <a:spcPts val="7571"/>
              </a:lnSpc>
            </a:pPr>
            <a:r>
              <a:rPr lang="en-US" sz="5408">
                <a:solidFill>
                  <a:srgbClr val="F8F8F8"/>
                </a:solidFill>
                <a:latin typeface="Helvetica Neue LT Std 4"/>
                <a:ea typeface="Helvetica Neue LT Std 4"/>
                <a:cs typeface="Helvetica Neue LT Std 4"/>
                <a:sym typeface="Helvetica Neue LT Std 4"/>
              </a:rPr>
              <a:t>SAR Example</a:t>
            </a:r>
          </a:p>
        </p:txBody>
      </p:sp>
      <p:sp>
        <p:nvSpPr>
          <p:cNvPr id="12" name="Freeform 12"/>
          <p:cNvSpPr/>
          <p:nvPr/>
        </p:nvSpPr>
        <p:spPr>
          <a:xfrm>
            <a:off x="3057951" y="7879462"/>
            <a:ext cx="1745674" cy="1638751"/>
          </a:xfrm>
          <a:custGeom>
            <a:avLst/>
            <a:gdLst/>
            <a:ahLst/>
            <a:cxnLst/>
            <a:rect l="l" t="t" r="r" b="b"/>
            <a:pathLst>
              <a:path w="1745674" h="1638751">
                <a:moveTo>
                  <a:pt x="0" y="0"/>
                </a:moveTo>
                <a:lnTo>
                  <a:pt x="1745674" y="0"/>
                </a:lnTo>
                <a:lnTo>
                  <a:pt x="1745674" y="1638751"/>
                </a:lnTo>
                <a:lnTo>
                  <a:pt x="0" y="1638751"/>
                </a:lnTo>
                <a:lnTo>
                  <a:pt x="0" y="0"/>
                </a:lnTo>
                <a:close/>
              </a:path>
            </a:pathLst>
          </a:custGeom>
          <a:blipFill>
            <a:blip>
              <a:extLst>
                <a:ext uri="{96DAC541-7B7A-43D3-8B79-37D633B846F1}">
                  <asvg:svgBlip xmlns:asvg="http://schemas.microsoft.com/office/drawing/2016/SVG/main" r:embed="rId7"/>
                </a:ext>
              </a:extLst>
            </a:blip>
            <a:stretch>
              <a:fillRect b="-19"/>
            </a:stretch>
          </a:blipFill>
        </p:spPr>
      </p:sp>
      <p:sp>
        <p:nvSpPr>
          <p:cNvPr id="13" name="TextBox 13"/>
          <p:cNvSpPr txBox="1"/>
          <p:nvPr/>
        </p:nvSpPr>
        <p:spPr>
          <a:xfrm>
            <a:off x="2411478" y="-12083"/>
            <a:ext cx="9025390" cy="1444883"/>
          </a:xfrm>
          <a:prstGeom prst="rect">
            <a:avLst/>
          </a:prstGeom>
        </p:spPr>
        <p:txBody>
          <a:bodyPr lIns="0" tIns="0" rIns="0" bIns="0" rtlCol="0" anchor="t">
            <a:spAutoFit/>
          </a:bodyPr>
          <a:lstStyle/>
          <a:p>
            <a:pPr algn="ctr">
              <a:lnSpc>
                <a:spcPts val="5910"/>
              </a:lnSpc>
            </a:pPr>
            <a:r>
              <a:rPr lang="en-US" sz="3375" b="1">
                <a:solidFill>
                  <a:srgbClr val="E61955"/>
                </a:solidFill>
                <a:latin typeface="Montserrat Semi-Bold"/>
                <a:ea typeface="Montserrat Semi-Bold"/>
                <a:cs typeface="Montserrat Semi-Bold"/>
                <a:sym typeface="Montserrat Semi-Bold"/>
              </a:rPr>
              <a:t>Q</a:t>
            </a:r>
            <a:r>
              <a:rPr lang="en-US" sz="3375">
                <a:solidFill>
                  <a:srgbClr val="E61955"/>
                </a:solidFill>
                <a:latin typeface="Montserrat"/>
                <a:ea typeface="Montserrat"/>
                <a:cs typeface="Montserrat"/>
                <a:sym typeface="Montserrat"/>
              </a:rPr>
              <a:t>: </a:t>
            </a:r>
            <a:r>
              <a:rPr lang="en-US" sz="3375" b="1">
                <a:solidFill>
                  <a:srgbClr val="E61955"/>
                </a:solidFill>
                <a:latin typeface="Montserrat Semi-Bold"/>
                <a:ea typeface="Montserrat Semi-Bold"/>
                <a:cs typeface="Montserrat Semi-Bold"/>
                <a:sym typeface="Montserrat Semi-Bold"/>
              </a:rPr>
              <a:t>So John, can you tell us about a time you had to be organised?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577592"/>
            <a:chOff x="0" y="0"/>
            <a:chExt cx="10218561" cy="881492"/>
          </a:xfrm>
        </p:grpSpPr>
        <p:sp>
          <p:nvSpPr>
            <p:cNvPr id="3" name="Freeform 3"/>
            <p:cNvSpPr/>
            <p:nvPr/>
          </p:nvSpPr>
          <p:spPr>
            <a:xfrm>
              <a:off x="0" y="0"/>
              <a:ext cx="10218561" cy="881492"/>
            </a:xfrm>
            <a:custGeom>
              <a:avLst/>
              <a:gdLst/>
              <a:ahLst/>
              <a:cxnLst/>
              <a:rect l="l" t="t" r="r" b="b"/>
              <a:pathLst>
                <a:path w="10218561" h="881492">
                  <a:moveTo>
                    <a:pt x="0" y="0"/>
                  </a:moveTo>
                  <a:lnTo>
                    <a:pt x="10218561" y="0"/>
                  </a:lnTo>
                  <a:lnTo>
                    <a:pt x="10218561" y="881492"/>
                  </a:lnTo>
                  <a:lnTo>
                    <a:pt x="0" y="881492"/>
                  </a:lnTo>
                  <a:close/>
                </a:path>
              </a:pathLst>
            </a:custGeom>
            <a:solidFill>
              <a:srgbClr val="E0004D"/>
            </a:solidFill>
          </p:spPr>
        </p:sp>
      </p:grpSp>
      <p:sp>
        <p:nvSpPr>
          <p:cNvPr id="4" name="Freeform 4"/>
          <p:cNvSpPr/>
          <p:nvPr/>
        </p:nvSpPr>
        <p:spPr>
          <a:xfrm>
            <a:off x="14530832" y="8960252"/>
            <a:ext cx="3356265" cy="1124349"/>
          </a:xfrm>
          <a:custGeom>
            <a:avLst/>
            <a:gdLst/>
            <a:ahLst/>
            <a:cxnLst/>
            <a:rect l="l" t="t" r="r" b="b"/>
            <a:pathLst>
              <a:path w="3356265" h="1124349">
                <a:moveTo>
                  <a:pt x="0" y="0"/>
                </a:moveTo>
                <a:lnTo>
                  <a:pt x="3356265" y="0"/>
                </a:lnTo>
                <a:lnTo>
                  <a:pt x="3356265" y="1124349"/>
                </a:lnTo>
                <a:lnTo>
                  <a:pt x="0" y="1124349"/>
                </a:lnTo>
                <a:lnTo>
                  <a:pt x="0" y="0"/>
                </a:lnTo>
                <a:close/>
              </a:path>
            </a:pathLst>
          </a:custGeom>
          <a:blipFill>
            <a:blip r:embed="rId3"/>
            <a:stretch>
              <a:fillRect/>
            </a:stretch>
          </a:blipFill>
        </p:spPr>
      </p:sp>
      <p:sp>
        <p:nvSpPr>
          <p:cNvPr id="5" name="TextBox 5"/>
          <p:cNvSpPr txBox="1"/>
          <p:nvPr/>
        </p:nvSpPr>
        <p:spPr>
          <a:xfrm>
            <a:off x="960393" y="408"/>
            <a:ext cx="11370790" cy="1386684"/>
          </a:xfrm>
          <a:prstGeom prst="rect">
            <a:avLst/>
          </a:prstGeom>
        </p:spPr>
        <p:txBody>
          <a:bodyPr lIns="0" tIns="0" rIns="0" bIns="0" rtlCol="0" anchor="t">
            <a:spAutoFit/>
          </a:bodyPr>
          <a:lstStyle/>
          <a:p>
            <a:pPr algn="l">
              <a:lnSpc>
                <a:spcPts val="11243"/>
              </a:lnSpc>
            </a:pPr>
            <a:r>
              <a:rPr lang="en-US" sz="8031" spc="441">
                <a:solidFill>
                  <a:srgbClr val="FFFFFF"/>
                </a:solidFill>
                <a:latin typeface="Black Diamond"/>
                <a:ea typeface="Black Diamond"/>
                <a:cs typeface="Black Diamond"/>
                <a:sym typeface="Black Diamond"/>
              </a:rPr>
              <a:t>Virtual Interviews </a:t>
            </a:r>
          </a:p>
        </p:txBody>
      </p:sp>
      <p:sp>
        <p:nvSpPr>
          <p:cNvPr id="6" name="TextBox 6"/>
          <p:cNvSpPr txBox="1"/>
          <p:nvPr/>
        </p:nvSpPr>
        <p:spPr>
          <a:xfrm>
            <a:off x="548640" y="1961082"/>
            <a:ext cx="9607892" cy="6792010"/>
          </a:xfrm>
          <a:prstGeom prst="rect">
            <a:avLst/>
          </a:prstGeom>
        </p:spPr>
        <p:txBody>
          <a:bodyPr lIns="0" tIns="0" rIns="0" bIns="0" rtlCol="0" anchor="t">
            <a:spAutoFit/>
          </a:bodyPr>
          <a:lstStyle/>
          <a:p>
            <a:pPr algn="l">
              <a:lnSpc>
                <a:spcPts val="4571"/>
              </a:lnSpc>
            </a:pPr>
            <a:endParaRPr/>
          </a:p>
          <a:p>
            <a:pPr algn="l">
              <a:lnSpc>
                <a:spcPts val="5079"/>
              </a:lnSpc>
            </a:pPr>
            <a:r>
              <a:rPr lang="en-US" sz="3386" spc="67">
                <a:solidFill>
                  <a:srgbClr val="E61955"/>
                </a:solidFill>
                <a:latin typeface="Helvetica Neue LT Std 1"/>
                <a:ea typeface="Helvetica Neue LT Std 1"/>
                <a:cs typeface="Helvetica Neue LT Std 1"/>
                <a:sym typeface="Helvetica Neue LT Std 1"/>
              </a:rPr>
              <a:t>Live interviews (two-way) </a:t>
            </a:r>
          </a:p>
          <a:p>
            <a:pPr algn="l">
              <a:lnSpc>
                <a:spcPts val="5079"/>
              </a:lnSpc>
            </a:pPr>
            <a:r>
              <a:rPr lang="en-US" sz="3386" spc="67">
                <a:solidFill>
                  <a:srgbClr val="35382F"/>
                </a:solidFill>
                <a:latin typeface="Helvetica Neue LT Std 2"/>
                <a:ea typeface="Helvetica Neue LT Std 2"/>
                <a:cs typeface="Helvetica Neue LT Std 2"/>
                <a:sym typeface="Helvetica Neue LT Std 2"/>
              </a:rPr>
              <a:t>An online version of a normal interview where an employer and a candidate interact via a webcam in real time.</a:t>
            </a:r>
          </a:p>
          <a:p>
            <a:pPr algn="l">
              <a:lnSpc>
                <a:spcPts val="5079"/>
              </a:lnSpc>
            </a:pPr>
            <a:endParaRPr lang="en-US" sz="3386" spc="67">
              <a:solidFill>
                <a:srgbClr val="35382F"/>
              </a:solidFill>
              <a:latin typeface="Helvetica Neue LT Std 2"/>
              <a:ea typeface="Helvetica Neue LT Std 2"/>
              <a:cs typeface="Helvetica Neue LT Std 2"/>
              <a:sym typeface="Helvetica Neue LT Std 2"/>
            </a:endParaRPr>
          </a:p>
          <a:p>
            <a:pPr algn="l">
              <a:lnSpc>
                <a:spcPts val="5079"/>
              </a:lnSpc>
            </a:pPr>
            <a:r>
              <a:rPr lang="en-US" sz="3386" spc="67">
                <a:solidFill>
                  <a:srgbClr val="E61955"/>
                </a:solidFill>
                <a:latin typeface="Helvetica Neue LT Std 1"/>
                <a:ea typeface="Helvetica Neue LT Std 1"/>
                <a:cs typeface="Helvetica Neue LT Std 1"/>
                <a:sym typeface="Helvetica Neue LT Std 1"/>
              </a:rPr>
              <a:t>On-demand interviews (one-way)  </a:t>
            </a:r>
          </a:p>
          <a:p>
            <a:pPr algn="l">
              <a:lnSpc>
                <a:spcPts val="5079"/>
              </a:lnSpc>
            </a:pPr>
            <a:r>
              <a:rPr lang="en-US" sz="3386" spc="67">
                <a:solidFill>
                  <a:srgbClr val="35382F"/>
                </a:solidFill>
                <a:latin typeface="Helvetica Neue LT Std 2"/>
                <a:ea typeface="Helvetica Neue LT Std 2"/>
                <a:cs typeface="Helvetica Neue LT Std 2"/>
                <a:sym typeface="Helvetica Neue LT Std 2"/>
              </a:rPr>
              <a:t>Automated forums where you typically log in and answer a pre-recorded set of questions. The recording is then watched by the hirer at a later point. </a:t>
            </a:r>
          </a:p>
          <a:p>
            <a:pPr algn="l">
              <a:lnSpc>
                <a:spcPts val="4571"/>
              </a:lnSpc>
            </a:pPr>
            <a:endParaRPr lang="en-US" sz="3386" spc="67">
              <a:solidFill>
                <a:srgbClr val="35382F"/>
              </a:solidFill>
              <a:latin typeface="Helvetica Neue LT Std 2"/>
              <a:ea typeface="Helvetica Neue LT Std 2"/>
              <a:cs typeface="Helvetica Neue LT Std 2"/>
              <a:sym typeface="Helvetica Neue LT Std 2"/>
            </a:endParaRPr>
          </a:p>
        </p:txBody>
      </p:sp>
      <p:grpSp>
        <p:nvGrpSpPr>
          <p:cNvPr id="7" name="Group 7"/>
          <p:cNvGrpSpPr/>
          <p:nvPr/>
        </p:nvGrpSpPr>
        <p:grpSpPr>
          <a:xfrm>
            <a:off x="11040605" y="1744192"/>
            <a:ext cx="3614883" cy="7346610"/>
            <a:chOff x="0" y="0"/>
            <a:chExt cx="4819845" cy="9795480"/>
          </a:xfrm>
        </p:grpSpPr>
        <p:grpSp>
          <p:nvGrpSpPr>
            <p:cNvPr id="8" name="Group 8"/>
            <p:cNvGrpSpPr/>
            <p:nvPr/>
          </p:nvGrpSpPr>
          <p:grpSpPr>
            <a:xfrm>
              <a:off x="0" y="0"/>
              <a:ext cx="4819845" cy="9795480"/>
              <a:chOff x="0" y="0"/>
              <a:chExt cx="3402040" cy="6914043"/>
            </a:xfrm>
          </p:grpSpPr>
          <p:sp>
            <p:nvSpPr>
              <p:cNvPr id="9" name="Freeform 9"/>
              <p:cNvSpPr/>
              <p:nvPr/>
            </p:nvSpPr>
            <p:spPr>
              <a:xfrm>
                <a:off x="0" y="0"/>
                <a:ext cx="3402076" cy="6914007"/>
              </a:xfrm>
              <a:custGeom>
                <a:avLst/>
                <a:gdLst/>
                <a:ahLst/>
                <a:cxnLst/>
                <a:rect l="l" t="t" r="r" b="b"/>
                <a:pathLst>
                  <a:path w="3402076" h="6914007">
                    <a:moveTo>
                      <a:pt x="0" y="0"/>
                    </a:moveTo>
                    <a:lnTo>
                      <a:pt x="3402076" y="0"/>
                    </a:lnTo>
                    <a:lnTo>
                      <a:pt x="3402076" y="6914007"/>
                    </a:lnTo>
                    <a:lnTo>
                      <a:pt x="0" y="6914007"/>
                    </a:lnTo>
                    <a:close/>
                  </a:path>
                </a:pathLst>
              </a:custGeom>
              <a:blipFill>
                <a:blip r:embed="rId4"/>
                <a:stretch>
                  <a:fillRect l="-113" r="-112"/>
                </a:stretch>
              </a:blipFill>
            </p:spPr>
          </p:sp>
        </p:grpSp>
        <p:grpSp>
          <p:nvGrpSpPr>
            <p:cNvPr id="10" name="Group 10"/>
            <p:cNvGrpSpPr/>
            <p:nvPr/>
          </p:nvGrpSpPr>
          <p:grpSpPr>
            <a:xfrm>
              <a:off x="338885" y="236799"/>
              <a:ext cx="4094086" cy="9146310"/>
              <a:chOff x="0" y="0"/>
              <a:chExt cx="2946109" cy="6581695"/>
            </a:xfrm>
          </p:grpSpPr>
          <p:sp>
            <p:nvSpPr>
              <p:cNvPr id="11" name="Freeform 11"/>
              <p:cNvSpPr/>
              <p:nvPr/>
            </p:nvSpPr>
            <p:spPr>
              <a:xfrm>
                <a:off x="0" y="0"/>
                <a:ext cx="2946146" cy="6581797"/>
              </a:xfrm>
              <a:custGeom>
                <a:avLst/>
                <a:gdLst/>
                <a:ahLst/>
                <a:cxnLst/>
                <a:rect l="l" t="t" r="r" b="b"/>
                <a:pathLst>
                  <a:path w="2946146" h="6581797">
                    <a:moveTo>
                      <a:pt x="2649220" y="6581670"/>
                    </a:moveTo>
                    <a:lnTo>
                      <a:pt x="296926" y="6581670"/>
                    </a:lnTo>
                    <a:cubicBezTo>
                      <a:pt x="132969" y="6581670"/>
                      <a:pt x="0" y="6444911"/>
                      <a:pt x="0" y="6276120"/>
                    </a:cubicBezTo>
                    <a:lnTo>
                      <a:pt x="0" y="305680"/>
                    </a:lnTo>
                    <a:cubicBezTo>
                      <a:pt x="0" y="136889"/>
                      <a:pt x="132969" y="0"/>
                      <a:pt x="296926" y="0"/>
                    </a:cubicBezTo>
                    <a:lnTo>
                      <a:pt x="586105" y="0"/>
                    </a:lnTo>
                    <a:cubicBezTo>
                      <a:pt x="613918" y="0"/>
                      <a:pt x="636397" y="23142"/>
                      <a:pt x="636397" y="51775"/>
                    </a:cubicBezTo>
                    <a:cubicBezTo>
                      <a:pt x="636397" y="157678"/>
                      <a:pt x="719582" y="243577"/>
                      <a:pt x="822452" y="243838"/>
                    </a:cubicBezTo>
                    <a:lnTo>
                      <a:pt x="2112899" y="247630"/>
                    </a:lnTo>
                    <a:cubicBezTo>
                      <a:pt x="2216150" y="247891"/>
                      <a:pt x="2299970" y="161861"/>
                      <a:pt x="2299970" y="55566"/>
                    </a:cubicBezTo>
                    <a:lnTo>
                      <a:pt x="2299970" y="51775"/>
                    </a:lnTo>
                    <a:cubicBezTo>
                      <a:pt x="2299970" y="23142"/>
                      <a:pt x="2322449" y="0"/>
                      <a:pt x="2350262" y="0"/>
                    </a:cubicBezTo>
                    <a:lnTo>
                      <a:pt x="2649220" y="0"/>
                    </a:lnTo>
                    <a:cubicBezTo>
                      <a:pt x="2813177" y="0"/>
                      <a:pt x="2946146" y="136889"/>
                      <a:pt x="2946146" y="305680"/>
                    </a:cubicBezTo>
                    <a:lnTo>
                      <a:pt x="2946146" y="6276120"/>
                    </a:lnTo>
                    <a:cubicBezTo>
                      <a:pt x="2946146" y="6444911"/>
                      <a:pt x="2813177" y="6581797"/>
                      <a:pt x="2649220" y="6581797"/>
                    </a:cubicBezTo>
                    <a:close/>
                  </a:path>
                </a:pathLst>
              </a:custGeom>
              <a:blipFill>
                <a:blip r:embed="rId5"/>
                <a:stretch>
                  <a:fillRect l="-148767" t="-1" r="-148766"/>
                </a:stretch>
              </a:blipFill>
            </p:spPr>
          </p:sp>
        </p:gr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577592"/>
            <a:chOff x="0" y="0"/>
            <a:chExt cx="10218561" cy="881492"/>
          </a:xfrm>
        </p:grpSpPr>
        <p:sp>
          <p:nvSpPr>
            <p:cNvPr id="3" name="Freeform 3"/>
            <p:cNvSpPr/>
            <p:nvPr/>
          </p:nvSpPr>
          <p:spPr>
            <a:xfrm>
              <a:off x="0" y="0"/>
              <a:ext cx="10218561" cy="881492"/>
            </a:xfrm>
            <a:custGeom>
              <a:avLst/>
              <a:gdLst/>
              <a:ahLst/>
              <a:cxnLst/>
              <a:rect l="l" t="t" r="r" b="b"/>
              <a:pathLst>
                <a:path w="10218561" h="881492">
                  <a:moveTo>
                    <a:pt x="0" y="0"/>
                  </a:moveTo>
                  <a:lnTo>
                    <a:pt x="10218561" y="0"/>
                  </a:lnTo>
                  <a:lnTo>
                    <a:pt x="10218561" y="881492"/>
                  </a:lnTo>
                  <a:lnTo>
                    <a:pt x="0" y="881492"/>
                  </a:lnTo>
                  <a:close/>
                </a:path>
              </a:pathLst>
            </a:custGeom>
            <a:solidFill>
              <a:srgbClr val="E0004D"/>
            </a:solidFill>
          </p:spPr>
        </p:sp>
      </p:grpSp>
      <p:sp>
        <p:nvSpPr>
          <p:cNvPr id="4" name="Freeform 4"/>
          <p:cNvSpPr/>
          <p:nvPr/>
        </p:nvSpPr>
        <p:spPr>
          <a:xfrm>
            <a:off x="458397" y="2063367"/>
            <a:ext cx="8944625" cy="8016620"/>
          </a:xfrm>
          <a:custGeom>
            <a:avLst/>
            <a:gdLst/>
            <a:ahLst/>
            <a:cxnLst/>
            <a:rect l="l" t="t" r="r" b="b"/>
            <a:pathLst>
              <a:path w="8944625" h="8016620">
                <a:moveTo>
                  <a:pt x="0" y="0"/>
                </a:moveTo>
                <a:lnTo>
                  <a:pt x="8944624" y="0"/>
                </a:lnTo>
                <a:lnTo>
                  <a:pt x="8944624" y="8016620"/>
                </a:lnTo>
                <a:lnTo>
                  <a:pt x="0" y="801662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a:off x="3819514" y="5389215"/>
            <a:ext cx="582378" cy="601942"/>
          </a:xfrm>
          <a:custGeom>
            <a:avLst/>
            <a:gdLst/>
            <a:ahLst/>
            <a:cxnLst/>
            <a:rect l="l" t="t" r="r" b="b"/>
            <a:pathLst>
              <a:path w="582378" h="601942">
                <a:moveTo>
                  <a:pt x="0" y="0"/>
                </a:moveTo>
                <a:lnTo>
                  <a:pt x="582378" y="0"/>
                </a:lnTo>
                <a:lnTo>
                  <a:pt x="582378" y="601942"/>
                </a:lnTo>
                <a:lnTo>
                  <a:pt x="0" y="601942"/>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6" name="Freeform 6"/>
          <p:cNvSpPr/>
          <p:nvPr/>
        </p:nvSpPr>
        <p:spPr>
          <a:xfrm>
            <a:off x="4647582" y="5109690"/>
            <a:ext cx="507518" cy="498636"/>
          </a:xfrm>
          <a:custGeom>
            <a:avLst/>
            <a:gdLst/>
            <a:ahLst/>
            <a:cxnLst/>
            <a:rect l="l" t="t" r="r" b="b"/>
            <a:pathLst>
              <a:path w="507518" h="498636">
                <a:moveTo>
                  <a:pt x="0" y="0"/>
                </a:moveTo>
                <a:lnTo>
                  <a:pt x="507518" y="0"/>
                </a:lnTo>
                <a:lnTo>
                  <a:pt x="507518" y="498637"/>
                </a:lnTo>
                <a:lnTo>
                  <a:pt x="0" y="498637"/>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7" name="Freeform 7"/>
          <p:cNvSpPr/>
          <p:nvPr/>
        </p:nvSpPr>
        <p:spPr>
          <a:xfrm>
            <a:off x="5363566" y="5431696"/>
            <a:ext cx="547572" cy="559461"/>
          </a:xfrm>
          <a:custGeom>
            <a:avLst/>
            <a:gdLst/>
            <a:ahLst/>
            <a:cxnLst/>
            <a:rect l="l" t="t" r="r" b="b"/>
            <a:pathLst>
              <a:path w="547572" h="559461">
                <a:moveTo>
                  <a:pt x="0" y="0"/>
                </a:moveTo>
                <a:lnTo>
                  <a:pt x="547573" y="0"/>
                </a:lnTo>
                <a:lnTo>
                  <a:pt x="547573" y="559461"/>
                </a:lnTo>
                <a:lnTo>
                  <a:pt x="0" y="559461"/>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8" name="Freeform 8"/>
          <p:cNvSpPr/>
          <p:nvPr/>
        </p:nvSpPr>
        <p:spPr>
          <a:xfrm>
            <a:off x="5663085" y="6282708"/>
            <a:ext cx="551944" cy="551944"/>
          </a:xfrm>
          <a:custGeom>
            <a:avLst/>
            <a:gdLst/>
            <a:ahLst/>
            <a:cxnLst/>
            <a:rect l="l" t="t" r="r" b="b"/>
            <a:pathLst>
              <a:path w="551944" h="551944">
                <a:moveTo>
                  <a:pt x="0" y="0"/>
                </a:moveTo>
                <a:lnTo>
                  <a:pt x="551944" y="0"/>
                </a:lnTo>
                <a:lnTo>
                  <a:pt x="551944" y="551945"/>
                </a:lnTo>
                <a:lnTo>
                  <a:pt x="0" y="551945"/>
                </a:lnTo>
                <a:lnTo>
                  <a:pt x="0" y="0"/>
                </a:lnTo>
                <a:close/>
              </a:path>
            </a:pathLst>
          </a:custGeom>
          <a:blipFill>
            <a:blip>
              <a:extLst>
                <a:ext uri="{96DAC541-7B7A-43D3-8B79-37D633B846F1}">
                  <asvg:svgBlip xmlns:asvg="http://schemas.microsoft.com/office/drawing/2016/SVG/main" r:embed="rId7"/>
                </a:ext>
              </a:extLst>
            </a:blip>
            <a:stretch>
              <a:fillRect/>
            </a:stretch>
          </a:blipFill>
        </p:spPr>
      </p:sp>
      <p:sp>
        <p:nvSpPr>
          <p:cNvPr id="9" name="Freeform 9"/>
          <p:cNvSpPr/>
          <p:nvPr/>
        </p:nvSpPr>
        <p:spPr>
          <a:xfrm>
            <a:off x="5215001" y="6924252"/>
            <a:ext cx="422351" cy="612103"/>
          </a:xfrm>
          <a:custGeom>
            <a:avLst/>
            <a:gdLst/>
            <a:ahLst/>
            <a:cxnLst/>
            <a:rect l="l" t="t" r="r" b="b"/>
            <a:pathLst>
              <a:path w="422351" h="612103">
                <a:moveTo>
                  <a:pt x="0" y="0"/>
                </a:moveTo>
                <a:lnTo>
                  <a:pt x="422351" y="0"/>
                </a:lnTo>
                <a:lnTo>
                  <a:pt x="422351" y="612103"/>
                </a:lnTo>
                <a:lnTo>
                  <a:pt x="0" y="612103"/>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10" name="Freeform 10"/>
          <p:cNvSpPr/>
          <p:nvPr/>
        </p:nvSpPr>
        <p:spPr>
          <a:xfrm>
            <a:off x="4192423" y="7016899"/>
            <a:ext cx="519456" cy="519456"/>
          </a:xfrm>
          <a:custGeom>
            <a:avLst/>
            <a:gdLst/>
            <a:ahLst/>
            <a:cxnLst/>
            <a:rect l="l" t="t" r="r" b="b"/>
            <a:pathLst>
              <a:path w="519456" h="519456">
                <a:moveTo>
                  <a:pt x="0" y="0"/>
                </a:moveTo>
                <a:lnTo>
                  <a:pt x="519456" y="0"/>
                </a:lnTo>
                <a:lnTo>
                  <a:pt x="519456" y="519456"/>
                </a:lnTo>
                <a:lnTo>
                  <a:pt x="0" y="519456"/>
                </a:lnTo>
                <a:lnTo>
                  <a:pt x="0" y="0"/>
                </a:lnTo>
                <a:close/>
              </a:path>
            </a:pathLst>
          </a:custGeom>
          <a:blipFill>
            <a:blip>
              <a:extLst>
                <a:ext uri="{96DAC541-7B7A-43D3-8B79-37D633B846F1}">
                  <asvg:svgBlip xmlns:asvg="http://schemas.microsoft.com/office/drawing/2016/SVG/main" r:embed="rId9"/>
                </a:ext>
              </a:extLst>
            </a:blip>
            <a:stretch>
              <a:fillRect/>
            </a:stretch>
          </a:blipFill>
        </p:spPr>
      </p:sp>
      <p:sp>
        <p:nvSpPr>
          <p:cNvPr id="11" name="Freeform 11"/>
          <p:cNvSpPr/>
          <p:nvPr/>
        </p:nvSpPr>
        <p:spPr>
          <a:xfrm>
            <a:off x="3695174" y="6259777"/>
            <a:ext cx="528269" cy="553161"/>
          </a:xfrm>
          <a:custGeom>
            <a:avLst/>
            <a:gdLst/>
            <a:ahLst/>
            <a:cxnLst/>
            <a:rect l="l" t="t" r="r" b="b"/>
            <a:pathLst>
              <a:path w="528269" h="553161">
                <a:moveTo>
                  <a:pt x="0" y="0"/>
                </a:moveTo>
                <a:lnTo>
                  <a:pt x="528269" y="0"/>
                </a:lnTo>
                <a:lnTo>
                  <a:pt x="528269" y="553161"/>
                </a:lnTo>
                <a:lnTo>
                  <a:pt x="0" y="553161"/>
                </a:lnTo>
                <a:lnTo>
                  <a:pt x="0" y="0"/>
                </a:lnTo>
                <a:close/>
              </a:path>
            </a:pathLst>
          </a:custGeom>
          <a:blipFill>
            <a:blip>
              <a:extLst>
                <a:ext uri="{96DAC541-7B7A-43D3-8B79-37D633B846F1}">
                  <asvg:svgBlip xmlns:asvg="http://schemas.microsoft.com/office/drawing/2016/SVG/main" r:embed="rId10"/>
                </a:ext>
              </a:extLst>
            </a:blip>
            <a:stretch>
              <a:fillRect/>
            </a:stretch>
          </a:blipFill>
        </p:spPr>
      </p:sp>
      <p:sp>
        <p:nvSpPr>
          <p:cNvPr id="12" name="Freeform 12"/>
          <p:cNvSpPr/>
          <p:nvPr/>
        </p:nvSpPr>
        <p:spPr>
          <a:xfrm>
            <a:off x="14530832" y="8960252"/>
            <a:ext cx="3356265" cy="1124349"/>
          </a:xfrm>
          <a:custGeom>
            <a:avLst/>
            <a:gdLst/>
            <a:ahLst/>
            <a:cxnLst/>
            <a:rect l="l" t="t" r="r" b="b"/>
            <a:pathLst>
              <a:path w="3356265" h="1124349">
                <a:moveTo>
                  <a:pt x="0" y="0"/>
                </a:moveTo>
                <a:lnTo>
                  <a:pt x="3356265" y="0"/>
                </a:lnTo>
                <a:lnTo>
                  <a:pt x="3356265" y="1124349"/>
                </a:lnTo>
                <a:lnTo>
                  <a:pt x="0" y="1124349"/>
                </a:lnTo>
                <a:lnTo>
                  <a:pt x="0" y="0"/>
                </a:lnTo>
                <a:close/>
              </a:path>
            </a:pathLst>
          </a:custGeom>
          <a:blipFill>
            <a:blip r:embed="rId11"/>
            <a:stretch>
              <a:fillRect/>
            </a:stretch>
          </a:blipFill>
        </p:spPr>
      </p:sp>
      <p:sp>
        <p:nvSpPr>
          <p:cNvPr id="13" name="TextBox 13"/>
          <p:cNvSpPr txBox="1"/>
          <p:nvPr/>
        </p:nvSpPr>
        <p:spPr>
          <a:xfrm>
            <a:off x="960393" y="408"/>
            <a:ext cx="11370790" cy="1386684"/>
          </a:xfrm>
          <a:prstGeom prst="rect">
            <a:avLst/>
          </a:prstGeom>
        </p:spPr>
        <p:txBody>
          <a:bodyPr lIns="0" tIns="0" rIns="0" bIns="0" rtlCol="0" anchor="t">
            <a:spAutoFit/>
          </a:bodyPr>
          <a:lstStyle/>
          <a:p>
            <a:pPr algn="l">
              <a:lnSpc>
                <a:spcPts val="11243"/>
              </a:lnSpc>
            </a:pPr>
            <a:r>
              <a:rPr lang="en-US" sz="8031" spc="441">
                <a:solidFill>
                  <a:srgbClr val="FFFFFF"/>
                </a:solidFill>
                <a:latin typeface="Black Diamond"/>
                <a:ea typeface="Black Diamond"/>
                <a:cs typeface="Black Diamond"/>
                <a:sym typeface="Black Diamond"/>
              </a:rPr>
              <a:t>How to become memorable!</a:t>
            </a:r>
          </a:p>
        </p:txBody>
      </p:sp>
      <p:sp>
        <p:nvSpPr>
          <p:cNvPr id="14" name="TextBox 14"/>
          <p:cNvSpPr txBox="1"/>
          <p:nvPr/>
        </p:nvSpPr>
        <p:spPr>
          <a:xfrm>
            <a:off x="10546021" y="3774485"/>
            <a:ext cx="6555300" cy="4703884"/>
          </a:xfrm>
          <a:prstGeom prst="rect">
            <a:avLst/>
          </a:prstGeom>
        </p:spPr>
        <p:txBody>
          <a:bodyPr lIns="0" tIns="0" rIns="0" bIns="0" rtlCol="0" anchor="t">
            <a:spAutoFit/>
          </a:bodyPr>
          <a:lstStyle/>
          <a:p>
            <a:pPr marL="754499" lvl="1" indent="-377249" algn="l">
              <a:lnSpc>
                <a:spcPts val="6150"/>
              </a:lnSpc>
              <a:buFont typeface="Arial"/>
              <a:buChar char="•"/>
            </a:pPr>
            <a:r>
              <a:rPr lang="en-US" sz="3494">
                <a:solidFill>
                  <a:srgbClr val="000000"/>
                </a:solidFill>
                <a:latin typeface="Helvetica Neue LT Std 6"/>
                <a:ea typeface="Helvetica Neue LT Std 6"/>
                <a:cs typeface="Helvetica Neue LT Std 6"/>
                <a:sym typeface="Helvetica Neue LT Std 6"/>
              </a:rPr>
              <a:t>Identify the </a:t>
            </a:r>
            <a:r>
              <a:rPr lang="en-US" sz="3494" b="1">
                <a:solidFill>
                  <a:srgbClr val="ED1C58"/>
                </a:solidFill>
                <a:latin typeface="Helvetica Neue LT Std 6"/>
                <a:ea typeface="Helvetica Neue LT Std 6"/>
                <a:cs typeface="Helvetica Neue LT Std 6"/>
                <a:sym typeface="Helvetica Neue LT Std 6"/>
              </a:rPr>
              <a:t>SKILLS</a:t>
            </a:r>
            <a:r>
              <a:rPr lang="en-US" sz="3494">
                <a:solidFill>
                  <a:srgbClr val="000000"/>
                </a:solidFill>
                <a:latin typeface="Helvetica Neue LT Std 6"/>
                <a:ea typeface="Helvetica Neue LT Std 6"/>
                <a:cs typeface="Helvetica Neue LT Std 6"/>
                <a:sym typeface="Helvetica Neue LT Std 6"/>
              </a:rPr>
              <a:t> and </a:t>
            </a:r>
            <a:r>
              <a:rPr lang="en-US" sz="3494" b="1">
                <a:solidFill>
                  <a:srgbClr val="ED1C58"/>
                </a:solidFill>
                <a:latin typeface="Helvetica Neue LT Std 6"/>
                <a:ea typeface="Helvetica Neue LT Std 6"/>
                <a:cs typeface="Helvetica Neue LT Std 6"/>
                <a:sym typeface="Helvetica Neue LT Std 6"/>
              </a:rPr>
              <a:t>QUALITIES</a:t>
            </a:r>
            <a:r>
              <a:rPr lang="en-US" sz="3494">
                <a:solidFill>
                  <a:srgbClr val="000000"/>
                </a:solidFill>
                <a:latin typeface="Helvetica Neue LT Std 6"/>
                <a:ea typeface="Helvetica Neue LT Std 6"/>
                <a:cs typeface="Helvetica Neue LT Std 6"/>
                <a:sym typeface="Helvetica Neue LT Std 6"/>
              </a:rPr>
              <a:t> you have that are relevant to the position</a:t>
            </a:r>
          </a:p>
          <a:p>
            <a:pPr marL="754499" lvl="1" indent="-377249" algn="l">
              <a:lnSpc>
                <a:spcPts val="6150"/>
              </a:lnSpc>
              <a:buFont typeface="Arial"/>
              <a:buChar char="•"/>
            </a:pPr>
            <a:r>
              <a:rPr lang="en-US" sz="3494">
                <a:solidFill>
                  <a:srgbClr val="000000"/>
                </a:solidFill>
                <a:latin typeface="Helvetica Neue LT Std 6"/>
                <a:ea typeface="Helvetica Neue LT Std 6"/>
                <a:cs typeface="Helvetica Neue LT Std 6"/>
                <a:sym typeface="Helvetica Neue LT Std 6"/>
              </a:rPr>
              <a:t>Think of actual </a:t>
            </a:r>
            <a:r>
              <a:rPr lang="en-US" sz="3494" b="1">
                <a:solidFill>
                  <a:srgbClr val="ED1C58"/>
                </a:solidFill>
                <a:latin typeface="Helvetica Neue LT Std 6"/>
                <a:ea typeface="Helvetica Neue LT Std 6"/>
                <a:cs typeface="Helvetica Neue LT Std 6"/>
                <a:sym typeface="Helvetica Neue LT Std 6"/>
              </a:rPr>
              <a:t>EXAMPLES</a:t>
            </a:r>
            <a:r>
              <a:rPr lang="en-US" sz="3494">
                <a:solidFill>
                  <a:srgbClr val="000000"/>
                </a:solidFill>
                <a:latin typeface="Helvetica Neue LT Std 6"/>
                <a:ea typeface="Helvetica Neue LT Std 6"/>
                <a:cs typeface="Helvetica Neue LT Std 6"/>
                <a:sym typeface="Helvetica Neue LT Std 6"/>
              </a:rPr>
              <a:t> of your skills in action by telling your own stories</a:t>
            </a:r>
          </a:p>
        </p:txBody>
      </p:sp>
      <p:sp>
        <p:nvSpPr>
          <p:cNvPr id="15" name="TextBox 15"/>
          <p:cNvSpPr txBox="1"/>
          <p:nvPr/>
        </p:nvSpPr>
        <p:spPr>
          <a:xfrm>
            <a:off x="9554958" y="2344306"/>
            <a:ext cx="8166686" cy="1082862"/>
          </a:xfrm>
          <a:prstGeom prst="rect">
            <a:avLst/>
          </a:prstGeom>
        </p:spPr>
        <p:txBody>
          <a:bodyPr lIns="0" tIns="0" rIns="0" bIns="0" rtlCol="0" anchor="t">
            <a:spAutoFit/>
          </a:bodyPr>
          <a:lstStyle/>
          <a:p>
            <a:pPr algn="ctr">
              <a:lnSpc>
                <a:spcPts val="8479"/>
              </a:lnSpc>
            </a:pPr>
            <a:r>
              <a:rPr lang="en-US" sz="4901" b="1">
                <a:solidFill>
                  <a:srgbClr val="E0004D"/>
                </a:solidFill>
                <a:latin typeface="Helvetica Neue LT Std 3"/>
                <a:ea typeface="Helvetica Neue LT Std 3"/>
                <a:cs typeface="Helvetica Neue LT Std 3"/>
                <a:sym typeface="Helvetica Neue LT Std 3"/>
              </a:rPr>
              <a:t>Common Employment Skills</a:t>
            </a:r>
          </a:p>
        </p:txBody>
      </p:sp>
      <p:sp>
        <p:nvSpPr>
          <p:cNvPr id="16" name="TextBox 16"/>
          <p:cNvSpPr txBox="1"/>
          <p:nvPr/>
        </p:nvSpPr>
        <p:spPr>
          <a:xfrm>
            <a:off x="4323036" y="2557744"/>
            <a:ext cx="1215346" cy="666100"/>
          </a:xfrm>
          <a:prstGeom prst="rect">
            <a:avLst/>
          </a:prstGeom>
        </p:spPr>
        <p:txBody>
          <a:bodyPr lIns="0" tIns="0" rIns="0" bIns="0" rtlCol="0" anchor="t">
            <a:spAutoFit/>
          </a:bodyPr>
          <a:lstStyle/>
          <a:p>
            <a:pPr algn="ctr">
              <a:lnSpc>
                <a:spcPts val="2683"/>
              </a:lnSpc>
            </a:pPr>
            <a:r>
              <a:rPr lang="en-US" sz="1917">
                <a:solidFill>
                  <a:srgbClr val="000000"/>
                </a:solidFill>
                <a:latin typeface="Canva Sans"/>
                <a:ea typeface="Canva Sans"/>
                <a:cs typeface="Canva Sans"/>
                <a:sym typeface="Canva Sans"/>
              </a:rPr>
              <a:t>Customer </a:t>
            </a:r>
          </a:p>
          <a:p>
            <a:pPr algn="ctr">
              <a:lnSpc>
                <a:spcPts val="2683"/>
              </a:lnSpc>
            </a:pPr>
            <a:r>
              <a:rPr lang="en-US" sz="1917">
                <a:solidFill>
                  <a:srgbClr val="000000"/>
                </a:solidFill>
                <a:latin typeface="Canva Sans"/>
                <a:ea typeface="Canva Sans"/>
                <a:cs typeface="Canva Sans"/>
                <a:sym typeface="Canva Sans"/>
              </a:rPr>
              <a:t>Service</a:t>
            </a:r>
          </a:p>
        </p:txBody>
      </p:sp>
      <p:sp>
        <p:nvSpPr>
          <p:cNvPr id="17" name="TextBox 17"/>
          <p:cNvSpPr txBox="1"/>
          <p:nvPr/>
        </p:nvSpPr>
        <p:spPr>
          <a:xfrm>
            <a:off x="7683722" y="4147835"/>
            <a:ext cx="1327139" cy="582645"/>
          </a:xfrm>
          <a:prstGeom prst="rect">
            <a:avLst/>
          </a:prstGeom>
        </p:spPr>
        <p:txBody>
          <a:bodyPr lIns="0" tIns="0" rIns="0" bIns="0" rtlCol="0" anchor="t">
            <a:spAutoFit/>
          </a:bodyPr>
          <a:lstStyle/>
          <a:p>
            <a:pPr algn="ctr">
              <a:lnSpc>
                <a:spcPts val="2327"/>
              </a:lnSpc>
            </a:pPr>
            <a:r>
              <a:rPr lang="en-US" sz="1662">
                <a:solidFill>
                  <a:srgbClr val="000000"/>
                </a:solidFill>
                <a:latin typeface="Canva Sans"/>
                <a:ea typeface="Canva Sans"/>
                <a:cs typeface="Canva Sans"/>
                <a:sym typeface="Canva Sans"/>
              </a:rPr>
              <a:t>Time </a:t>
            </a:r>
          </a:p>
          <a:p>
            <a:pPr algn="ctr">
              <a:lnSpc>
                <a:spcPts val="2327"/>
              </a:lnSpc>
            </a:pPr>
            <a:r>
              <a:rPr lang="en-US" sz="1662">
                <a:solidFill>
                  <a:srgbClr val="000000"/>
                </a:solidFill>
                <a:latin typeface="Canva Sans"/>
                <a:ea typeface="Canva Sans"/>
                <a:cs typeface="Canva Sans"/>
                <a:sym typeface="Canva Sans"/>
              </a:rPr>
              <a:t>Management</a:t>
            </a:r>
          </a:p>
        </p:txBody>
      </p:sp>
      <p:sp>
        <p:nvSpPr>
          <p:cNvPr id="18" name="TextBox 18"/>
          <p:cNvSpPr txBox="1"/>
          <p:nvPr/>
        </p:nvSpPr>
        <p:spPr>
          <a:xfrm>
            <a:off x="960393" y="4275281"/>
            <a:ext cx="1033250" cy="327754"/>
          </a:xfrm>
          <a:prstGeom prst="rect">
            <a:avLst/>
          </a:prstGeom>
        </p:spPr>
        <p:txBody>
          <a:bodyPr lIns="0" tIns="0" rIns="0" bIns="0" rtlCol="0" anchor="t">
            <a:spAutoFit/>
          </a:bodyPr>
          <a:lstStyle/>
          <a:p>
            <a:pPr algn="ctr">
              <a:lnSpc>
                <a:spcPts val="2683"/>
              </a:lnSpc>
            </a:pPr>
            <a:r>
              <a:rPr lang="en-US" sz="1917">
                <a:solidFill>
                  <a:srgbClr val="000000"/>
                </a:solidFill>
                <a:latin typeface="Canva Sans"/>
                <a:ea typeface="Canva Sans"/>
                <a:cs typeface="Canva Sans"/>
                <a:sym typeface="Canva Sans"/>
              </a:rPr>
              <a:t>Initiative</a:t>
            </a:r>
          </a:p>
        </p:txBody>
      </p:sp>
      <p:sp>
        <p:nvSpPr>
          <p:cNvPr id="19" name="TextBox 19"/>
          <p:cNvSpPr txBox="1"/>
          <p:nvPr/>
        </p:nvSpPr>
        <p:spPr>
          <a:xfrm>
            <a:off x="960393" y="6519972"/>
            <a:ext cx="700610" cy="666100"/>
          </a:xfrm>
          <a:prstGeom prst="rect">
            <a:avLst/>
          </a:prstGeom>
        </p:spPr>
        <p:txBody>
          <a:bodyPr lIns="0" tIns="0" rIns="0" bIns="0" rtlCol="0" anchor="t">
            <a:spAutoFit/>
          </a:bodyPr>
          <a:lstStyle/>
          <a:p>
            <a:pPr algn="ctr">
              <a:lnSpc>
                <a:spcPts val="2683"/>
              </a:lnSpc>
            </a:pPr>
            <a:r>
              <a:rPr lang="en-US" sz="1917">
                <a:solidFill>
                  <a:srgbClr val="000000"/>
                </a:solidFill>
                <a:latin typeface="Canva Sans"/>
                <a:ea typeface="Canva Sans"/>
                <a:cs typeface="Canva Sans"/>
                <a:sym typeface="Canva Sans"/>
              </a:rPr>
              <a:t>Team </a:t>
            </a:r>
          </a:p>
          <a:p>
            <a:pPr algn="ctr">
              <a:lnSpc>
                <a:spcPts val="2683"/>
              </a:lnSpc>
            </a:pPr>
            <a:r>
              <a:rPr lang="en-US" sz="1917">
                <a:solidFill>
                  <a:srgbClr val="000000"/>
                </a:solidFill>
                <a:latin typeface="Canva Sans"/>
                <a:ea typeface="Canva Sans"/>
                <a:cs typeface="Canva Sans"/>
                <a:sym typeface="Canva Sans"/>
              </a:rPr>
              <a:t>Work</a:t>
            </a:r>
          </a:p>
        </p:txBody>
      </p:sp>
      <p:sp>
        <p:nvSpPr>
          <p:cNvPr id="20" name="TextBox 20"/>
          <p:cNvSpPr txBox="1"/>
          <p:nvPr/>
        </p:nvSpPr>
        <p:spPr>
          <a:xfrm>
            <a:off x="1265761" y="8811873"/>
            <a:ext cx="1259150" cy="666100"/>
          </a:xfrm>
          <a:prstGeom prst="rect">
            <a:avLst/>
          </a:prstGeom>
        </p:spPr>
        <p:txBody>
          <a:bodyPr lIns="0" tIns="0" rIns="0" bIns="0" rtlCol="0" anchor="t">
            <a:spAutoFit/>
          </a:bodyPr>
          <a:lstStyle/>
          <a:p>
            <a:pPr algn="ctr">
              <a:lnSpc>
                <a:spcPts val="2683"/>
              </a:lnSpc>
            </a:pPr>
            <a:r>
              <a:rPr lang="en-US" sz="1917">
                <a:solidFill>
                  <a:srgbClr val="000000"/>
                </a:solidFill>
                <a:latin typeface="Canva Sans"/>
                <a:ea typeface="Canva Sans"/>
                <a:cs typeface="Canva Sans"/>
                <a:sym typeface="Canva Sans"/>
              </a:rPr>
              <a:t>Conflict </a:t>
            </a:r>
          </a:p>
          <a:p>
            <a:pPr algn="ctr">
              <a:lnSpc>
                <a:spcPts val="2683"/>
              </a:lnSpc>
            </a:pPr>
            <a:r>
              <a:rPr lang="en-US" sz="1917">
                <a:solidFill>
                  <a:srgbClr val="000000"/>
                </a:solidFill>
                <a:latin typeface="Canva Sans"/>
                <a:ea typeface="Canva Sans"/>
                <a:cs typeface="Canva Sans"/>
                <a:sym typeface="Canva Sans"/>
              </a:rPr>
              <a:t>Resolution</a:t>
            </a:r>
          </a:p>
        </p:txBody>
      </p:sp>
      <p:sp>
        <p:nvSpPr>
          <p:cNvPr id="21" name="TextBox 21"/>
          <p:cNvSpPr txBox="1"/>
          <p:nvPr/>
        </p:nvSpPr>
        <p:spPr>
          <a:xfrm>
            <a:off x="7937188" y="6689145"/>
            <a:ext cx="1189081" cy="327754"/>
          </a:xfrm>
          <a:prstGeom prst="rect">
            <a:avLst/>
          </a:prstGeom>
        </p:spPr>
        <p:txBody>
          <a:bodyPr lIns="0" tIns="0" rIns="0" bIns="0" rtlCol="0" anchor="t">
            <a:spAutoFit/>
          </a:bodyPr>
          <a:lstStyle/>
          <a:p>
            <a:pPr algn="ctr">
              <a:lnSpc>
                <a:spcPts val="2683"/>
              </a:lnSpc>
            </a:pPr>
            <a:r>
              <a:rPr lang="en-US" sz="1917">
                <a:solidFill>
                  <a:srgbClr val="000000"/>
                </a:solidFill>
                <a:latin typeface="Canva Sans"/>
                <a:ea typeface="Canva Sans"/>
                <a:cs typeface="Canva Sans"/>
                <a:sym typeface="Canva Sans"/>
              </a:rPr>
              <a:t>Resilience</a:t>
            </a:r>
          </a:p>
        </p:txBody>
      </p:sp>
      <p:sp>
        <p:nvSpPr>
          <p:cNvPr id="22" name="TextBox 22"/>
          <p:cNvSpPr txBox="1"/>
          <p:nvPr/>
        </p:nvSpPr>
        <p:spPr>
          <a:xfrm>
            <a:off x="7419851" y="8892526"/>
            <a:ext cx="1034675" cy="688737"/>
          </a:xfrm>
          <a:prstGeom prst="rect">
            <a:avLst/>
          </a:prstGeom>
        </p:spPr>
        <p:txBody>
          <a:bodyPr lIns="0" tIns="0" rIns="0" bIns="0" rtlCol="0" anchor="t">
            <a:spAutoFit/>
          </a:bodyPr>
          <a:lstStyle/>
          <a:p>
            <a:pPr algn="ctr">
              <a:lnSpc>
                <a:spcPts val="2780"/>
              </a:lnSpc>
            </a:pPr>
            <a:r>
              <a:rPr lang="en-US" sz="1986">
                <a:solidFill>
                  <a:srgbClr val="000000"/>
                </a:solidFill>
                <a:latin typeface="Canva Sans"/>
                <a:ea typeface="Canva Sans"/>
                <a:cs typeface="Canva Sans"/>
                <a:sym typeface="Canva Sans"/>
              </a:rPr>
              <a:t>Positive </a:t>
            </a:r>
          </a:p>
          <a:p>
            <a:pPr algn="ctr">
              <a:lnSpc>
                <a:spcPts val="2780"/>
              </a:lnSpc>
            </a:pPr>
            <a:r>
              <a:rPr lang="en-US" sz="1986">
                <a:solidFill>
                  <a:srgbClr val="000000"/>
                </a:solidFill>
                <a:latin typeface="Canva Sans"/>
                <a:ea typeface="Canva Sans"/>
                <a:cs typeface="Canva Sans"/>
                <a:sym typeface="Canva Sans"/>
              </a:rPr>
              <a:t>Attitude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r="-52" b="-42"/>
            </a:stretch>
          </a:blipFill>
        </p:spPr>
      </p:sp>
      <p:sp>
        <p:nvSpPr>
          <p:cNvPr id="3" name="TextBox 3"/>
          <p:cNvSpPr txBox="1"/>
          <p:nvPr/>
        </p:nvSpPr>
        <p:spPr>
          <a:xfrm>
            <a:off x="6241442" y="1019175"/>
            <a:ext cx="5932585" cy="3789059"/>
          </a:xfrm>
          <a:prstGeom prst="rect">
            <a:avLst/>
          </a:prstGeom>
        </p:spPr>
        <p:txBody>
          <a:bodyPr lIns="0" tIns="0" rIns="0" bIns="0" rtlCol="0" anchor="t">
            <a:spAutoFit/>
          </a:bodyPr>
          <a:lstStyle/>
          <a:p>
            <a:pPr algn="ctr">
              <a:lnSpc>
                <a:spcPts val="9976"/>
              </a:lnSpc>
            </a:pPr>
            <a:r>
              <a:rPr lang="en-US" sz="8313">
                <a:solidFill>
                  <a:srgbClr val="FFFFFF"/>
                </a:solidFill>
                <a:latin typeface="Black Diamond"/>
                <a:ea typeface="Black Diamond"/>
                <a:cs typeface="Black Diamond"/>
                <a:sym typeface="Black Diamond"/>
              </a:rPr>
              <a:t>Demonstrate your skills &amp; experience</a:t>
            </a:r>
          </a:p>
        </p:txBody>
      </p:sp>
      <p:grpSp>
        <p:nvGrpSpPr>
          <p:cNvPr id="4" name="Group 4"/>
          <p:cNvGrpSpPr>
            <a:grpSpLocks noChangeAspect="1"/>
          </p:cNvGrpSpPr>
          <p:nvPr/>
        </p:nvGrpSpPr>
        <p:grpSpPr>
          <a:xfrm>
            <a:off x="1415715" y="496061"/>
            <a:ext cx="4281499" cy="4281499"/>
            <a:chOff x="0" y="0"/>
            <a:chExt cx="6350000" cy="6350000"/>
          </a:xfrm>
        </p:grpSpPr>
        <p:sp>
          <p:nvSpPr>
            <p:cNvPr id="5" name="Freeform 5"/>
            <p:cNvSpPr/>
            <p:nvPr/>
          </p:nvSpPr>
          <p:spPr>
            <a:xfrm>
              <a:off x="124460" y="124460"/>
              <a:ext cx="6101080" cy="6101080"/>
            </a:xfrm>
            <a:custGeom>
              <a:avLst/>
              <a:gdLst/>
              <a:ahLst/>
              <a:cxnLst/>
              <a:rect l="l" t="t" r="r" b="b"/>
              <a:pathLst>
                <a:path w="6101080" h="6101080">
                  <a:moveTo>
                    <a:pt x="0" y="0"/>
                  </a:moveTo>
                  <a:lnTo>
                    <a:pt x="6101080" y="0"/>
                  </a:lnTo>
                  <a:lnTo>
                    <a:pt x="6101080" y="6101080"/>
                  </a:lnTo>
                  <a:lnTo>
                    <a:pt x="0" y="6101080"/>
                  </a:lnTo>
                  <a:close/>
                </a:path>
              </a:pathLst>
            </a:custGeom>
            <a:blipFill>
              <a:blip r:embed="rId4"/>
              <a:stretch>
                <a:fillRect t="-2109" r="-5014" b="-2905"/>
              </a:stretch>
            </a:blipFill>
          </p:spPr>
        </p:sp>
        <p:sp>
          <p:nvSpPr>
            <p:cNvPr id="6" name="Freeform 6"/>
            <p:cNvSpPr/>
            <p:nvPr/>
          </p:nvSpPr>
          <p:spPr>
            <a:xfrm>
              <a:off x="0" y="0"/>
              <a:ext cx="6350000" cy="6350000"/>
            </a:xfrm>
            <a:custGeom>
              <a:avLst/>
              <a:gdLst/>
              <a:ahLst/>
              <a:cxnLst/>
              <a:rect l="l" t="t" r="r" b="b"/>
              <a:pathLst>
                <a:path w="6350000" h="6350000">
                  <a:moveTo>
                    <a:pt x="6350000" y="6350000"/>
                  </a:moveTo>
                  <a:lnTo>
                    <a:pt x="0" y="6350000"/>
                  </a:lnTo>
                  <a:lnTo>
                    <a:pt x="0" y="0"/>
                  </a:lnTo>
                  <a:lnTo>
                    <a:pt x="6350000" y="0"/>
                  </a:lnTo>
                  <a:lnTo>
                    <a:pt x="6350000" y="6350000"/>
                  </a:lnTo>
                  <a:close/>
                  <a:moveTo>
                    <a:pt x="248920" y="6101080"/>
                  </a:moveTo>
                  <a:lnTo>
                    <a:pt x="6099810" y="6101080"/>
                  </a:lnTo>
                  <a:lnTo>
                    <a:pt x="6099810" y="248920"/>
                  </a:lnTo>
                  <a:lnTo>
                    <a:pt x="248920" y="248920"/>
                  </a:lnTo>
                  <a:lnTo>
                    <a:pt x="248920" y="6101080"/>
                  </a:lnTo>
                  <a:close/>
                </a:path>
              </a:pathLst>
            </a:custGeom>
            <a:solidFill>
              <a:srgbClr val="FFFFFF"/>
            </a:solidFill>
          </p:spPr>
        </p:sp>
      </p:grpSp>
      <p:grpSp>
        <p:nvGrpSpPr>
          <p:cNvPr id="7" name="Group 7"/>
          <p:cNvGrpSpPr>
            <a:grpSpLocks noChangeAspect="1"/>
          </p:cNvGrpSpPr>
          <p:nvPr/>
        </p:nvGrpSpPr>
        <p:grpSpPr>
          <a:xfrm>
            <a:off x="12718255" y="5509440"/>
            <a:ext cx="4281499" cy="4281499"/>
            <a:chOff x="0" y="0"/>
            <a:chExt cx="6350000" cy="6350000"/>
          </a:xfrm>
        </p:grpSpPr>
        <p:sp>
          <p:nvSpPr>
            <p:cNvPr id="8" name="Freeform 8"/>
            <p:cNvSpPr/>
            <p:nvPr/>
          </p:nvSpPr>
          <p:spPr>
            <a:xfrm>
              <a:off x="124460" y="124460"/>
              <a:ext cx="6101080" cy="6101080"/>
            </a:xfrm>
            <a:custGeom>
              <a:avLst/>
              <a:gdLst/>
              <a:ahLst/>
              <a:cxnLst/>
              <a:rect l="l" t="t" r="r" b="b"/>
              <a:pathLst>
                <a:path w="6101080" h="6101080">
                  <a:moveTo>
                    <a:pt x="0" y="0"/>
                  </a:moveTo>
                  <a:lnTo>
                    <a:pt x="6101080" y="0"/>
                  </a:lnTo>
                  <a:lnTo>
                    <a:pt x="6101080" y="6101080"/>
                  </a:lnTo>
                  <a:lnTo>
                    <a:pt x="0" y="6101080"/>
                  </a:lnTo>
                  <a:close/>
                </a:path>
              </a:pathLst>
            </a:custGeom>
            <a:blipFill>
              <a:blip r:embed="rId5"/>
              <a:stretch>
                <a:fillRect/>
              </a:stretch>
            </a:blipFill>
          </p:spPr>
        </p:sp>
        <p:sp>
          <p:nvSpPr>
            <p:cNvPr id="9" name="Freeform 9"/>
            <p:cNvSpPr/>
            <p:nvPr/>
          </p:nvSpPr>
          <p:spPr>
            <a:xfrm>
              <a:off x="0" y="0"/>
              <a:ext cx="6350000" cy="6350000"/>
            </a:xfrm>
            <a:custGeom>
              <a:avLst/>
              <a:gdLst/>
              <a:ahLst/>
              <a:cxnLst/>
              <a:rect l="l" t="t" r="r" b="b"/>
              <a:pathLst>
                <a:path w="6350000" h="6350000">
                  <a:moveTo>
                    <a:pt x="6350000" y="6350000"/>
                  </a:moveTo>
                  <a:lnTo>
                    <a:pt x="0" y="6350000"/>
                  </a:lnTo>
                  <a:lnTo>
                    <a:pt x="0" y="0"/>
                  </a:lnTo>
                  <a:lnTo>
                    <a:pt x="6350000" y="0"/>
                  </a:lnTo>
                  <a:lnTo>
                    <a:pt x="6350000" y="6350000"/>
                  </a:lnTo>
                  <a:close/>
                  <a:moveTo>
                    <a:pt x="248920" y="6101080"/>
                  </a:moveTo>
                  <a:lnTo>
                    <a:pt x="6099810" y="6101080"/>
                  </a:lnTo>
                  <a:lnTo>
                    <a:pt x="6099810" y="248920"/>
                  </a:lnTo>
                  <a:lnTo>
                    <a:pt x="248920" y="248920"/>
                  </a:lnTo>
                  <a:lnTo>
                    <a:pt x="248920" y="6101080"/>
                  </a:lnTo>
                  <a:close/>
                </a:path>
              </a:pathLst>
            </a:custGeom>
            <a:solidFill>
              <a:srgbClr val="FFFFFF"/>
            </a:solidFill>
          </p:spPr>
        </p:sp>
      </p:grpSp>
      <p:grpSp>
        <p:nvGrpSpPr>
          <p:cNvPr id="10" name="Group 10"/>
          <p:cNvGrpSpPr>
            <a:grpSpLocks noChangeAspect="1"/>
          </p:cNvGrpSpPr>
          <p:nvPr/>
        </p:nvGrpSpPr>
        <p:grpSpPr>
          <a:xfrm>
            <a:off x="12718255" y="496061"/>
            <a:ext cx="4281499" cy="4281499"/>
            <a:chOff x="0" y="0"/>
            <a:chExt cx="6350000" cy="6350000"/>
          </a:xfrm>
        </p:grpSpPr>
        <p:sp>
          <p:nvSpPr>
            <p:cNvPr id="11" name="Freeform 11"/>
            <p:cNvSpPr/>
            <p:nvPr/>
          </p:nvSpPr>
          <p:spPr>
            <a:xfrm>
              <a:off x="124460" y="124460"/>
              <a:ext cx="6101080" cy="6101080"/>
            </a:xfrm>
            <a:custGeom>
              <a:avLst/>
              <a:gdLst/>
              <a:ahLst/>
              <a:cxnLst/>
              <a:rect l="l" t="t" r="r" b="b"/>
              <a:pathLst>
                <a:path w="6101080" h="6101080">
                  <a:moveTo>
                    <a:pt x="0" y="0"/>
                  </a:moveTo>
                  <a:lnTo>
                    <a:pt x="6101080" y="0"/>
                  </a:lnTo>
                  <a:lnTo>
                    <a:pt x="6101080" y="6101080"/>
                  </a:lnTo>
                  <a:lnTo>
                    <a:pt x="0" y="6101080"/>
                  </a:lnTo>
                  <a:close/>
                </a:path>
              </a:pathLst>
            </a:custGeom>
            <a:blipFill>
              <a:blip r:embed="rId6"/>
              <a:stretch>
                <a:fillRect l="-9102" t="-7184" r="-767" b="-2684"/>
              </a:stretch>
            </a:blipFill>
          </p:spPr>
        </p:sp>
        <p:sp>
          <p:nvSpPr>
            <p:cNvPr id="12" name="Freeform 12"/>
            <p:cNvSpPr/>
            <p:nvPr/>
          </p:nvSpPr>
          <p:spPr>
            <a:xfrm>
              <a:off x="0" y="0"/>
              <a:ext cx="6350000" cy="6350000"/>
            </a:xfrm>
            <a:custGeom>
              <a:avLst/>
              <a:gdLst/>
              <a:ahLst/>
              <a:cxnLst/>
              <a:rect l="l" t="t" r="r" b="b"/>
              <a:pathLst>
                <a:path w="6350000" h="6350000">
                  <a:moveTo>
                    <a:pt x="6350000" y="6350000"/>
                  </a:moveTo>
                  <a:lnTo>
                    <a:pt x="0" y="6350000"/>
                  </a:lnTo>
                  <a:lnTo>
                    <a:pt x="0" y="0"/>
                  </a:lnTo>
                  <a:lnTo>
                    <a:pt x="6350000" y="0"/>
                  </a:lnTo>
                  <a:lnTo>
                    <a:pt x="6350000" y="6350000"/>
                  </a:lnTo>
                  <a:close/>
                  <a:moveTo>
                    <a:pt x="248920" y="6101080"/>
                  </a:moveTo>
                  <a:lnTo>
                    <a:pt x="6099810" y="6101080"/>
                  </a:lnTo>
                  <a:lnTo>
                    <a:pt x="6099810" y="248920"/>
                  </a:lnTo>
                  <a:lnTo>
                    <a:pt x="248920" y="248920"/>
                  </a:lnTo>
                  <a:lnTo>
                    <a:pt x="248920" y="6101080"/>
                  </a:lnTo>
                  <a:close/>
                </a:path>
              </a:pathLst>
            </a:custGeom>
            <a:solidFill>
              <a:srgbClr val="FFFFFF"/>
            </a:solidFill>
          </p:spPr>
        </p:sp>
      </p:grpSp>
      <p:grpSp>
        <p:nvGrpSpPr>
          <p:cNvPr id="13" name="Group 13"/>
          <p:cNvGrpSpPr>
            <a:grpSpLocks noChangeAspect="1"/>
          </p:cNvGrpSpPr>
          <p:nvPr/>
        </p:nvGrpSpPr>
        <p:grpSpPr>
          <a:xfrm>
            <a:off x="1415715" y="5509440"/>
            <a:ext cx="4281499" cy="4281499"/>
            <a:chOff x="0" y="0"/>
            <a:chExt cx="6350000" cy="6350000"/>
          </a:xfrm>
        </p:grpSpPr>
        <p:sp>
          <p:nvSpPr>
            <p:cNvPr id="14" name="Freeform 14"/>
            <p:cNvSpPr/>
            <p:nvPr/>
          </p:nvSpPr>
          <p:spPr>
            <a:xfrm>
              <a:off x="124460" y="124460"/>
              <a:ext cx="6101080" cy="6101080"/>
            </a:xfrm>
            <a:custGeom>
              <a:avLst/>
              <a:gdLst/>
              <a:ahLst/>
              <a:cxnLst/>
              <a:rect l="l" t="t" r="r" b="b"/>
              <a:pathLst>
                <a:path w="6101080" h="6101080">
                  <a:moveTo>
                    <a:pt x="0" y="0"/>
                  </a:moveTo>
                  <a:lnTo>
                    <a:pt x="6101080" y="0"/>
                  </a:lnTo>
                  <a:lnTo>
                    <a:pt x="6101080" y="6101080"/>
                  </a:lnTo>
                  <a:lnTo>
                    <a:pt x="0" y="6101080"/>
                  </a:lnTo>
                  <a:close/>
                </a:path>
              </a:pathLst>
            </a:custGeom>
            <a:blipFill>
              <a:blip r:embed="rId7"/>
              <a:stretch>
                <a:fillRect r="-220" b="-220"/>
              </a:stretch>
            </a:blipFill>
          </p:spPr>
        </p:sp>
        <p:sp>
          <p:nvSpPr>
            <p:cNvPr id="15" name="Freeform 15"/>
            <p:cNvSpPr/>
            <p:nvPr/>
          </p:nvSpPr>
          <p:spPr>
            <a:xfrm>
              <a:off x="0" y="0"/>
              <a:ext cx="6350000" cy="6350000"/>
            </a:xfrm>
            <a:custGeom>
              <a:avLst/>
              <a:gdLst/>
              <a:ahLst/>
              <a:cxnLst/>
              <a:rect l="l" t="t" r="r" b="b"/>
              <a:pathLst>
                <a:path w="6350000" h="6350000">
                  <a:moveTo>
                    <a:pt x="6350000" y="6350000"/>
                  </a:moveTo>
                  <a:lnTo>
                    <a:pt x="0" y="6350000"/>
                  </a:lnTo>
                  <a:lnTo>
                    <a:pt x="0" y="0"/>
                  </a:lnTo>
                  <a:lnTo>
                    <a:pt x="6350000" y="0"/>
                  </a:lnTo>
                  <a:lnTo>
                    <a:pt x="6350000" y="6350000"/>
                  </a:lnTo>
                  <a:close/>
                  <a:moveTo>
                    <a:pt x="248920" y="6101080"/>
                  </a:moveTo>
                  <a:lnTo>
                    <a:pt x="6099810" y="6101080"/>
                  </a:lnTo>
                  <a:lnTo>
                    <a:pt x="6099810" y="248920"/>
                  </a:lnTo>
                  <a:lnTo>
                    <a:pt x="248920" y="248920"/>
                  </a:lnTo>
                  <a:lnTo>
                    <a:pt x="248920" y="6101080"/>
                  </a:lnTo>
                  <a:close/>
                </a:path>
              </a:pathLst>
            </a:custGeom>
            <a:solidFill>
              <a:srgbClr val="FFFFFF"/>
            </a:solidFill>
          </p:spPr>
        </p:sp>
      </p:grpSp>
      <p:grpSp>
        <p:nvGrpSpPr>
          <p:cNvPr id="16" name="Group 16"/>
          <p:cNvGrpSpPr>
            <a:grpSpLocks noChangeAspect="1"/>
          </p:cNvGrpSpPr>
          <p:nvPr/>
        </p:nvGrpSpPr>
        <p:grpSpPr>
          <a:xfrm>
            <a:off x="7065155" y="5509440"/>
            <a:ext cx="4281499" cy="4281499"/>
            <a:chOff x="0" y="0"/>
            <a:chExt cx="6350000" cy="6350000"/>
          </a:xfrm>
        </p:grpSpPr>
        <p:sp>
          <p:nvSpPr>
            <p:cNvPr id="17" name="Freeform 17"/>
            <p:cNvSpPr/>
            <p:nvPr/>
          </p:nvSpPr>
          <p:spPr>
            <a:xfrm>
              <a:off x="124460" y="124460"/>
              <a:ext cx="6101080" cy="6101080"/>
            </a:xfrm>
            <a:custGeom>
              <a:avLst/>
              <a:gdLst/>
              <a:ahLst/>
              <a:cxnLst/>
              <a:rect l="l" t="t" r="r" b="b"/>
              <a:pathLst>
                <a:path w="6101080" h="6101080">
                  <a:moveTo>
                    <a:pt x="0" y="0"/>
                  </a:moveTo>
                  <a:lnTo>
                    <a:pt x="6101080" y="0"/>
                  </a:lnTo>
                  <a:lnTo>
                    <a:pt x="6101080" y="6101080"/>
                  </a:lnTo>
                  <a:lnTo>
                    <a:pt x="0" y="6101080"/>
                  </a:lnTo>
                  <a:close/>
                </a:path>
              </a:pathLst>
            </a:custGeom>
            <a:blipFill>
              <a:blip r:embed="rId8"/>
              <a:stretch>
                <a:fillRect l="-14191" t="-14191" r="-269" b="-269"/>
              </a:stretch>
            </a:blipFill>
          </p:spPr>
        </p:sp>
        <p:sp>
          <p:nvSpPr>
            <p:cNvPr id="18" name="Freeform 18"/>
            <p:cNvSpPr/>
            <p:nvPr/>
          </p:nvSpPr>
          <p:spPr>
            <a:xfrm>
              <a:off x="0" y="0"/>
              <a:ext cx="6350000" cy="6350000"/>
            </a:xfrm>
            <a:custGeom>
              <a:avLst/>
              <a:gdLst/>
              <a:ahLst/>
              <a:cxnLst/>
              <a:rect l="l" t="t" r="r" b="b"/>
              <a:pathLst>
                <a:path w="6350000" h="6350000">
                  <a:moveTo>
                    <a:pt x="6350000" y="6350000"/>
                  </a:moveTo>
                  <a:lnTo>
                    <a:pt x="0" y="6350000"/>
                  </a:lnTo>
                  <a:lnTo>
                    <a:pt x="0" y="0"/>
                  </a:lnTo>
                  <a:lnTo>
                    <a:pt x="6350000" y="0"/>
                  </a:lnTo>
                  <a:lnTo>
                    <a:pt x="6350000" y="6350000"/>
                  </a:lnTo>
                  <a:close/>
                  <a:moveTo>
                    <a:pt x="248920" y="6101080"/>
                  </a:moveTo>
                  <a:lnTo>
                    <a:pt x="6099810" y="6101080"/>
                  </a:lnTo>
                  <a:lnTo>
                    <a:pt x="6099810" y="248920"/>
                  </a:lnTo>
                  <a:lnTo>
                    <a:pt x="248920" y="248920"/>
                  </a:lnTo>
                  <a:lnTo>
                    <a:pt x="248920" y="6101080"/>
                  </a:lnTo>
                  <a:close/>
                </a:path>
              </a:pathLst>
            </a:custGeom>
            <a:solidFill>
              <a:srgbClr val="FFFFFF"/>
            </a:solidFill>
          </p:spPr>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907794"/>
            <a:chOff x="0" y="0"/>
            <a:chExt cx="10218561" cy="1065995"/>
          </a:xfrm>
        </p:grpSpPr>
        <p:sp>
          <p:nvSpPr>
            <p:cNvPr id="3" name="Freeform 3"/>
            <p:cNvSpPr/>
            <p:nvPr/>
          </p:nvSpPr>
          <p:spPr>
            <a:xfrm>
              <a:off x="0" y="0"/>
              <a:ext cx="10218561" cy="1065995"/>
            </a:xfrm>
            <a:custGeom>
              <a:avLst/>
              <a:gdLst/>
              <a:ahLst/>
              <a:cxnLst/>
              <a:rect l="l" t="t" r="r" b="b"/>
              <a:pathLst>
                <a:path w="10218561" h="1065995">
                  <a:moveTo>
                    <a:pt x="0" y="0"/>
                  </a:moveTo>
                  <a:lnTo>
                    <a:pt x="10218561" y="0"/>
                  </a:lnTo>
                  <a:lnTo>
                    <a:pt x="10218561" y="1065995"/>
                  </a:lnTo>
                  <a:lnTo>
                    <a:pt x="0" y="1065995"/>
                  </a:lnTo>
                  <a:close/>
                </a:path>
              </a:pathLst>
            </a:custGeom>
            <a:solidFill>
              <a:srgbClr val="E0004D"/>
            </a:solidFill>
          </p:spPr>
        </p:sp>
      </p:grpSp>
      <p:sp>
        <p:nvSpPr>
          <p:cNvPr id="4" name="Freeform 4"/>
          <p:cNvSpPr/>
          <p:nvPr/>
        </p:nvSpPr>
        <p:spPr>
          <a:xfrm>
            <a:off x="10857759" y="4427138"/>
            <a:ext cx="6651408" cy="5038441"/>
          </a:xfrm>
          <a:custGeom>
            <a:avLst/>
            <a:gdLst/>
            <a:ahLst/>
            <a:cxnLst/>
            <a:rect l="l" t="t" r="r" b="b"/>
            <a:pathLst>
              <a:path w="6651408" h="5038441">
                <a:moveTo>
                  <a:pt x="0" y="0"/>
                </a:moveTo>
                <a:lnTo>
                  <a:pt x="6651408" y="0"/>
                </a:lnTo>
                <a:lnTo>
                  <a:pt x="6651408" y="5038441"/>
                </a:lnTo>
                <a:lnTo>
                  <a:pt x="0" y="5038441"/>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a:off x="7504866" y="7573654"/>
            <a:ext cx="2608682" cy="2282596"/>
          </a:xfrm>
          <a:custGeom>
            <a:avLst/>
            <a:gdLst/>
            <a:ahLst/>
            <a:cxnLst/>
            <a:rect l="l" t="t" r="r" b="b"/>
            <a:pathLst>
              <a:path w="2608682" h="2282596">
                <a:moveTo>
                  <a:pt x="0" y="0"/>
                </a:moveTo>
                <a:lnTo>
                  <a:pt x="2608682" y="0"/>
                </a:lnTo>
                <a:lnTo>
                  <a:pt x="2608682" y="2282596"/>
                </a:lnTo>
                <a:lnTo>
                  <a:pt x="0" y="2282596"/>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6" name="TextBox 6"/>
          <p:cNvSpPr txBox="1"/>
          <p:nvPr/>
        </p:nvSpPr>
        <p:spPr>
          <a:xfrm>
            <a:off x="619180" y="310404"/>
            <a:ext cx="17629299" cy="1320641"/>
          </a:xfrm>
          <a:prstGeom prst="rect">
            <a:avLst/>
          </a:prstGeom>
        </p:spPr>
        <p:txBody>
          <a:bodyPr lIns="0" tIns="0" rIns="0" bIns="0" rtlCol="0" anchor="t">
            <a:spAutoFit/>
          </a:bodyPr>
          <a:lstStyle/>
          <a:p>
            <a:pPr algn="l">
              <a:lnSpc>
                <a:spcPts val="10683"/>
              </a:lnSpc>
            </a:pPr>
            <a:r>
              <a:rPr lang="en-US" sz="7631" spc="419">
                <a:solidFill>
                  <a:srgbClr val="FFFFFF"/>
                </a:solidFill>
                <a:latin typeface="Black Diamond"/>
                <a:ea typeface="Black Diamond"/>
                <a:cs typeface="Black Diamond"/>
                <a:sym typeface="Black Diamond"/>
              </a:rPr>
              <a:t>What do you need to know about them?</a:t>
            </a:r>
          </a:p>
        </p:txBody>
      </p:sp>
      <p:sp>
        <p:nvSpPr>
          <p:cNvPr id="7" name="TextBox 7"/>
          <p:cNvSpPr txBox="1"/>
          <p:nvPr/>
        </p:nvSpPr>
        <p:spPr>
          <a:xfrm>
            <a:off x="11117815" y="5237593"/>
            <a:ext cx="5536523" cy="1708766"/>
          </a:xfrm>
          <a:prstGeom prst="rect">
            <a:avLst/>
          </a:prstGeom>
        </p:spPr>
        <p:txBody>
          <a:bodyPr lIns="0" tIns="0" rIns="0" bIns="0" rtlCol="0" anchor="t">
            <a:spAutoFit/>
          </a:bodyPr>
          <a:lstStyle/>
          <a:p>
            <a:pPr algn="ctr">
              <a:lnSpc>
                <a:spcPts val="4631"/>
              </a:lnSpc>
            </a:pPr>
            <a:r>
              <a:rPr lang="en-US" sz="3308">
                <a:solidFill>
                  <a:srgbClr val="000000"/>
                </a:solidFill>
                <a:latin typeface="Canva Sans"/>
                <a:ea typeface="Canva Sans"/>
                <a:cs typeface="Canva Sans"/>
                <a:sym typeface="Canva Sans"/>
              </a:rPr>
              <a:t>Who would I work with most closely and who would I be reporting to? </a:t>
            </a:r>
          </a:p>
        </p:txBody>
      </p:sp>
      <p:sp>
        <p:nvSpPr>
          <p:cNvPr id="8" name="TextBox 8"/>
          <p:cNvSpPr txBox="1"/>
          <p:nvPr/>
        </p:nvSpPr>
        <p:spPr>
          <a:xfrm>
            <a:off x="619180" y="4434475"/>
            <a:ext cx="9494368" cy="3900589"/>
          </a:xfrm>
          <a:prstGeom prst="rect">
            <a:avLst/>
          </a:prstGeom>
        </p:spPr>
        <p:txBody>
          <a:bodyPr lIns="0" tIns="0" rIns="0" bIns="0" rtlCol="0" anchor="t">
            <a:spAutoFit/>
          </a:bodyPr>
          <a:lstStyle/>
          <a:p>
            <a:pPr algn="l">
              <a:lnSpc>
                <a:spcPts val="4568"/>
              </a:lnSpc>
            </a:pPr>
            <a:r>
              <a:rPr lang="en-US" sz="3263">
                <a:solidFill>
                  <a:srgbClr val="E0004D"/>
                </a:solidFill>
                <a:latin typeface="Helvetica Neue LT Std 1"/>
                <a:ea typeface="Helvetica Neue LT Std 1"/>
                <a:cs typeface="Helvetica Neue LT Std 1"/>
                <a:sym typeface="Helvetica Neue LT Std 1"/>
              </a:rPr>
              <a:t>ASK ABOUT:</a:t>
            </a:r>
          </a:p>
          <a:p>
            <a:pPr marL="704602" lvl="1" indent="-352301" algn="l">
              <a:lnSpc>
                <a:spcPts val="5286"/>
              </a:lnSpc>
              <a:buFont typeface="Arial"/>
              <a:buChar char="•"/>
            </a:pPr>
            <a:r>
              <a:rPr lang="en-US" sz="3263">
                <a:solidFill>
                  <a:srgbClr val="000000"/>
                </a:solidFill>
                <a:latin typeface="Helvetica Neue LT Std 1"/>
                <a:ea typeface="Helvetica Neue LT Std 1"/>
                <a:cs typeface="Helvetica Neue LT Std 1"/>
                <a:sym typeface="Helvetica Neue LT Std 1"/>
              </a:rPr>
              <a:t>The position and why it has become available</a:t>
            </a:r>
          </a:p>
          <a:p>
            <a:pPr marL="704602" lvl="1" indent="-352301" algn="l">
              <a:lnSpc>
                <a:spcPts val="5286"/>
              </a:lnSpc>
              <a:buFont typeface="Arial"/>
              <a:buChar char="•"/>
            </a:pPr>
            <a:r>
              <a:rPr lang="en-US" sz="3263">
                <a:solidFill>
                  <a:srgbClr val="000000"/>
                </a:solidFill>
                <a:latin typeface="Helvetica Neue LT Std 1"/>
                <a:ea typeface="Helvetica Neue LT Std 1"/>
                <a:cs typeface="Helvetica Neue LT Std 1"/>
                <a:sym typeface="Helvetica Neue LT Std 1"/>
              </a:rPr>
              <a:t>Opportunities for career progression</a:t>
            </a:r>
          </a:p>
          <a:p>
            <a:pPr marL="704602" lvl="1" indent="-352301" algn="l">
              <a:lnSpc>
                <a:spcPts val="5286"/>
              </a:lnSpc>
              <a:buFont typeface="Arial"/>
              <a:buChar char="•"/>
            </a:pPr>
            <a:r>
              <a:rPr lang="en-US" sz="3263">
                <a:solidFill>
                  <a:srgbClr val="000000"/>
                </a:solidFill>
                <a:latin typeface="Helvetica Neue LT Std 1"/>
                <a:ea typeface="Helvetica Neue LT Std 1"/>
                <a:cs typeface="Helvetica Neue LT Std 1"/>
                <a:sym typeface="Helvetica Neue LT Std 1"/>
              </a:rPr>
              <a:t>The culture of the company - what do they like about working there</a:t>
            </a:r>
          </a:p>
          <a:p>
            <a:pPr marL="704602" lvl="1" indent="-352301" algn="l">
              <a:lnSpc>
                <a:spcPts val="5286"/>
              </a:lnSpc>
              <a:buFont typeface="Arial"/>
              <a:buChar char="•"/>
            </a:pPr>
            <a:r>
              <a:rPr lang="en-US" sz="3263">
                <a:solidFill>
                  <a:srgbClr val="000000"/>
                </a:solidFill>
                <a:latin typeface="Helvetica Neue LT Std 1"/>
                <a:ea typeface="Helvetica Neue LT Std 1"/>
                <a:cs typeface="Helvetica Neue LT Std 1"/>
                <a:sym typeface="Helvetica Neue LT Std 1"/>
              </a:rPr>
              <a:t>How is success measured</a:t>
            </a:r>
          </a:p>
        </p:txBody>
      </p:sp>
      <p:sp>
        <p:nvSpPr>
          <p:cNvPr id="9" name="TextBox 9"/>
          <p:cNvSpPr txBox="1"/>
          <p:nvPr/>
        </p:nvSpPr>
        <p:spPr>
          <a:xfrm>
            <a:off x="1174860" y="2153769"/>
            <a:ext cx="15690472" cy="1884519"/>
          </a:xfrm>
          <a:prstGeom prst="rect">
            <a:avLst/>
          </a:prstGeom>
        </p:spPr>
        <p:txBody>
          <a:bodyPr lIns="0" tIns="0" rIns="0" bIns="0" rtlCol="0" anchor="t">
            <a:spAutoFit/>
          </a:bodyPr>
          <a:lstStyle/>
          <a:p>
            <a:pPr algn="ctr">
              <a:lnSpc>
                <a:spcPts val="4803"/>
              </a:lnSpc>
              <a:spcBef>
                <a:spcPct val="0"/>
              </a:spcBef>
            </a:pPr>
            <a:r>
              <a:rPr lang="en-US" sz="3431" spc="188">
                <a:solidFill>
                  <a:srgbClr val="E0004D"/>
                </a:solidFill>
                <a:latin typeface="Helvetica Neue LT Std 1"/>
                <a:ea typeface="Helvetica Neue LT Std 1"/>
                <a:cs typeface="Helvetica Neue LT Std 1"/>
                <a:sym typeface="Helvetica Neue LT Std 1"/>
              </a:rPr>
              <a:t>QUESTIONING</a:t>
            </a:r>
            <a:r>
              <a:rPr lang="en-US" sz="3431" spc="188">
                <a:solidFill>
                  <a:srgbClr val="000000"/>
                </a:solidFill>
                <a:latin typeface="Helvetica Neue LT Std 1"/>
                <a:ea typeface="Helvetica Neue LT Std 1"/>
                <a:cs typeface="Helvetica Neue LT Std 1"/>
                <a:sym typeface="Helvetica Neue LT Std 1"/>
              </a:rPr>
              <a:t> </a:t>
            </a:r>
            <a:r>
              <a:rPr lang="en-US" sz="3431" b="1" spc="188">
                <a:solidFill>
                  <a:srgbClr val="000000"/>
                </a:solidFill>
                <a:latin typeface="Helvetica Neue LT Std 1"/>
                <a:ea typeface="Helvetica Neue LT Std 1"/>
                <a:cs typeface="Helvetica Neue LT Std 1"/>
                <a:sym typeface="Helvetica Neue LT Std 1"/>
              </a:rPr>
              <a:t>IS ONE OF THE LEAST UTILIZED, BUT </a:t>
            </a:r>
            <a:r>
              <a:rPr lang="en-US" sz="3431" b="1" spc="188">
                <a:solidFill>
                  <a:srgbClr val="E0004D"/>
                </a:solidFill>
                <a:latin typeface="Helvetica Neue LT Std 1"/>
                <a:ea typeface="Helvetica Neue LT Std 1"/>
                <a:cs typeface="Helvetica Neue LT Std 1"/>
                <a:sym typeface="Helvetica Neue LT Std 1"/>
              </a:rPr>
              <a:t>MOST IMPACTFUL TACTICS</a:t>
            </a:r>
            <a:r>
              <a:rPr lang="en-US" sz="3431" b="1" spc="188">
                <a:solidFill>
                  <a:srgbClr val="000000"/>
                </a:solidFill>
                <a:latin typeface="Helvetica Neue LT Std 1"/>
                <a:ea typeface="Helvetica Neue LT Std 1"/>
                <a:cs typeface="Helvetica Neue LT Std 1"/>
                <a:sym typeface="Helvetica Neue LT Std 1"/>
              </a:rPr>
              <a:t> AN INTERVIEWEE CAN EMPLOY TO SEPARATE THEMSELVES FROM THE COMPETITION</a:t>
            </a:r>
          </a:p>
        </p:txBody>
      </p:sp>
      <p:sp>
        <p:nvSpPr>
          <p:cNvPr id="10" name="Freeform 10"/>
          <p:cNvSpPr/>
          <p:nvPr/>
        </p:nvSpPr>
        <p:spPr>
          <a:xfrm>
            <a:off x="14530832" y="8960252"/>
            <a:ext cx="3356265" cy="1124349"/>
          </a:xfrm>
          <a:custGeom>
            <a:avLst/>
            <a:gdLst/>
            <a:ahLst/>
            <a:cxnLst/>
            <a:rect l="l" t="t" r="r" b="b"/>
            <a:pathLst>
              <a:path w="3356265" h="1124349">
                <a:moveTo>
                  <a:pt x="0" y="0"/>
                </a:moveTo>
                <a:lnTo>
                  <a:pt x="3356265" y="0"/>
                </a:lnTo>
                <a:lnTo>
                  <a:pt x="3356265" y="1124349"/>
                </a:lnTo>
                <a:lnTo>
                  <a:pt x="0" y="1124349"/>
                </a:lnTo>
                <a:lnTo>
                  <a:pt x="0" y="0"/>
                </a:lnTo>
                <a:close/>
              </a:path>
            </a:pathLst>
          </a:custGeom>
          <a:blipFill>
            <a:blip r:embed="rId5"/>
            <a:stretch>
              <a:fillRect/>
            </a:stretch>
          </a:blipFill>
        </p:spPr>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907794"/>
            <a:chOff x="0" y="0"/>
            <a:chExt cx="10218561" cy="1065995"/>
          </a:xfrm>
        </p:grpSpPr>
        <p:sp>
          <p:nvSpPr>
            <p:cNvPr id="3" name="Freeform 3"/>
            <p:cNvSpPr/>
            <p:nvPr/>
          </p:nvSpPr>
          <p:spPr>
            <a:xfrm>
              <a:off x="0" y="0"/>
              <a:ext cx="10218561" cy="1065995"/>
            </a:xfrm>
            <a:custGeom>
              <a:avLst/>
              <a:gdLst/>
              <a:ahLst/>
              <a:cxnLst/>
              <a:rect l="l" t="t" r="r" b="b"/>
              <a:pathLst>
                <a:path w="10218561" h="1065995">
                  <a:moveTo>
                    <a:pt x="0" y="0"/>
                  </a:moveTo>
                  <a:lnTo>
                    <a:pt x="10218561" y="0"/>
                  </a:lnTo>
                  <a:lnTo>
                    <a:pt x="10218561" y="1065995"/>
                  </a:lnTo>
                  <a:lnTo>
                    <a:pt x="0" y="1065995"/>
                  </a:lnTo>
                  <a:close/>
                </a:path>
              </a:pathLst>
            </a:custGeom>
            <a:solidFill>
              <a:srgbClr val="E0004D"/>
            </a:solidFill>
          </p:spPr>
        </p:sp>
      </p:grpSp>
      <p:sp>
        <p:nvSpPr>
          <p:cNvPr id="4" name="TextBox 4"/>
          <p:cNvSpPr txBox="1"/>
          <p:nvPr/>
        </p:nvSpPr>
        <p:spPr>
          <a:xfrm>
            <a:off x="903740" y="1789046"/>
            <a:ext cx="16480521" cy="8207123"/>
          </a:xfrm>
          <a:prstGeom prst="rect">
            <a:avLst/>
          </a:prstGeom>
        </p:spPr>
        <p:txBody>
          <a:bodyPr lIns="0" tIns="0" rIns="0" bIns="0" rtlCol="0" anchor="t">
            <a:spAutoFit/>
          </a:bodyPr>
          <a:lstStyle/>
          <a:p>
            <a:pPr marL="651506" lvl="1" indent="-325753" algn="l">
              <a:lnSpc>
                <a:spcPts val="7271"/>
              </a:lnSpc>
              <a:buFont typeface="Arial"/>
              <a:buChar char="•"/>
            </a:pPr>
            <a:r>
              <a:rPr lang="en-US" sz="3599">
                <a:solidFill>
                  <a:srgbClr val="000000"/>
                </a:solidFill>
                <a:latin typeface="Helvetica Neue LT Std 2"/>
                <a:ea typeface="Helvetica Neue LT Std 2"/>
                <a:cs typeface="Helvetica Neue LT Std 2"/>
                <a:sym typeface="Helvetica Neue LT Std 2"/>
              </a:rPr>
              <a:t>What do the day-to-day responsibilities of the role look like?</a:t>
            </a:r>
          </a:p>
          <a:p>
            <a:pPr marL="651506" lvl="1" indent="-325753" algn="l">
              <a:lnSpc>
                <a:spcPts val="7271"/>
              </a:lnSpc>
              <a:buFont typeface="Arial"/>
              <a:buChar char="•"/>
            </a:pPr>
            <a:r>
              <a:rPr lang="en-US" sz="3599">
                <a:solidFill>
                  <a:srgbClr val="000000"/>
                </a:solidFill>
                <a:latin typeface="Helvetica Neue LT Std 2"/>
                <a:ea typeface="Helvetica Neue LT Std 2"/>
                <a:cs typeface="Helvetica Neue LT Std 2"/>
                <a:sym typeface="Helvetica Neue LT Std 2"/>
              </a:rPr>
              <a:t>What are the company’s values? What characteristics do you look for in employees in order to represent those values?</a:t>
            </a:r>
          </a:p>
          <a:p>
            <a:pPr marL="651506" lvl="1" indent="-325753" algn="l">
              <a:lnSpc>
                <a:spcPts val="7271"/>
              </a:lnSpc>
              <a:buFont typeface="Arial"/>
              <a:buChar char="•"/>
            </a:pPr>
            <a:r>
              <a:rPr lang="en-US" sz="3599">
                <a:solidFill>
                  <a:srgbClr val="000000"/>
                </a:solidFill>
                <a:latin typeface="Helvetica Neue LT Std 2"/>
                <a:ea typeface="Helvetica Neue LT Std 2"/>
                <a:cs typeface="Helvetica Neue LT Std 2"/>
                <a:sym typeface="Helvetica Neue LT Std 2"/>
              </a:rPr>
              <a:t>What’s your favorite part about working at the company?</a:t>
            </a:r>
          </a:p>
          <a:p>
            <a:pPr marL="651506" lvl="1" indent="-325753" algn="l">
              <a:lnSpc>
                <a:spcPts val="7271"/>
              </a:lnSpc>
              <a:buFont typeface="Arial"/>
              <a:buChar char="•"/>
            </a:pPr>
            <a:r>
              <a:rPr lang="en-US" sz="3599">
                <a:solidFill>
                  <a:srgbClr val="000000"/>
                </a:solidFill>
                <a:latin typeface="Helvetica Neue LT Std 2"/>
                <a:ea typeface="Helvetica Neue LT Std 2"/>
                <a:cs typeface="Helvetica Neue LT Std 2"/>
                <a:sym typeface="Helvetica Neue LT Std 2"/>
              </a:rPr>
              <a:t>What does success look like in this position, and how do you measure it?</a:t>
            </a:r>
          </a:p>
          <a:p>
            <a:pPr marL="651506" lvl="1" indent="-325753" algn="l">
              <a:lnSpc>
                <a:spcPts val="7271"/>
              </a:lnSpc>
              <a:buFont typeface="Arial"/>
              <a:buChar char="•"/>
            </a:pPr>
            <a:r>
              <a:rPr lang="en-US" sz="3599">
                <a:solidFill>
                  <a:srgbClr val="000000"/>
                </a:solidFill>
                <a:latin typeface="Helvetica Neue LT Std 2"/>
                <a:ea typeface="Helvetica Neue LT Std 2"/>
                <a:cs typeface="Helvetica Neue LT Std 2"/>
                <a:sym typeface="Helvetica Neue LT Std 2"/>
              </a:rPr>
              <a:t>Are there opportunities for professional development? If so, what do those look like?</a:t>
            </a:r>
          </a:p>
          <a:p>
            <a:pPr marL="651506" lvl="1" indent="-325753" algn="l">
              <a:lnSpc>
                <a:spcPts val="7271"/>
              </a:lnSpc>
              <a:buFont typeface="Arial"/>
              <a:buChar char="•"/>
            </a:pPr>
            <a:r>
              <a:rPr lang="en-US" sz="3599">
                <a:solidFill>
                  <a:srgbClr val="000000"/>
                </a:solidFill>
                <a:latin typeface="Helvetica Neue LT Std 2"/>
                <a:ea typeface="Helvetica Neue LT Std 2"/>
                <a:cs typeface="Helvetica Neue LT Std 2"/>
                <a:sym typeface="Helvetica Neue LT Std 2"/>
              </a:rPr>
              <a:t>When do you intend to make a decision about the role?</a:t>
            </a:r>
          </a:p>
          <a:p>
            <a:pPr marL="651506" lvl="1" indent="-325753" algn="l">
              <a:lnSpc>
                <a:spcPts val="7271"/>
              </a:lnSpc>
              <a:buFont typeface="Arial"/>
              <a:buChar char="•"/>
            </a:pPr>
            <a:r>
              <a:rPr lang="en-US" sz="3599">
                <a:solidFill>
                  <a:srgbClr val="000000"/>
                </a:solidFill>
                <a:latin typeface="Helvetica Neue LT Std 2"/>
                <a:ea typeface="Helvetica Neue LT Std 2"/>
                <a:cs typeface="Helvetica Neue LT Std 2"/>
                <a:sym typeface="Helvetica Neue LT Std 2"/>
              </a:rPr>
              <a:t>What do you see as the most challenging aspect of this job?</a:t>
            </a:r>
          </a:p>
          <a:p>
            <a:pPr marL="651506" lvl="1" indent="-325753" algn="l">
              <a:lnSpc>
                <a:spcPts val="7271"/>
              </a:lnSpc>
              <a:buFont typeface="Arial"/>
              <a:buChar char="•"/>
            </a:pPr>
            <a:r>
              <a:rPr lang="en-US" sz="3599">
                <a:solidFill>
                  <a:srgbClr val="000000"/>
                </a:solidFill>
                <a:latin typeface="Helvetica Neue LT Std 2"/>
                <a:ea typeface="Helvetica Neue LT Std 2"/>
                <a:cs typeface="Helvetica Neue LT Std 2"/>
                <a:sym typeface="Helvetica Neue LT Std 2"/>
              </a:rPr>
              <a:t>Do you have any feedback for me on what I did well or could work on?</a:t>
            </a:r>
          </a:p>
        </p:txBody>
      </p:sp>
      <p:sp>
        <p:nvSpPr>
          <p:cNvPr id="5" name="Freeform 5"/>
          <p:cNvSpPr/>
          <p:nvPr/>
        </p:nvSpPr>
        <p:spPr>
          <a:xfrm>
            <a:off x="14644529" y="3744557"/>
            <a:ext cx="3497357" cy="2797885"/>
          </a:xfrm>
          <a:custGeom>
            <a:avLst/>
            <a:gdLst/>
            <a:ahLst/>
            <a:cxnLst/>
            <a:rect l="l" t="t" r="r" b="b"/>
            <a:pathLst>
              <a:path w="3497357" h="2797885">
                <a:moveTo>
                  <a:pt x="0" y="0"/>
                </a:moveTo>
                <a:lnTo>
                  <a:pt x="3497356" y="0"/>
                </a:lnTo>
                <a:lnTo>
                  <a:pt x="3497356" y="2797886"/>
                </a:lnTo>
                <a:lnTo>
                  <a:pt x="0" y="2797886"/>
                </a:lnTo>
                <a:lnTo>
                  <a:pt x="0" y="0"/>
                </a:lnTo>
                <a:close/>
              </a:path>
            </a:pathLst>
          </a:custGeom>
          <a:blipFill>
            <a:blip>
              <a:alphaModFix amt="20999"/>
              <a:extLst>
                <a:ext uri="{96DAC541-7B7A-43D3-8B79-37D633B846F1}">
                  <asvg:svgBlip xmlns:asvg="http://schemas.microsoft.com/office/drawing/2016/SVG/main" r:embed="rId3"/>
                </a:ext>
              </a:extLst>
            </a:blip>
            <a:stretch>
              <a:fillRect/>
            </a:stretch>
          </a:blipFill>
        </p:spPr>
      </p:sp>
      <p:sp>
        <p:nvSpPr>
          <p:cNvPr id="6" name="TextBox 6"/>
          <p:cNvSpPr txBox="1"/>
          <p:nvPr/>
        </p:nvSpPr>
        <p:spPr>
          <a:xfrm>
            <a:off x="903740" y="176100"/>
            <a:ext cx="14260567" cy="1393669"/>
          </a:xfrm>
          <a:prstGeom prst="rect">
            <a:avLst/>
          </a:prstGeom>
        </p:spPr>
        <p:txBody>
          <a:bodyPr lIns="0" tIns="0" rIns="0" bIns="0" rtlCol="0" anchor="t">
            <a:spAutoFit/>
          </a:bodyPr>
          <a:lstStyle/>
          <a:p>
            <a:pPr algn="l">
              <a:lnSpc>
                <a:spcPts val="11383"/>
              </a:lnSpc>
            </a:pPr>
            <a:r>
              <a:rPr lang="en-US" sz="8131" spc="447">
                <a:solidFill>
                  <a:srgbClr val="FFFFFF"/>
                </a:solidFill>
                <a:latin typeface="Black Diamond"/>
                <a:ea typeface="Black Diamond"/>
                <a:cs typeface="Black Diamond"/>
                <a:sym typeface="Black Diamond"/>
              </a:rPr>
              <a:t>Questions to ask the Interviewer</a:t>
            </a:r>
          </a:p>
        </p:txBody>
      </p:sp>
      <p:sp>
        <p:nvSpPr>
          <p:cNvPr id="7" name="Freeform 7"/>
          <p:cNvSpPr/>
          <p:nvPr/>
        </p:nvSpPr>
        <p:spPr>
          <a:xfrm>
            <a:off x="14530832" y="8960252"/>
            <a:ext cx="3356265" cy="1124349"/>
          </a:xfrm>
          <a:custGeom>
            <a:avLst/>
            <a:gdLst/>
            <a:ahLst/>
            <a:cxnLst/>
            <a:rect l="l" t="t" r="r" b="b"/>
            <a:pathLst>
              <a:path w="3356265" h="1124349">
                <a:moveTo>
                  <a:pt x="0" y="0"/>
                </a:moveTo>
                <a:lnTo>
                  <a:pt x="3356265" y="0"/>
                </a:lnTo>
                <a:lnTo>
                  <a:pt x="3356265" y="1124349"/>
                </a:lnTo>
                <a:lnTo>
                  <a:pt x="0" y="1124349"/>
                </a:lnTo>
                <a:lnTo>
                  <a:pt x="0" y="0"/>
                </a:lnTo>
                <a:close/>
              </a:path>
            </a:pathLst>
          </a:custGeom>
          <a:blipFill>
            <a:blip r:embed="rId4"/>
            <a:stretch>
              <a:fillRect/>
            </a:stretch>
          </a:blipFill>
        </p:spPr>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6858000" cy="10287000"/>
          </a:xfrm>
          <a:custGeom>
            <a:avLst/>
            <a:gdLst/>
            <a:ahLst/>
            <a:cxnLst/>
            <a:rect l="l" t="t" r="r" b="b"/>
            <a:pathLst>
              <a:path w="6858000" h="10287000">
                <a:moveTo>
                  <a:pt x="0" y="0"/>
                </a:moveTo>
                <a:lnTo>
                  <a:pt x="6858000" y="0"/>
                </a:lnTo>
                <a:lnTo>
                  <a:pt x="6858000" y="10287000"/>
                </a:lnTo>
                <a:lnTo>
                  <a:pt x="0" y="10287000"/>
                </a:lnTo>
                <a:lnTo>
                  <a:pt x="0" y="0"/>
                </a:lnTo>
                <a:close/>
              </a:path>
            </a:pathLst>
          </a:custGeom>
          <a:blipFill>
            <a:blip r:embed="rId2"/>
            <a:stretch>
              <a:fillRect l="-738" r="-165954"/>
            </a:stretch>
          </a:blipFill>
        </p:spPr>
      </p:sp>
      <p:sp>
        <p:nvSpPr>
          <p:cNvPr id="3" name="TextBox 3"/>
          <p:cNvSpPr txBox="1"/>
          <p:nvPr/>
        </p:nvSpPr>
        <p:spPr>
          <a:xfrm>
            <a:off x="7366251" y="3466985"/>
            <a:ext cx="10424063" cy="5332477"/>
          </a:xfrm>
          <a:prstGeom prst="rect">
            <a:avLst/>
          </a:prstGeom>
        </p:spPr>
        <p:txBody>
          <a:bodyPr lIns="0" tIns="0" rIns="0" bIns="0" rtlCol="0" anchor="t">
            <a:spAutoFit/>
          </a:bodyPr>
          <a:lstStyle/>
          <a:p>
            <a:pPr marL="597215" lvl="1" indent="-298607" algn="l">
              <a:lnSpc>
                <a:spcPts val="6071"/>
              </a:lnSpc>
              <a:buFont typeface="Arial"/>
              <a:buChar char="•"/>
            </a:pPr>
            <a:r>
              <a:rPr lang="en-US" sz="3299">
                <a:solidFill>
                  <a:srgbClr val="000000"/>
                </a:solidFill>
                <a:latin typeface="Helvetica Neue LT Std 2"/>
                <a:ea typeface="Helvetica Neue LT Std 2"/>
                <a:cs typeface="Helvetica Neue LT Std 2"/>
                <a:sym typeface="Helvetica Neue LT Std 2"/>
              </a:rPr>
              <a:t>Pick from the list of Practice Interview Questions</a:t>
            </a:r>
          </a:p>
          <a:p>
            <a:pPr marL="597215" lvl="1" indent="-298607" algn="l">
              <a:lnSpc>
                <a:spcPts val="6071"/>
              </a:lnSpc>
              <a:buFont typeface="Arial"/>
              <a:buChar char="•"/>
            </a:pPr>
            <a:r>
              <a:rPr lang="en-US" sz="3299">
                <a:solidFill>
                  <a:srgbClr val="000000"/>
                </a:solidFill>
                <a:latin typeface="Helvetica Neue LT Std 2"/>
                <a:ea typeface="Helvetica Neue LT Std 2"/>
                <a:cs typeface="Helvetica Neue LT Std 2"/>
                <a:sym typeface="Helvetica Neue LT Std 2"/>
              </a:rPr>
              <a:t>Find someone and ask a Behavioural question</a:t>
            </a:r>
          </a:p>
          <a:p>
            <a:pPr marL="597215" lvl="1" indent="-298607" algn="l">
              <a:lnSpc>
                <a:spcPts val="6071"/>
              </a:lnSpc>
              <a:buFont typeface="Arial"/>
              <a:buChar char="•"/>
            </a:pPr>
            <a:r>
              <a:rPr lang="en-US" sz="3299">
                <a:solidFill>
                  <a:srgbClr val="000000"/>
                </a:solidFill>
                <a:latin typeface="Helvetica Neue LT Std 2"/>
                <a:ea typeface="Helvetica Neue LT Std 2"/>
                <a:cs typeface="Helvetica Neue LT Std 2"/>
                <a:sym typeface="Helvetica Neue LT Std 2"/>
              </a:rPr>
              <a:t>Take turns being the Interviewer and the Interviewee</a:t>
            </a:r>
          </a:p>
          <a:p>
            <a:pPr marL="597215" lvl="1" indent="-298607" algn="l">
              <a:lnSpc>
                <a:spcPts val="6071"/>
              </a:lnSpc>
              <a:buFont typeface="Arial"/>
              <a:buChar char="•"/>
            </a:pPr>
            <a:r>
              <a:rPr lang="en-US" sz="3299">
                <a:solidFill>
                  <a:srgbClr val="000000"/>
                </a:solidFill>
                <a:latin typeface="Helvetica Neue LT Std 2"/>
                <a:ea typeface="Helvetica Neue LT Std 2"/>
                <a:cs typeface="Helvetica Neue LT Std 2"/>
                <a:sym typeface="Helvetica Neue LT Std 2"/>
              </a:rPr>
              <a:t>As the Interviewee try and use the S.A.R. acronym to answer the behavioural question</a:t>
            </a:r>
          </a:p>
          <a:p>
            <a:pPr marL="597215" lvl="1" indent="-298607" algn="l">
              <a:lnSpc>
                <a:spcPts val="6071"/>
              </a:lnSpc>
              <a:buFont typeface="Arial"/>
              <a:buChar char="•"/>
            </a:pPr>
            <a:r>
              <a:rPr lang="en-US" sz="3299">
                <a:solidFill>
                  <a:srgbClr val="000000"/>
                </a:solidFill>
                <a:latin typeface="Helvetica Neue LT Std 2"/>
                <a:ea typeface="Helvetica Neue LT Std 2"/>
                <a:cs typeface="Helvetica Neue LT Std 2"/>
                <a:sym typeface="Helvetica Neue LT Std 2"/>
              </a:rPr>
              <a:t>At the end of the questioning discuss what was the </a:t>
            </a:r>
            <a:r>
              <a:rPr lang="en-US" sz="3299">
                <a:solidFill>
                  <a:srgbClr val="E0004D"/>
                </a:solidFill>
                <a:latin typeface="Helvetica Neue LT Std 2"/>
                <a:ea typeface="Helvetica Neue LT Std 2"/>
                <a:cs typeface="Helvetica Neue LT Std 2"/>
                <a:sym typeface="Helvetica Neue LT Std 2"/>
              </a:rPr>
              <a:t>skill</a:t>
            </a:r>
            <a:r>
              <a:rPr lang="en-US" sz="3299">
                <a:solidFill>
                  <a:srgbClr val="000000"/>
                </a:solidFill>
                <a:latin typeface="Helvetica Neue LT Std 2"/>
                <a:ea typeface="Helvetica Neue LT Std 2"/>
                <a:cs typeface="Helvetica Neue LT Std 2"/>
                <a:sym typeface="Helvetica Neue LT Std 2"/>
              </a:rPr>
              <a:t> or </a:t>
            </a:r>
            <a:r>
              <a:rPr lang="en-US" sz="3299">
                <a:solidFill>
                  <a:srgbClr val="E0004D"/>
                </a:solidFill>
                <a:latin typeface="Helvetica Neue LT Std 2"/>
                <a:ea typeface="Helvetica Neue LT Std 2"/>
                <a:cs typeface="Helvetica Neue LT Std 2"/>
                <a:sym typeface="Helvetica Neue LT Std 2"/>
              </a:rPr>
              <a:t>quality</a:t>
            </a:r>
            <a:r>
              <a:rPr lang="en-US" sz="3299">
                <a:solidFill>
                  <a:srgbClr val="000000"/>
                </a:solidFill>
                <a:latin typeface="Helvetica Neue LT Std 2"/>
                <a:ea typeface="Helvetica Neue LT Std 2"/>
                <a:cs typeface="Helvetica Neue LT Std 2"/>
                <a:sym typeface="Helvetica Neue LT Std 2"/>
              </a:rPr>
              <a:t> the question was based on</a:t>
            </a:r>
          </a:p>
        </p:txBody>
      </p:sp>
      <p:sp>
        <p:nvSpPr>
          <p:cNvPr id="4" name="TextBox 4"/>
          <p:cNvSpPr txBox="1"/>
          <p:nvPr/>
        </p:nvSpPr>
        <p:spPr>
          <a:xfrm>
            <a:off x="7675132" y="416381"/>
            <a:ext cx="9584168" cy="1802581"/>
          </a:xfrm>
          <a:prstGeom prst="rect">
            <a:avLst/>
          </a:prstGeom>
        </p:spPr>
        <p:txBody>
          <a:bodyPr lIns="0" tIns="0" rIns="0" bIns="0" rtlCol="0" anchor="t">
            <a:spAutoFit/>
          </a:bodyPr>
          <a:lstStyle/>
          <a:p>
            <a:pPr algn="l">
              <a:lnSpc>
                <a:spcPts val="14570"/>
              </a:lnSpc>
            </a:pPr>
            <a:r>
              <a:rPr lang="en-US" sz="10407">
                <a:solidFill>
                  <a:srgbClr val="E0004D"/>
                </a:solidFill>
                <a:latin typeface="Black Diamond"/>
                <a:ea typeface="Black Diamond"/>
                <a:cs typeface="Black Diamond"/>
                <a:sym typeface="Black Diamond"/>
              </a:rPr>
              <a:t>Time to Practice </a:t>
            </a:r>
          </a:p>
        </p:txBody>
      </p:sp>
      <p:sp>
        <p:nvSpPr>
          <p:cNvPr id="5" name="TextBox 5"/>
          <p:cNvSpPr txBox="1"/>
          <p:nvPr/>
        </p:nvSpPr>
        <p:spPr>
          <a:xfrm>
            <a:off x="7675132" y="2742023"/>
            <a:ext cx="10115181" cy="679450"/>
          </a:xfrm>
          <a:prstGeom prst="rect">
            <a:avLst/>
          </a:prstGeom>
        </p:spPr>
        <p:txBody>
          <a:bodyPr lIns="0" tIns="0" rIns="0" bIns="0" rtlCol="0" anchor="t">
            <a:spAutoFit/>
          </a:bodyPr>
          <a:lstStyle/>
          <a:p>
            <a:pPr algn="l">
              <a:lnSpc>
                <a:spcPts val="5074"/>
              </a:lnSpc>
            </a:pPr>
            <a:r>
              <a:rPr lang="en-US" sz="3499">
                <a:solidFill>
                  <a:srgbClr val="000000"/>
                </a:solidFill>
                <a:latin typeface="Helvetica Neue LT Std 6"/>
                <a:ea typeface="Helvetica Neue LT Std 6"/>
                <a:cs typeface="Helvetica Neue LT Std 6"/>
                <a:sym typeface="Helvetica Neue LT Std 6"/>
              </a:rPr>
              <a:t>How well can you think of your stories on the spot?</a:t>
            </a:r>
          </a:p>
        </p:txBody>
      </p:sp>
      <p:sp>
        <p:nvSpPr>
          <p:cNvPr id="6" name="Freeform 6"/>
          <p:cNvSpPr/>
          <p:nvPr/>
        </p:nvSpPr>
        <p:spPr>
          <a:xfrm>
            <a:off x="14530832" y="8960252"/>
            <a:ext cx="3356265" cy="1124349"/>
          </a:xfrm>
          <a:custGeom>
            <a:avLst/>
            <a:gdLst/>
            <a:ahLst/>
            <a:cxnLst/>
            <a:rect l="l" t="t" r="r" b="b"/>
            <a:pathLst>
              <a:path w="3356265" h="1124349">
                <a:moveTo>
                  <a:pt x="0" y="0"/>
                </a:moveTo>
                <a:lnTo>
                  <a:pt x="3356265" y="0"/>
                </a:lnTo>
                <a:lnTo>
                  <a:pt x="3356265" y="1124349"/>
                </a:lnTo>
                <a:lnTo>
                  <a:pt x="0" y="1124349"/>
                </a:lnTo>
                <a:lnTo>
                  <a:pt x="0" y="0"/>
                </a:lnTo>
                <a:close/>
              </a:path>
            </a:pathLst>
          </a:custGeom>
          <a:blipFill>
            <a:blip r:embed="rId3"/>
            <a:stretch>
              <a:fillRect/>
            </a:stretch>
          </a:blipFill>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904416" y="301988"/>
            <a:ext cx="12705392" cy="1210042"/>
          </a:xfrm>
          <a:prstGeom prst="rect">
            <a:avLst/>
          </a:prstGeom>
        </p:spPr>
        <p:txBody>
          <a:bodyPr lIns="0" tIns="0" rIns="0" bIns="0" rtlCol="0" anchor="t">
            <a:spAutoFit/>
          </a:bodyPr>
          <a:lstStyle/>
          <a:p>
            <a:pPr algn="l">
              <a:lnSpc>
                <a:spcPts val="8904"/>
              </a:lnSpc>
            </a:pPr>
            <a:r>
              <a:rPr lang="en-US" sz="6360">
                <a:solidFill>
                  <a:srgbClr val="E0004D"/>
                </a:solidFill>
                <a:latin typeface="Helvetica Neue LT Std 1"/>
                <a:ea typeface="Helvetica Neue LT Std 1"/>
                <a:cs typeface="Helvetica Neue LT Std 1"/>
                <a:sym typeface="Helvetica Neue LT Std 1"/>
              </a:rPr>
              <a:t>INVESTIGATE</a:t>
            </a:r>
          </a:p>
        </p:txBody>
      </p:sp>
      <p:sp>
        <p:nvSpPr>
          <p:cNvPr id="3" name="Freeform 3"/>
          <p:cNvSpPr/>
          <p:nvPr/>
        </p:nvSpPr>
        <p:spPr>
          <a:xfrm>
            <a:off x="14581504" y="8971911"/>
            <a:ext cx="3254923" cy="1112690"/>
          </a:xfrm>
          <a:custGeom>
            <a:avLst/>
            <a:gdLst/>
            <a:ahLst/>
            <a:cxnLst/>
            <a:rect l="l" t="t" r="r" b="b"/>
            <a:pathLst>
              <a:path w="3254923" h="1112690">
                <a:moveTo>
                  <a:pt x="0" y="0"/>
                </a:moveTo>
                <a:lnTo>
                  <a:pt x="3254922" y="0"/>
                </a:lnTo>
                <a:lnTo>
                  <a:pt x="3254922" y="1112690"/>
                </a:lnTo>
                <a:lnTo>
                  <a:pt x="0" y="1112690"/>
                </a:lnTo>
                <a:lnTo>
                  <a:pt x="0" y="0"/>
                </a:lnTo>
                <a:close/>
              </a:path>
            </a:pathLst>
          </a:custGeom>
          <a:blipFill>
            <a:blip r:embed="rId3"/>
            <a:stretch>
              <a:fillRect l="-2044"/>
            </a:stretch>
          </a:blipFill>
        </p:spPr>
      </p:sp>
      <p:grpSp>
        <p:nvGrpSpPr>
          <p:cNvPr id="4" name="Group 4"/>
          <p:cNvGrpSpPr/>
          <p:nvPr/>
        </p:nvGrpSpPr>
        <p:grpSpPr>
          <a:xfrm>
            <a:off x="0" y="0"/>
            <a:ext cx="18288000" cy="1907794"/>
            <a:chOff x="0" y="0"/>
            <a:chExt cx="10218561" cy="1065995"/>
          </a:xfrm>
        </p:grpSpPr>
        <p:sp>
          <p:nvSpPr>
            <p:cNvPr id="5" name="Freeform 5"/>
            <p:cNvSpPr/>
            <p:nvPr/>
          </p:nvSpPr>
          <p:spPr>
            <a:xfrm>
              <a:off x="0" y="0"/>
              <a:ext cx="10218561" cy="1065995"/>
            </a:xfrm>
            <a:custGeom>
              <a:avLst/>
              <a:gdLst/>
              <a:ahLst/>
              <a:cxnLst/>
              <a:rect l="l" t="t" r="r" b="b"/>
              <a:pathLst>
                <a:path w="10218561" h="1065995">
                  <a:moveTo>
                    <a:pt x="0" y="0"/>
                  </a:moveTo>
                  <a:lnTo>
                    <a:pt x="10218561" y="0"/>
                  </a:lnTo>
                  <a:lnTo>
                    <a:pt x="10218561" y="1065995"/>
                  </a:lnTo>
                  <a:lnTo>
                    <a:pt x="0" y="1065995"/>
                  </a:lnTo>
                  <a:close/>
                </a:path>
              </a:pathLst>
            </a:custGeom>
            <a:solidFill>
              <a:srgbClr val="E0004D"/>
            </a:solidFill>
          </p:spPr>
        </p:sp>
      </p:grpSp>
      <p:sp>
        <p:nvSpPr>
          <p:cNvPr id="6" name="Freeform 6"/>
          <p:cNvSpPr/>
          <p:nvPr/>
        </p:nvSpPr>
        <p:spPr>
          <a:xfrm>
            <a:off x="1392930" y="4055828"/>
            <a:ext cx="1227484" cy="1269015"/>
          </a:xfrm>
          <a:custGeom>
            <a:avLst/>
            <a:gdLst/>
            <a:ahLst/>
            <a:cxnLst/>
            <a:rect l="l" t="t" r="r" b="b"/>
            <a:pathLst>
              <a:path w="1227484" h="1269015">
                <a:moveTo>
                  <a:pt x="0" y="0"/>
                </a:moveTo>
                <a:lnTo>
                  <a:pt x="1227484" y="0"/>
                </a:lnTo>
                <a:lnTo>
                  <a:pt x="1227484" y="1269015"/>
                </a:lnTo>
                <a:lnTo>
                  <a:pt x="0" y="1269015"/>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7" name="TextBox 7"/>
          <p:cNvSpPr txBox="1"/>
          <p:nvPr/>
        </p:nvSpPr>
        <p:spPr>
          <a:xfrm>
            <a:off x="3115988" y="3988428"/>
            <a:ext cx="5407225" cy="1060915"/>
          </a:xfrm>
          <a:prstGeom prst="rect">
            <a:avLst/>
          </a:prstGeom>
        </p:spPr>
        <p:txBody>
          <a:bodyPr lIns="0" tIns="0" rIns="0" bIns="0" rtlCol="0" anchor="t">
            <a:spAutoFit/>
          </a:bodyPr>
          <a:lstStyle/>
          <a:p>
            <a:pPr algn="l">
              <a:lnSpc>
                <a:spcPts val="8228"/>
              </a:lnSpc>
            </a:pPr>
            <a:r>
              <a:rPr lang="en-US" sz="4756" b="1">
                <a:solidFill>
                  <a:srgbClr val="414042"/>
                </a:solidFill>
                <a:latin typeface="Helvetica Neue LT Std 3"/>
                <a:ea typeface="Helvetica Neue LT Std 3"/>
                <a:cs typeface="Helvetica Neue LT Std 3"/>
                <a:sym typeface="Helvetica Neue LT Std 3"/>
              </a:rPr>
              <a:t>Can you do the job? </a:t>
            </a:r>
          </a:p>
        </p:txBody>
      </p:sp>
      <p:sp>
        <p:nvSpPr>
          <p:cNvPr id="8" name="TextBox 8"/>
          <p:cNvSpPr txBox="1"/>
          <p:nvPr/>
        </p:nvSpPr>
        <p:spPr>
          <a:xfrm>
            <a:off x="1392930" y="300879"/>
            <a:ext cx="14260567" cy="1386684"/>
          </a:xfrm>
          <a:prstGeom prst="rect">
            <a:avLst/>
          </a:prstGeom>
        </p:spPr>
        <p:txBody>
          <a:bodyPr lIns="0" tIns="0" rIns="0" bIns="0" rtlCol="0" anchor="t">
            <a:spAutoFit/>
          </a:bodyPr>
          <a:lstStyle/>
          <a:p>
            <a:pPr algn="l">
              <a:lnSpc>
                <a:spcPts val="11243"/>
              </a:lnSpc>
            </a:pPr>
            <a:r>
              <a:rPr lang="en-US" sz="8031" spc="441">
                <a:solidFill>
                  <a:srgbClr val="FFFFFF"/>
                </a:solidFill>
                <a:latin typeface="Black Diamond"/>
                <a:ea typeface="Black Diamond"/>
                <a:cs typeface="Black Diamond"/>
                <a:sym typeface="Black Diamond"/>
              </a:rPr>
              <a:t>What is the Purpose of an Interview?</a:t>
            </a:r>
          </a:p>
        </p:txBody>
      </p:sp>
      <p:sp>
        <p:nvSpPr>
          <p:cNvPr id="9" name="Freeform 9"/>
          <p:cNvSpPr/>
          <p:nvPr/>
        </p:nvSpPr>
        <p:spPr>
          <a:xfrm>
            <a:off x="1392930" y="5687565"/>
            <a:ext cx="1227484" cy="1269015"/>
          </a:xfrm>
          <a:custGeom>
            <a:avLst/>
            <a:gdLst/>
            <a:ahLst/>
            <a:cxnLst/>
            <a:rect l="l" t="t" r="r" b="b"/>
            <a:pathLst>
              <a:path w="1227484" h="1269015">
                <a:moveTo>
                  <a:pt x="0" y="0"/>
                </a:moveTo>
                <a:lnTo>
                  <a:pt x="1227484" y="0"/>
                </a:lnTo>
                <a:lnTo>
                  <a:pt x="1227484" y="1269015"/>
                </a:lnTo>
                <a:lnTo>
                  <a:pt x="0" y="1269015"/>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0" name="Freeform 10"/>
          <p:cNvSpPr/>
          <p:nvPr/>
        </p:nvSpPr>
        <p:spPr>
          <a:xfrm>
            <a:off x="1392930" y="7319303"/>
            <a:ext cx="1227484" cy="1269015"/>
          </a:xfrm>
          <a:custGeom>
            <a:avLst/>
            <a:gdLst/>
            <a:ahLst/>
            <a:cxnLst/>
            <a:rect l="l" t="t" r="r" b="b"/>
            <a:pathLst>
              <a:path w="1227484" h="1269015">
                <a:moveTo>
                  <a:pt x="0" y="0"/>
                </a:moveTo>
                <a:lnTo>
                  <a:pt x="1227484" y="0"/>
                </a:lnTo>
                <a:lnTo>
                  <a:pt x="1227484" y="1269015"/>
                </a:lnTo>
                <a:lnTo>
                  <a:pt x="0" y="1269015"/>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1" name="TextBox 11"/>
          <p:cNvSpPr txBox="1"/>
          <p:nvPr/>
        </p:nvSpPr>
        <p:spPr>
          <a:xfrm>
            <a:off x="3115988" y="5620165"/>
            <a:ext cx="5407225" cy="1060915"/>
          </a:xfrm>
          <a:prstGeom prst="rect">
            <a:avLst/>
          </a:prstGeom>
        </p:spPr>
        <p:txBody>
          <a:bodyPr lIns="0" tIns="0" rIns="0" bIns="0" rtlCol="0" anchor="t">
            <a:spAutoFit/>
          </a:bodyPr>
          <a:lstStyle/>
          <a:p>
            <a:pPr algn="l">
              <a:lnSpc>
                <a:spcPts val="8228"/>
              </a:lnSpc>
            </a:pPr>
            <a:r>
              <a:rPr lang="en-US" sz="4756" b="1">
                <a:solidFill>
                  <a:srgbClr val="414042"/>
                </a:solidFill>
                <a:latin typeface="Helvetica Neue LT Std 3"/>
                <a:ea typeface="Helvetica Neue LT Std 3"/>
                <a:cs typeface="Helvetica Neue LT Std 3"/>
                <a:sym typeface="Helvetica Neue LT Std 3"/>
              </a:rPr>
              <a:t>Will you do the job? </a:t>
            </a:r>
          </a:p>
        </p:txBody>
      </p:sp>
      <p:sp>
        <p:nvSpPr>
          <p:cNvPr id="12" name="TextBox 12"/>
          <p:cNvSpPr txBox="1"/>
          <p:nvPr/>
        </p:nvSpPr>
        <p:spPr>
          <a:xfrm>
            <a:off x="3115988" y="7251903"/>
            <a:ext cx="5039076" cy="1060915"/>
          </a:xfrm>
          <a:prstGeom prst="rect">
            <a:avLst/>
          </a:prstGeom>
        </p:spPr>
        <p:txBody>
          <a:bodyPr lIns="0" tIns="0" rIns="0" bIns="0" rtlCol="0" anchor="t">
            <a:spAutoFit/>
          </a:bodyPr>
          <a:lstStyle/>
          <a:p>
            <a:pPr algn="l">
              <a:lnSpc>
                <a:spcPts val="8228"/>
              </a:lnSpc>
            </a:pPr>
            <a:r>
              <a:rPr lang="en-US" sz="4756">
                <a:solidFill>
                  <a:srgbClr val="414042"/>
                </a:solidFill>
                <a:latin typeface="Helvetica Neue LT Std 3"/>
                <a:ea typeface="Helvetica Neue LT Std 3"/>
                <a:cs typeface="Helvetica Neue LT Std 3"/>
                <a:sym typeface="Helvetica Neue LT Std 3"/>
              </a:rPr>
              <a:t>Are you a good fit? </a:t>
            </a:r>
          </a:p>
        </p:txBody>
      </p:sp>
      <p:sp>
        <p:nvSpPr>
          <p:cNvPr id="13" name="TextBox 13"/>
          <p:cNvSpPr txBox="1"/>
          <p:nvPr/>
        </p:nvSpPr>
        <p:spPr>
          <a:xfrm>
            <a:off x="1510185" y="2337688"/>
            <a:ext cx="14143312" cy="1060915"/>
          </a:xfrm>
          <a:prstGeom prst="rect">
            <a:avLst/>
          </a:prstGeom>
        </p:spPr>
        <p:txBody>
          <a:bodyPr lIns="0" tIns="0" rIns="0" bIns="0" rtlCol="0" anchor="t">
            <a:spAutoFit/>
          </a:bodyPr>
          <a:lstStyle/>
          <a:p>
            <a:pPr algn="l">
              <a:lnSpc>
                <a:spcPts val="8228"/>
              </a:lnSpc>
            </a:pPr>
            <a:r>
              <a:rPr lang="en-US" sz="4756">
                <a:solidFill>
                  <a:srgbClr val="414042"/>
                </a:solidFill>
                <a:latin typeface="Helvetica Neue LT Std 3"/>
                <a:ea typeface="Helvetica Neue LT Std 3"/>
                <a:cs typeface="Helvetica Neue LT Std 3"/>
                <a:sym typeface="Helvetica Neue LT Std 3"/>
              </a:rPr>
              <a:t>Empolyers want to know:</a:t>
            </a:r>
          </a:p>
        </p:txBody>
      </p:sp>
      <p:sp>
        <p:nvSpPr>
          <p:cNvPr id="14" name="TextBox 14"/>
          <p:cNvSpPr txBox="1"/>
          <p:nvPr/>
        </p:nvSpPr>
        <p:spPr>
          <a:xfrm>
            <a:off x="8523213" y="3988428"/>
            <a:ext cx="5827632" cy="1060957"/>
          </a:xfrm>
          <a:prstGeom prst="rect">
            <a:avLst/>
          </a:prstGeom>
        </p:spPr>
        <p:txBody>
          <a:bodyPr lIns="0" tIns="0" rIns="0" bIns="0" rtlCol="0" anchor="t">
            <a:spAutoFit/>
          </a:bodyPr>
          <a:lstStyle/>
          <a:p>
            <a:pPr algn="l">
              <a:lnSpc>
                <a:spcPts val="8228"/>
              </a:lnSpc>
            </a:pPr>
            <a:r>
              <a:rPr lang="en-US" sz="4756" b="1">
                <a:solidFill>
                  <a:srgbClr val="E61955"/>
                </a:solidFill>
                <a:latin typeface="Helvetica Neue LT Std 3"/>
                <a:ea typeface="Helvetica Neue LT Std 3"/>
                <a:cs typeface="Helvetica Neue LT Std 3"/>
                <a:sym typeface="Helvetica Neue LT Std 3"/>
              </a:rPr>
              <a:t>EXPERIENCE &amp; SKILLS </a:t>
            </a:r>
          </a:p>
        </p:txBody>
      </p:sp>
      <p:sp>
        <p:nvSpPr>
          <p:cNvPr id="15" name="TextBox 15"/>
          <p:cNvSpPr txBox="1"/>
          <p:nvPr/>
        </p:nvSpPr>
        <p:spPr>
          <a:xfrm>
            <a:off x="8542263" y="7271630"/>
            <a:ext cx="5827632" cy="1060957"/>
          </a:xfrm>
          <a:prstGeom prst="rect">
            <a:avLst/>
          </a:prstGeom>
        </p:spPr>
        <p:txBody>
          <a:bodyPr lIns="0" tIns="0" rIns="0" bIns="0" rtlCol="0" anchor="t">
            <a:spAutoFit/>
          </a:bodyPr>
          <a:lstStyle/>
          <a:p>
            <a:pPr algn="l">
              <a:lnSpc>
                <a:spcPts val="8228"/>
              </a:lnSpc>
            </a:pPr>
            <a:r>
              <a:rPr lang="en-US" sz="4756">
                <a:solidFill>
                  <a:srgbClr val="E61955"/>
                </a:solidFill>
                <a:latin typeface="Helvetica Neue LT Std 3"/>
                <a:ea typeface="Helvetica Neue LT Std 3"/>
                <a:cs typeface="Helvetica Neue LT Std 3"/>
                <a:sym typeface="Helvetica Neue LT Std 3"/>
              </a:rPr>
              <a:t>CULTURE &amp; FIT</a:t>
            </a:r>
          </a:p>
        </p:txBody>
      </p:sp>
      <p:sp>
        <p:nvSpPr>
          <p:cNvPr id="16" name="TextBox 16"/>
          <p:cNvSpPr txBox="1"/>
          <p:nvPr/>
        </p:nvSpPr>
        <p:spPr>
          <a:xfrm>
            <a:off x="8523213" y="5620123"/>
            <a:ext cx="5827632" cy="1060957"/>
          </a:xfrm>
          <a:prstGeom prst="rect">
            <a:avLst/>
          </a:prstGeom>
        </p:spPr>
        <p:txBody>
          <a:bodyPr lIns="0" tIns="0" rIns="0" bIns="0" rtlCol="0" anchor="t">
            <a:spAutoFit/>
          </a:bodyPr>
          <a:lstStyle/>
          <a:p>
            <a:pPr algn="l">
              <a:lnSpc>
                <a:spcPts val="8228"/>
              </a:lnSpc>
            </a:pPr>
            <a:r>
              <a:rPr lang="en-US" sz="4756">
                <a:solidFill>
                  <a:srgbClr val="E61955"/>
                </a:solidFill>
                <a:latin typeface="Helvetica Neue LT Std 3"/>
                <a:ea typeface="Helvetica Neue LT Std 3"/>
                <a:cs typeface="Helvetica Neue LT Std 3"/>
                <a:sym typeface="Helvetica Neue LT Std 3"/>
              </a:rPr>
              <a:t>MOTIVATION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557461"/>
            <a:chOff x="0" y="0"/>
            <a:chExt cx="10218561" cy="870243"/>
          </a:xfrm>
        </p:grpSpPr>
        <p:sp>
          <p:nvSpPr>
            <p:cNvPr id="3" name="Freeform 3"/>
            <p:cNvSpPr/>
            <p:nvPr/>
          </p:nvSpPr>
          <p:spPr>
            <a:xfrm>
              <a:off x="0" y="0"/>
              <a:ext cx="10218561" cy="870243"/>
            </a:xfrm>
            <a:custGeom>
              <a:avLst/>
              <a:gdLst/>
              <a:ahLst/>
              <a:cxnLst/>
              <a:rect l="l" t="t" r="r" b="b"/>
              <a:pathLst>
                <a:path w="10218561" h="870243">
                  <a:moveTo>
                    <a:pt x="0" y="0"/>
                  </a:moveTo>
                  <a:lnTo>
                    <a:pt x="10218561" y="0"/>
                  </a:lnTo>
                  <a:lnTo>
                    <a:pt x="10218561" y="870243"/>
                  </a:lnTo>
                  <a:lnTo>
                    <a:pt x="0" y="870243"/>
                  </a:lnTo>
                  <a:close/>
                </a:path>
              </a:pathLst>
            </a:custGeom>
            <a:solidFill>
              <a:srgbClr val="E0004D"/>
            </a:solidFill>
          </p:spPr>
        </p:sp>
      </p:grpSp>
      <p:sp>
        <p:nvSpPr>
          <p:cNvPr id="4" name="TextBox 4"/>
          <p:cNvSpPr txBox="1"/>
          <p:nvPr/>
        </p:nvSpPr>
        <p:spPr>
          <a:xfrm>
            <a:off x="593881" y="1880878"/>
            <a:ext cx="17354434" cy="4897755"/>
          </a:xfrm>
          <a:prstGeom prst="rect">
            <a:avLst/>
          </a:prstGeom>
        </p:spPr>
        <p:txBody>
          <a:bodyPr lIns="0" tIns="0" rIns="0" bIns="0" rtlCol="0" anchor="t">
            <a:spAutoFit/>
          </a:bodyPr>
          <a:lstStyle/>
          <a:p>
            <a:pPr marL="647702" lvl="1" indent="-323851" algn="l">
              <a:lnSpc>
                <a:spcPts val="4860"/>
              </a:lnSpc>
              <a:buAutoNum type="arabicPeriod"/>
            </a:pPr>
            <a:r>
              <a:rPr lang="en-US" sz="3000">
                <a:solidFill>
                  <a:srgbClr val="000000"/>
                </a:solidFill>
                <a:latin typeface="Helvetica Neue LT Std 2"/>
                <a:ea typeface="Helvetica Neue LT Std 2"/>
                <a:cs typeface="Helvetica Neue LT Std 2"/>
                <a:sym typeface="Helvetica Neue LT Std 2"/>
              </a:rPr>
              <a:t>Tell me about a time you went above and beyond what was expected to please a customer?</a:t>
            </a:r>
          </a:p>
          <a:p>
            <a:pPr marL="647702" lvl="1" indent="-323851" algn="l">
              <a:lnSpc>
                <a:spcPts val="4860"/>
              </a:lnSpc>
              <a:buAutoNum type="arabicPeriod"/>
            </a:pPr>
            <a:r>
              <a:rPr lang="en-US" sz="3000">
                <a:solidFill>
                  <a:srgbClr val="000000"/>
                </a:solidFill>
                <a:latin typeface="Helvetica Neue LT Std 2"/>
                <a:ea typeface="Helvetica Neue LT Std 2"/>
                <a:cs typeface="Helvetica Neue LT Std 2"/>
                <a:sym typeface="Helvetica Neue LT Std 2"/>
              </a:rPr>
              <a:t>Can you recall a time when you had to manage conflicting priorities? Describe the action/s you took to do this. </a:t>
            </a:r>
          </a:p>
          <a:p>
            <a:pPr marL="647702" lvl="1" indent="-323851" algn="l">
              <a:lnSpc>
                <a:spcPts val="4860"/>
              </a:lnSpc>
              <a:buAutoNum type="arabicPeriod"/>
            </a:pPr>
            <a:r>
              <a:rPr lang="en-US" sz="3000">
                <a:solidFill>
                  <a:srgbClr val="000000"/>
                </a:solidFill>
                <a:latin typeface="Helvetica Neue LT Std 2"/>
                <a:ea typeface="Helvetica Neue LT Std 2"/>
                <a:cs typeface="Helvetica Neue LT Std 2"/>
                <a:sym typeface="Helvetica Neue LT Std 2"/>
              </a:rPr>
              <a:t>Describe a situation where you had to work on a team project. What was your role, and what was the result?</a:t>
            </a:r>
          </a:p>
          <a:p>
            <a:pPr marL="647702" lvl="1" indent="-323851" algn="l">
              <a:lnSpc>
                <a:spcPts val="4860"/>
              </a:lnSpc>
              <a:buAutoNum type="arabicPeriod"/>
            </a:pPr>
            <a:r>
              <a:rPr lang="en-US" sz="3000">
                <a:solidFill>
                  <a:srgbClr val="000000"/>
                </a:solidFill>
                <a:latin typeface="Helvetica Neue LT Std 2"/>
                <a:ea typeface="Helvetica Neue LT Std 2"/>
                <a:cs typeface="Helvetica Neue LT Std 2"/>
                <a:sym typeface="Helvetica Neue LT Std 2"/>
              </a:rPr>
              <a:t>Describe a time when you had to be careful talking about sensitive information. How did you do it?</a:t>
            </a:r>
          </a:p>
          <a:p>
            <a:pPr marL="647702" lvl="1" indent="-323851" algn="l">
              <a:lnSpc>
                <a:spcPts val="4860"/>
              </a:lnSpc>
              <a:buAutoNum type="arabicPeriod"/>
            </a:pPr>
            <a:r>
              <a:rPr lang="en-US" sz="3000">
                <a:solidFill>
                  <a:srgbClr val="000000"/>
                </a:solidFill>
                <a:latin typeface="Helvetica Neue LT Std 2"/>
                <a:ea typeface="Helvetica Neue LT Std 2"/>
                <a:cs typeface="Helvetica Neue LT Std 2"/>
                <a:sym typeface="Helvetica Neue LT Std 2"/>
              </a:rPr>
              <a:t>Describe a situation where you and a colleague whom you relied upon for support (e.g. to complete a project)                were in conflict. How did you address the situation?</a:t>
            </a:r>
          </a:p>
          <a:p>
            <a:pPr marL="647702" lvl="1" indent="-323851" algn="l">
              <a:lnSpc>
                <a:spcPts val="4860"/>
              </a:lnSpc>
              <a:buAutoNum type="arabicPeriod"/>
            </a:pPr>
            <a:r>
              <a:rPr lang="en-US" sz="3000">
                <a:solidFill>
                  <a:srgbClr val="000000"/>
                </a:solidFill>
                <a:latin typeface="Helvetica Neue LT Std 2"/>
                <a:ea typeface="Helvetica Neue LT Std 2"/>
                <a:cs typeface="Helvetica Neue LT Std 2"/>
                <a:sym typeface="Helvetica Neue LT Std 2"/>
              </a:rPr>
              <a:t>Think of a time when you identified the opportunity to save the organisation money or improved an organisational process. Describe what you did and how you did this?</a:t>
            </a:r>
          </a:p>
        </p:txBody>
      </p:sp>
      <p:sp>
        <p:nvSpPr>
          <p:cNvPr id="5" name="TextBox 5"/>
          <p:cNvSpPr txBox="1"/>
          <p:nvPr/>
        </p:nvSpPr>
        <p:spPr>
          <a:xfrm>
            <a:off x="904416" y="59703"/>
            <a:ext cx="14260567" cy="1386684"/>
          </a:xfrm>
          <a:prstGeom prst="rect">
            <a:avLst/>
          </a:prstGeom>
        </p:spPr>
        <p:txBody>
          <a:bodyPr lIns="0" tIns="0" rIns="0" bIns="0" rtlCol="0" anchor="t">
            <a:spAutoFit/>
          </a:bodyPr>
          <a:lstStyle/>
          <a:p>
            <a:pPr algn="l">
              <a:lnSpc>
                <a:spcPts val="11243"/>
              </a:lnSpc>
            </a:pPr>
            <a:r>
              <a:rPr lang="en-US" sz="8031" spc="441">
                <a:solidFill>
                  <a:srgbClr val="FFFFFF"/>
                </a:solidFill>
                <a:latin typeface="Black Diamond"/>
                <a:ea typeface="Black Diamond"/>
                <a:cs typeface="Black Diamond"/>
                <a:sym typeface="Black Diamond"/>
              </a:rPr>
              <a:t>Practice Questions </a:t>
            </a:r>
          </a:p>
        </p:txBody>
      </p:sp>
      <p:grpSp>
        <p:nvGrpSpPr>
          <p:cNvPr id="6" name="Group 6"/>
          <p:cNvGrpSpPr/>
          <p:nvPr/>
        </p:nvGrpSpPr>
        <p:grpSpPr>
          <a:xfrm>
            <a:off x="702396" y="7283024"/>
            <a:ext cx="2010368" cy="2496329"/>
            <a:chOff x="0" y="0"/>
            <a:chExt cx="2680491" cy="3328438"/>
          </a:xfrm>
        </p:grpSpPr>
        <p:sp>
          <p:nvSpPr>
            <p:cNvPr id="7" name="Freeform 7"/>
            <p:cNvSpPr/>
            <p:nvPr/>
          </p:nvSpPr>
          <p:spPr>
            <a:xfrm>
              <a:off x="263154" y="0"/>
              <a:ext cx="2154184" cy="2154184"/>
            </a:xfrm>
            <a:custGeom>
              <a:avLst/>
              <a:gdLst/>
              <a:ahLst/>
              <a:cxnLst/>
              <a:rect l="l" t="t" r="r" b="b"/>
              <a:pathLst>
                <a:path w="2154184" h="2154184">
                  <a:moveTo>
                    <a:pt x="0" y="0"/>
                  </a:moveTo>
                  <a:lnTo>
                    <a:pt x="2154184" y="0"/>
                  </a:lnTo>
                  <a:lnTo>
                    <a:pt x="2154184" y="2154184"/>
                  </a:lnTo>
                  <a:lnTo>
                    <a:pt x="0" y="2154184"/>
                  </a:lnTo>
                  <a:lnTo>
                    <a:pt x="0" y="0"/>
                  </a:lnTo>
                  <a:close/>
                </a:path>
              </a:pathLst>
            </a:custGeom>
            <a:blipFill>
              <a:blip>
                <a:extLst>
                  <a:ext uri="{96DAC541-7B7A-43D3-8B79-37D633B846F1}">
                    <asvg:svgBlip xmlns:asvg="http://schemas.microsoft.com/office/drawing/2016/SVG/main" r:embed="rId3"/>
                  </a:ext>
                </a:extLst>
              </a:blip>
              <a:stretch>
                <a:fillRect/>
              </a:stretch>
            </a:blipFill>
          </p:spPr>
        </p:sp>
        <p:grpSp>
          <p:nvGrpSpPr>
            <p:cNvPr id="8" name="Group 8"/>
            <p:cNvGrpSpPr/>
            <p:nvPr/>
          </p:nvGrpSpPr>
          <p:grpSpPr>
            <a:xfrm>
              <a:off x="528734" y="265581"/>
              <a:ext cx="1623023" cy="1623023"/>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0004D"/>
              </a:solidFill>
            </p:spPr>
          </p:sp>
          <p:sp>
            <p:nvSpPr>
              <p:cNvPr id="10" name="TextBox 10"/>
              <p:cNvSpPr txBox="1"/>
              <p:nvPr/>
            </p:nvSpPr>
            <p:spPr>
              <a:xfrm>
                <a:off x="76200" y="28575"/>
                <a:ext cx="660400" cy="708025"/>
              </a:xfrm>
              <a:prstGeom prst="rect">
                <a:avLst/>
              </a:prstGeom>
            </p:spPr>
            <p:txBody>
              <a:bodyPr lIns="50800" tIns="50800" rIns="50800" bIns="50800" rtlCol="0" anchor="ctr"/>
              <a:lstStyle/>
              <a:p>
                <a:pPr algn="ctr">
                  <a:lnSpc>
                    <a:spcPts val="3470"/>
                  </a:lnSpc>
                </a:pPr>
                <a:endParaRPr/>
              </a:p>
            </p:txBody>
          </p:sp>
        </p:grpSp>
        <p:sp>
          <p:nvSpPr>
            <p:cNvPr id="11" name="Freeform 11"/>
            <p:cNvSpPr/>
            <p:nvPr/>
          </p:nvSpPr>
          <p:spPr>
            <a:xfrm>
              <a:off x="799040" y="535887"/>
              <a:ext cx="1082411" cy="1082411"/>
            </a:xfrm>
            <a:custGeom>
              <a:avLst/>
              <a:gdLst/>
              <a:ahLst/>
              <a:cxnLst/>
              <a:rect l="l" t="t" r="r" b="b"/>
              <a:pathLst>
                <a:path w="1082411" h="1082411">
                  <a:moveTo>
                    <a:pt x="0" y="0"/>
                  </a:moveTo>
                  <a:lnTo>
                    <a:pt x="1082411" y="0"/>
                  </a:lnTo>
                  <a:lnTo>
                    <a:pt x="1082411" y="1082410"/>
                  </a:lnTo>
                  <a:lnTo>
                    <a:pt x="0" y="1082410"/>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2" name="TextBox 12"/>
            <p:cNvSpPr txBox="1"/>
            <p:nvPr/>
          </p:nvSpPr>
          <p:spPr>
            <a:xfrm>
              <a:off x="0" y="2433584"/>
              <a:ext cx="2680491" cy="894854"/>
            </a:xfrm>
            <a:prstGeom prst="rect">
              <a:avLst/>
            </a:prstGeom>
          </p:spPr>
          <p:txBody>
            <a:bodyPr lIns="0" tIns="0" rIns="0" bIns="0" rtlCol="0" anchor="t">
              <a:spAutoFit/>
            </a:bodyPr>
            <a:lstStyle/>
            <a:p>
              <a:pPr algn="ctr">
                <a:lnSpc>
                  <a:spcPts val="2520"/>
                </a:lnSpc>
              </a:pPr>
              <a:r>
                <a:rPr lang="en-US" sz="2191">
                  <a:solidFill>
                    <a:srgbClr val="484545"/>
                  </a:solidFill>
                  <a:latin typeface="Helvetica Neue LT Std 6"/>
                  <a:ea typeface="Helvetica Neue LT Std 6"/>
                  <a:cs typeface="Helvetica Neue LT Std 6"/>
                  <a:sym typeface="Helvetica Neue LT Std 6"/>
                </a:rPr>
                <a:t>CUSTOMER SERVICE</a:t>
              </a:r>
            </a:p>
          </p:txBody>
        </p:sp>
      </p:grpSp>
      <p:grpSp>
        <p:nvGrpSpPr>
          <p:cNvPr id="13" name="Group 13"/>
          <p:cNvGrpSpPr/>
          <p:nvPr/>
        </p:nvGrpSpPr>
        <p:grpSpPr>
          <a:xfrm>
            <a:off x="3643954" y="7283024"/>
            <a:ext cx="2010368" cy="2496329"/>
            <a:chOff x="0" y="0"/>
            <a:chExt cx="2680491" cy="3328438"/>
          </a:xfrm>
        </p:grpSpPr>
        <p:sp>
          <p:nvSpPr>
            <p:cNvPr id="14" name="Freeform 14"/>
            <p:cNvSpPr/>
            <p:nvPr/>
          </p:nvSpPr>
          <p:spPr>
            <a:xfrm>
              <a:off x="263154" y="0"/>
              <a:ext cx="2154184" cy="2154184"/>
            </a:xfrm>
            <a:custGeom>
              <a:avLst/>
              <a:gdLst/>
              <a:ahLst/>
              <a:cxnLst/>
              <a:rect l="l" t="t" r="r" b="b"/>
              <a:pathLst>
                <a:path w="2154184" h="2154184">
                  <a:moveTo>
                    <a:pt x="0" y="0"/>
                  </a:moveTo>
                  <a:lnTo>
                    <a:pt x="2154184" y="0"/>
                  </a:lnTo>
                  <a:lnTo>
                    <a:pt x="2154184" y="2154184"/>
                  </a:lnTo>
                  <a:lnTo>
                    <a:pt x="0" y="2154184"/>
                  </a:lnTo>
                  <a:lnTo>
                    <a:pt x="0" y="0"/>
                  </a:lnTo>
                  <a:close/>
                </a:path>
              </a:pathLst>
            </a:custGeom>
            <a:blipFill>
              <a:blip>
                <a:extLst>
                  <a:ext uri="{96DAC541-7B7A-43D3-8B79-37D633B846F1}">
                    <asvg:svgBlip xmlns:asvg="http://schemas.microsoft.com/office/drawing/2016/SVG/main" r:embed="rId3"/>
                  </a:ext>
                </a:extLst>
              </a:blip>
              <a:stretch>
                <a:fillRect/>
              </a:stretch>
            </a:blipFill>
          </p:spPr>
        </p:sp>
        <p:grpSp>
          <p:nvGrpSpPr>
            <p:cNvPr id="15" name="Group 15"/>
            <p:cNvGrpSpPr/>
            <p:nvPr/>
          </p:nvGrpSpPr>
          <p:grpSpPr>
            <a:xfrm>
              <a:off x="528734" y="265581"/>
              <a:ext cx="1623023" cy="1623023"/>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0004D"/>
              </a:solidFill>
            </p:spPr>
          </p:sp>
          <p:sp>
            <p:nvSpPr>
              <p:cNvPr id="17" name="TextBox 17"/>
              <p:cNvSpPr txBox="1"/>
              <p:nvPr/>
            </p:nvSpPr>
            <p:spPr>
              <a:xfrm>
                <a:off x="76200" y="28575"/>
                <a:ext cx="660400" cy="708025"/>
              </a:xfrm>
              <a:prstGeom prst="rect">
                <a:avLst/>
              </a:prstGeom>
            </p:spPr>
            <p:txBody>
              <a:bodyPr lIns="50800" tIns="50800" rIns="50800" bIns="50800" rtlCol="0" anchor="ctr"/>
              <a:lstStyle/>
              <a:p>
                <a:pPr algn="ctr">
                  <a:lnSpc>
                    <a:spcPts val="3470"/>
                  </a:lnSpc>
                </a:pPr>
                <a:endParaRPr/>
              </a:p>
            </p:txBody>
          </p:sp>
        </p:grpSp>
        <p:sp>
          <p:nvSpPr>
            <p:cNvPr id="18" name="Freeform 18"/>
            <p:cNvSpPr/>
            <p:nvPr/>
          </p:nvSpPr>
          <p:spPr>
            <a:xfrm>
              <a:off x="895010" y="466150"/>
              <a:ext cx="1075341" cy="1098688"/>
            </a:xfrm>
            <a:custGeom>
              <a:avLst/>
              <a:gdLst/>
              <a:ahLst/>
              <a:cxnLst/>
              <a:rect l="l" t="t" r="r" b="b"/>
              <a:pathLst>
                <a:path w="1075341" h="1098688">
                  <a:moveTo>
                    <a:pt x="0" y="0"/>
                  </a:moveTo>
                  <a:lnTo>
                    <a:pt x="1075341" y="0"/>
                  </a:lnTo>
                  <a:lnTo>
                    <a:pt x="1075341" y="1098688"/>
                  </a:lnTo>
                  <a:lnTo>
                    <a:pt x="0" y="1098688"/>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9" name="TextBox 19"/>
            <p:cNvSpPr txBox="1"/>
            <p:nvPr/>
          </p:nvSpPr>
          <p:spPr>
            <a:xfrm>
              <a:off x="0" y="2433584"/>
              <a:ext cx="2680491" cy="894854"/>
            </a:xfrm>
            <a:prstGeom prst="rect">
              <a:avLst/>
            </a:prstGeom>
          </p:spPr>
          <p:txBody>
            <a:bodyPr lIns="0" tIns="0" rIns="0" bIns="0" rtlCol="0" anchor="t">
              <a:spAutoFit/>
            </a:bodyPr>
            <a:lstStyle/>
            <a:p>
              <a:pPr algn="ctr">
                <a:lnSpc>
                  <a:spcPts val="2520"/>
                </a:lnSpc>
              </a:pPr>
              <a:r>
                <a:rPr lang="en-US" sz="2191">
                  <a:solidFill>
                    <a:srgbClr val="484545"/>
                  </a:solidFill>
                  <a:latin typeface="Helvetica Neue LT Std 6"/>
                  <a:ea typeface="Helvetica Neue LT Std 6"/>
                  <a:cs typeface="Helvetica Neue LT Std 6"/>
                  <a:sym typeface="Helvetica Neue LT Std 6"/>
                </a:rPr>
                <a:t>TIME MANAGEMENT</a:t>
              </a:r>
            </a:p>
          </p:txBody>
        </p:sp>
      </p:grpSp>
      <p:grpSp>
        <p:nvGrpSpPr>
          <p:cNvPr id="20" name="Group 20"/>
          <p:cNvGrpSpPr/>
          <p:nvPr/>
        </p:nvGrpSpPr>
        <p:grpSpPr>
          <a:xfrm>
            <a:off x="6585512" y="7283024"/>
            <a:ext cx="2010368" cy="2182004"/>
            <a:chOff x="0" y="0"/>
            <a:chExt cx="2680491" cy="2909338"/>
          </a:xfrm>
        </p:grpSpPr>
        <p:sp>
          <p:nvSpPr>
            <p:cNvPr id="21" name="Freeform 21"/>
            <p:cNvSpPr/>
            <p:nvPr/>
          </p:nvSpPr>
          <p:spPr>
            <a:xfrm>
              <a:off x="263154" y="0"/>
              <a:ext cx="2154184" cy="2154184"/>
            </a:xfrm>
            <a:custGeom>
              <a:avLst/>
              <a:gdLst/>
              <a:ahLst/>
              <a:cxnLst/>
              <a:rect l="l" t="t" r="r" b="b"/>
              <a:pathLst>
                <a:path w="2154184" h="2154184">
                  <a:moveTo>
                    <a:pt x="0" y="0"/>
                  </a:moveTo>
                  <a:lnTo>
                    <a:pt x="2154184" y="0"/>
                  </a:lnTo>
                  <a:lnTo>
                    <a:pt x="2154184" y="2154184"/>
                  </a:lnTo>
                  <a:lnTo>
                    <a:pt x="0" y="2154184"/>
                  </a:lnTo>
                  <a:lnTo>
                    <a:pt x="0" y="0"/>
                  </a:lnTo>
                  <a:close/>
                </a:path>
              </a:pathLst>
            </a:custGeom>
            <a:blipFill>
              <a:blip>
                <a:extLst>
                  <a:ext uri="{96DAC541-7B7A-43D3-8B79-37D633B846F1}">
                    <asvg:svgBlip xmlns:asvg="http://schemas.microsoft.com/office/drawing/2016/SVG/main" r:embed="rId3"/>
                  </a:ext>
                </a:extLst>
              </a:blip>
              <a:stretch>
                <a:fillRect/>
              </a:stretch>
            </a:blipFill>
          </p:spPr>
        </p:sp>
        <p:grpSp>
          <p:nvGrpSpPr>
            <p:cNvPr id="22" name="Group 22"/>
            <p:cNvGrpSpPr/>
            <p:nvPr/>
          </p:nvGrpSpPr>
          <p:grpSpPr>
            <a:xfrm>
              <a:off x="528734" y="265581"/>
              <a:ext cx="1623023" cy="1623023"/>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0004D"/>
              </a:solidFill>
            </p:spPr>
          </p:sp>
          <p:sp>
            <p:nvSpPr>
              <p:cNvPr id="24" name="TextBox 24"/>
              <p:cNvSpPr txBox="1"/>
              <p:nvPr/>
            </p:nvSpPr>
            <p:spPr>
              <a:xfrm>
                <a:off x="76200" y="28575"/>
                <a:ext cx="660400" cy="708025"/>
              </a:xfrm>
              <a:prstGeom prst="rect">
                <a:avLst/>
              </a:prstGeom>
            </p:spPr>
            <p:txBody>
              <a:bodyPr lIns="50800" tIns="50800" rIns="50800" bIns="50800" rtlCol="0" anchor="ctr"/>
              <a:lstStyle/>
              <a:p>
                <a:pPr algn="ctr">
                  <a:lnSpc>
                    <a:spcPts val="3470"/>
                  </a:lnSpc>
                </a:pPr>
                <a:endParaRPr/>
              </a:p>
            </p:txBody>
          </p:sp>
        </p:grpSp>
        <p:sp>
          <p:nvSpPr>
            <p:cNvPr id="25" name="Freeform 25"/>
            <p:cNvSpPr/>
            <p:nvPr/>
          </p:nvSpPr>
          <p:spPr>
            <a:xfrm>
              <a:off x="770635" y="386695"/>
              <a:ext cx="1139220" cy="1165443"/>
            </a:xfrm>
            <a:custGeom>
              <a:avLst/>
              <a:gdLst/>
              <a:ahLst/>
              <a:cxnLst/>
              <a:rect l="l" t="t" r="r" b="b"/>
              <a:pathLst>
                <a:path w="1139220" h="1165443">
                  <a:moveTo>
                    <a:pt x="0" y="0"/>
                  </a:moveTo>
                  <a:lnTo>
                    <a:pt x="1139221" y="0"/>
                  </a:lnTo>
                  <a:lnTo>
                    <a:pt x="1139221" y="1165443"/>
                  </a:lnTo>
                  <a:lnTo>
                    <a:pt x="0" y="1165443"/>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26" name="TextBox 26"/>
            <p:cNvSpPr txBox="1"/>
            <p:nvPr/>
          </p:nvSpPr>
          <p:spPr>
            <a:xfrm>
              <a:off x="0" y="2433584"/>
              <a:ext cx="2680491" cy="475754"/>
            </a:xfrm>
            <a:prstGeom prst="rect">
              <a:avLst/>
            </a:prstGeom>
          </p:spPr>
          <p:txBody>
            <a:bodyPr lIns="0" tIns="0" rIns="0" bIns="0" rtlCol="0" anchor="t">
              <a:spAutoFit/>
            </a:bodyPr>
            <a:lstStyle/>
            <a:p>
              <a:pPr algn="ctr">
                <a:lnSpc>
                  <a:spcPts val="2520"/>
                </a:lnSpc>
              </a:pPr>
              <a:r>
                <a:rPr lang="en-US" sz="2191">
                  <a:solidFill>
                    <a:srgbClr val="484545"/>
                  </a:solidFill>
                  <a:latin typeface="Helvetica Neue LT Std 6"/>
                  <a:ea typeface="Helvetica Neue LT Std 6"/>
                  <a:cs typeface="Helvetica Neue LT Std 6"/>
                  <a:sym typeface="Helvetica Neue LT Std 6"/>
                </a:rPr>
                <a:t>TEAMWORK</a:t>
              </a:r>
            </a:p>
          </p:txBody>
        </p:sp>
      </p:grpSp>
      <p:grpSp>
        <p:nvGrpSpPr>
          <p:cNvPr id="27" name="Group 27"/>
          <p:cNvGrpSpPr/>
          <p:nvPr/>
        </p:nvGrpSpPr>
        <p:grpSpPr>
          <a:xfrm>
            <a:off x="9527070" y="7283024"/>
            <a:ext cx="2010368" cy="2182004"/>
            <a:chOff x="0" y="0"/>
            <a:chExt cx="2680491" cy="2909338"/>
          </a:xfrm>
        </p:grpSpPr>
        <p:sp>
          <p:nvSpPr>
            <p:cNvPr id="28" name="Freeform 28"/>
            <p:cNvSpPr/>
            <p:nvPr/>
          </p:nvSpPr>
          <p:spPr>
            <a:xfrm>
              <a:off x="263154" y="0"/>
              <a:ext cx="2154184" cy="2154184"/>
            </a:xfrm>
            <a:custGeom>
              <a:avLst/>
              <a:gdLst/>
              <a:ahLst/>
              <a:cxnLst/>
              <a:rect l="l" t="t" r="r" b="b"/>
              <a:pathLst>
                <a:path w="2154184" h="2154184">
                  <a:moveTo>
                    <a:pt x="0" y="0"/>
                  </a:moveTo>
                  <a:lnTo>
                    <a:pt x="2154184" y="0"/>
                  </a:lnTo>
                  <a:lnTo>
                    <a:pt x="2154184" y="2154184"/>
                  </a:lnTo>
                  <a:lnTo>
                    <a:pt x="0" y="2154184"/>
                  </a:lnTo>
                  <a:lnTo>
                    <a:pt x="0" y="0"/>
                  </a:lnTo>
                  <a:close/>
                </a:path>
              </a:pathLst>
            </a:custGeom>
            <a:blipFill>
              <a:blip>
                <a:extLst>
                  <a:ext uri="{96DAC541-7B7A-43D3-8B79-37D633B846F1}">
                    <asvg:svgBlip xmlns:asvg="http://schemas.microsoft.com/office/drawing/2016/SVG/main" r:embed="rId3"/>
                  </a:ext>
                </a:extLst>
              </a:blip>
              <a:stretch>
                <a:fillRect/>
              </a:stretch>
            </a:blipFill>
          </p:spPr>
        </p:sp>
        <p:grpSp>
          <p:nvGrpSpPr>
            <p:cNvPr id="29" name="Group 29"/>
            <p:cNvGrpSpPr/>
            <p:nvPr/>
          </p:nvGrpSpPr>
          <p:grpSpPr>
            <a:xfrm>
              <a:off x="528734" y="265581"/>
              <a:ext cx="1623023" cy="1623023"/>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0004D"/>
              </a:solidFill>
            </p:spPr>
          </p:sp>
          <p:sp>
            <p:nvSpPr>
              <p:cNvPr id="31" name="TextBox 31"/>
              <p:cNvSpPr txBox="1"/>
              <p:nvPr/>
            </p:nvSpPr>
            <p:spPr>
              <a:xfrm>
                <a:off x="76200" y="28575"/>
                <a:ext cx="660400" cy="708025"/>
              </a:xfrm>
              <a:prstGeom prst="rect">
                <a:avLst/>
              </a:prstGeom>
            </p:spPr>
            <p:txBody>
              <a:bodyPr lIns="50800" tIns="50800" rIns="50800" bIns="50800" rtlCol="0" anchor="ctr"/>
              <a:lstStyle/>
              <a:p>
                <a:pPr algn="ctr">
                  <a:lnSpc>
                    <a:spcPts val="3470"/>
                  </a:lnSpc>
                </a:pPr>
                <a:endParaRPr/>
              </a:p>
            </p:txBody>
          </p:sp>
        </p:grpSp>
        <p:sp>
          <p:nvSpPr>
            <p:cNvPr id="32" name="Freeform 32"/>
            <p:cNvSpPr/>
            <p:nvPr/>
          </p:nvSpPr>
          <p:spPr>
            <a:xfrm>
              <a:off x="869986" y="402279"/>
              <a:ext cx="971294" cy="1216018"/>
            </a:xfrm>
            <a:custGeom>
              <a:avLst/>
              <a:gdLst/>
              <a:ahLst/>
              <a:cxnLst/>
              <a:rect l="l" t="t" r="r" b="b"/>
              <a:pathLst>
                <a:path w="971294" h="1216018">
                  <a:moveTo>
                    <a:pt x="0" y="0"/>
                  </a:moveTo>
                  <a:lnTo>
                    <a:pt x="971294" y="0"/>
                  </a:lnTo>
                  <a:lnTo>
                    <a:pt x="971294" y="1216018"/>
                  </a:lnTo>
                  <a:lnTo>
                    <a:pt x="0" y="1216018"/>
                  </a:lnTo>
                  <a:lnTo>
                    <a:pt x="0" y="0"/>
                  </a:lnTo>
                  <a:close/>
                </a:path>
              </a:pathLst>
            </a:custGeom>
            <a:blipFill>
              <a:blip>
                <a:extLst>
                  <a:ext uri="{96DAC541-7B7A-43D3-8B79-37D633B846F1}">
                    <asvg:svgBlip xmlns:asvg="http://schemas.microsoft.com/office/drawing/2016/SVG/main" r:embed="rId7"/>
                  </a:ext>
                </a:extLst>
              </a:blip>
              <a:stretch>
                <a:fillRect/>
              </a:stretch>
            </a:blipFill>
          </p:spPr>
        </p:sp>
        <p:sp>
          <p:nvSpPr>
            <p:cNvPr id="33" name="TextBox 33"/>
            <p:cNvSpPr txBox="1"/>
            <p:nvPr/>
          </p:nvSpPr>
          <p:spPr>
            <a:xfrm>
              <a:off x="0" y="2433584"/>
              <a:ext cx="2680491" cy="475754"/>
            </a:xfrm>
            <a:prstGeom prst="rect">
              <a:avLst/>
            </a:prstGeom>
          </p:spPr>
          <p:txBody>
            <a:bodyPr lIns="0" tIns="0" rIns="0" bIns="0" rtlCol="0" anchor="t">
              <a:spAutoFit/>
            </a:bodyPr>
            <a:lstStyle/>
            <a:p>
              <a:pPr algn="ctr">
                <a:lnSpc>
                  <a:spcPts val="2520"/>
                </a:lnSpc>
              </a:pPr>
              <a:r>
                <a:rPr lang="en-US" sz="2191">
                  <a:solidFill>
                    <a:srgbClr val="484545"/>
                  </a:solidFill>
                  <a:latin typeface="Helvetica Neue LT Std 6"/>
                  <a:ea typeface="Helvetica Neue LT Std 6"/>
                  <a:cs typeface="Helvetica Neue LT Std 6"/>
                  <a:sym typeface="Helvetica Neue LT Std 6"/>
                </a:rPr>
                <a:t>COMMUNICATION</a:t>
              </a:r>
            </a:p>
          </p:txBody>
        </p:sp>
      </p:grpSp>
      <p:grpSp>
        <p:nvGrpSpPr>
          <p:cNvPr id="34" name="Group 34"/>
          <p:cNvGrpSpPr/>
          <p:nvPr/>
        </p:nvGrpSpPr>
        <p:grpSpPr>
          <a:xfrm>
            <a:off x="12468628" y="7283024"/>
            <a:ext cx="2010368" cy="2182004"/>
            <a:chOff x="0" y="0"/>
            <a:chExt cx="2680491" cy="2909338"/>
          </a:xfrm>
        </p:grpSpPr>
        <p:sp>
          <p:nvSpPr>
            <p:cNvPr id="35" name="Freeform 35"/>
            <p:cNvSpPr/>
            <p:nvPr/>
          </p:nvSpPr>
          <p:spPr>
            <a:xfrm>
              <a:off x="263154" y="0"/>
              <a:ext cx="2154184" cy="2154184"/>
            </a:xfrm>
            <a:custGeom>
              <a:avLst/>
              <a:gdLst/>
              <a:ahLst/>
              <a:cxnLst/>
              <a:rect l="l" t="t" r="r" b="b"/>
              <a:pathLst>
                <a:path w="2154184" h="2154184">
                  <a:moveTo>
                    <a:pt x="0" y="0"/>
                  </a:moveTo>
                  <a:lnTo>
                    <a:pt x="2154184" y="0"/>
                  </a:lnTo>
                  <a:lnTo>
                    <a:pt x="2154184" y="2154184"/>
                  </a:lnTo>
                  <a:lnTo>
                    <a:pt x="0" y="2154184"/>
                  </a:lnTo>
                  <a:lnTo>
                    <a:pt x="0" y="0"/>
                  </a:lnTo>
                  <a:close/>
                </a:path>
              </a:pathLst>
            </a:custGeom>
            <a:blipFill>
              <a:blip>
                <a:extLst>
                  <a:ext uri="{96DAC541-7B7A-43D3-8B79-37D633B846F1}">
                    <asvg:svgBlip xmlns:asvg="http://schemas.microsoft.com/office/drawing/2016/SVG/main" r:embed="rId3"/>
                  </a:ext>
                </a:extLst>
              </a:blip>
              <a:stretch>
                <a:fillRect/>
              </a:stretch>
            </a:blipFill>
          </p:spPr>
        </p:sp>
        <p:grpSp>
          <p:nvGrpSpPr>
            <p:cNvPr id="36" name="Group 36"/>
            <p:cNvGrpSpPr/>
            <p:nvPr/>
          </p:nvGrpSpPr>
          <p:grpSpPr>
            <a:xfrm>
              <a:off x="528734" y="265581"/>
              <a:ext cx="1623023" cy="1623023"/>
              <a:chOff x="0" y="0"/>
              <a:chExt cx="812800" cy="812800"/>
            </a:xfrm>
          </p:grpSpPr>
          <p:sp>
            <p:nvSpPr>
              <p:cNvPr id="37" name="Freeform 3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0004D"/>
              </a:solidFill>
            </p:spPr>
          </p:sp>
          <p:sp>
            <p:nvSpPr>
              <p:cNvPr id="38" name="TextBox 38"/>
              <p:cNvSpPr txBox="1"/>
              <p:nvPr/>
            </p:nvSpPr>
            <p:spPr>
              <a:xfrm>
                <a:off x="76200" y="28575"/>
                <a:ext cx="660400" cy="708025"/>
              </a:xfrm>
              <a:prstGeom prst="rect">
                <a:avLst/>
              </a:prstGeom>
            </p:spPr>
            <p:txBody>
              <a:bodyPr lIns="50800" tIns="50800" rIns="50800" bIns="50800" rtlCol="0" anchor="ctr"/>
              <a:lstStyle/>
              <a:p>
                <a:pPr algn="ctr">
                  <a:lnSpc>
                    <a:spcPts val="3470"/>
                  </a:lnSpc>
                </a:pPr>
                <a:endParaRPr/>
              </a:p>
            </p:txBody>
          </p:sp>
        </p:grpSp>
        <p:sp>
          <p:nvSpPr>
            <p:cNvPr id="39" name="Freeform 39"/>
            <p:cNvSpPr/>
            <p:nvPr/>
          </p:nvSpPr>
          <p:spPr>
            <a:xfrm>
              <a:off x="757669" y="511804"/>
              <a:ext cx="1181835" cy="1106493"/>
            </a:xfrm>
            <a:custGeom>
              <a:avLst/>
              <a:gdLst/>
              <a:ahLst/>
              <a:cxnLst/>
              <a:rect l="l" t="t" r="r" b="b"/>
              <a:pathLst>
                <a:path w="1181835" h="1106493">
                  <a:moveTo>
                    <a:pt x="0" y="0"/>
                  </a:moveTo>
                  <a:lnTo>
                    <a:pt x="1181836" y="0"/>
                  </a:lnTo>
                  <a:lnTo>
                    <a:pt x="1181836" y="1106493"/>
                  </a:lnTo>
                  <a:lnTo>
                    <a:pt x="0" y="1106493"/>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40" name="TextBox 40"/>
            <p:cNvSpPr txBox="1"/>
            <p:nvPr/>
          </p:nvSpPr>
          <p:spPr>
            <a:xfrm>
              <a:off x="0" y="2433584"/>
              <a:ext cx="2680491" cy="475754"/>
            </a:xfrm>
            <a:prstGeom prst="rect">
              <a:avLst/>
            </a:prstGeom>
          </p:spPr>
          <p:txBody>
            <a:bodyPr lIns="0" tIns="0" rIns="0" bIns="0" rtlCol="0" anchor="t">
              <a:spAutoFit/>
            </a:bodyPr>
            <a:lstStyle/>
            <a:p>
              <a:pPr algn="ctr">
                <a:lnSpc>
                  <a:spcPts val="2520"/>
                </a:lnSpc>
              </a:pPr>
              <a:r>
                <a:rPr lang="en-US" sz="2191">
                  <a:solidFill>
                    <a:srgbClr val="484545"/>
                  </a:solidFill>
                  <a:latin typeface="Helvetica Neue LT Std 6"/>
                  <a:ea typeface="Helvetica Neue LT Std 6"/>
                  <a:cs typeface="Helvetica Neue LT Std 6"/>
                  <a:sym typeface="Helvetica Neue LT Std 6"/>
                </a:rPr>
                <a:t>INITIATIVE</a:t>
              </a:r>
            </a:p>
          </p:txBody>
        </p:sp>
      </p:grpSp>
      <p:grpSp>
        <p:nvGrpSpPr>
          <p:cNvPr id="41" name="Group 41"/>
          <p:cNvGrpSpPr/>
          <p:nvPr/>
        </p:nvGrpSpPr>
        <p:grpSpPr>
          <a:xfrm>
            <a:off x="15410186" y="7283024"/>
            <a:ext cx="2010368" cy="2496329"/>
            <a:chOff x="0" y="0"/>
            <a:chExt cx="2680491" cy="3328438"/>
          </a:xfrm>
        </p:grpSpPr>
        <p:sp>
          <p:nvSpPr>
            <p:cNvPr id="42" name="Freeform 42"/>
            <p:cNvSpPr/>
            <p:nvPr/>
          </p:nvSpPr>
          <p:spPr>
            <a:xfrm>
              <a:off x="263154" y="0"/>
              <a:ext cx="2154184" cy="2154184"/>
            </a:xfrm>
            <a:custGeom>
              <a:avLst/>
              <a:gdLst/>
              <a:ahLst/>
              <a:cxnLst/>
              <a:rect l="l" t="t" r="r" b="b"/>
              <a:pathLst>
                <a:path w="2154184" h="2154184">
                  <a:moveTo>
                    <a:pt x="0" y="0"/>
                  </a:moveTo>
                  <a:lnTo>
                    <a:pt x="2154184" y="0"/>
                  </a:lnTo>
                  <a:lnTo>
                    <a:pt x="2154184" y="2154184"/>
                  </a:lnTo>
                  <a:lnTo>
                    <a:pt x="0" y="2154184"/>
                  </a:lnTo>
                  <a:lnTo>
                    <a:pt x="0" y="0"/>
                  </a:lnTo>
                  <a:close/>
                </a:path>
              </a:pathLst>
            </a:custGeom>
            <a:blipFill>
              <a:blip>
                <a:extLst>
                  <a:ext uri="{96DAC541-7B7A-43D3-8B79-37D633B846F1}">
                    <asvg:svgBlip xmlns:asvg="http://schemas.microsoft.com/office/drawing/2016/SVG/main" r:embed="rId3"/>
                  </a:ext>
                </a:extLst>
              </a:blip>
              <a:stretch>
                <a:fillRect/>
              </a:stretch>
            </a:blipFill>
          </p:spPr>
        </p:sp>
        <p:grpSp>
          <p:nvGrpSpPr>
            <p:cNvPr id="43" name="Group 43"/>
            <p:cNvGrpSpPr/>
            <p:nvPr/>
          </p:nvGrpSpPr>
          <p:grpSpPr>
            <a:xfrm>
              <a:off x="528734" y="265581"/>
              <a:ext cx="1623023" cy="1623023"/>
              <a:chOff x="0" y="0"/>
              <a:chExt cx="812800" cy="812800"/>
            </a:xfrm>
          </p:grpSpPr>
          <p:sp>
            <p:nvSpPr>
              <p:cNvPr id="44" name="Freeform 4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0004D"/>
              </a:solidFill>
            </p:spPr>
          </p:sp>
          <p:sp>
            <p:nvSpPr>
              <p:cNvPr id="45" name="TextBox 45"/>
              <p:cNvSpPr txBox="1"/>
              <p:nvPr/>
            </p:nvSpPr>
            <p:spPr>
              <a:xfrm>
                <a:off x="76200" y="28575"/>
                <a:ext cx="660400" cy="708025"/>
              </a:xfrm>
              <a:prstGeom prst="rect">
                <a:avLst/>
              </a:prstGeom>
            </p:spPr>
            <p:txBody>
              <a:bodyPr lIns="50800" tIns="50800" rIns="50800" bIns="50800" rtlCol="0" anchor="ctr"/>
              <a:lstStyle/>
              <a:p>
                <a:pPr algn="ctr">
                  <a:lnSpc>
                    <a:spcPts val="3470"/>
                  </a:lnSpc>
                </a:pPr>
                <a:endParaRPr/>
              </a:p>
            </p:txBody>
          </p:sp>
        </p:grpSp>
        <p:sp>
          <p:nvSpPr>
            <p:cNvPr id="46" name="Freeform 46"/>
            <p:cNvSpPr/>
            <p:nvPr/>
          </p:nvSpPr>
          <p:spPr>
            <a:xfrm>
              <a:off x="951440" y="386695"/>
              <a:ext cx="805160" cy="1231602"/>
            </a:xfrm>
            <a:custGeom>
              <a:avLst/>
              <a:gdLst/>
              <a:ahLst/>
              <a:cxnLst/>
              <a:rect l="l" t="t" r="r" b="b"/>
              <a:pathLst>
                <a:path w="805160" h="1231602">
                  <a:moveTo>
                    <a:pt x="0" y="0"/>
                  </a:moveTo>
                  <a:lnTo>
                    <a:pt x="805160" y="0"/>
                  </a:lnTo>
                  <a:lnTo>
                    <a:pt x="805160" y="1231602"/>
                  </a:lnTo>
                  <a:lnTo>
                    <a:pt x="0" y="1231602"/>
                  </a:lnTo>
                  <a:lnTo>
                    <a:pt x="0" y="0"/>
                  </a:lnTo>
                  <a:close/>
                </a:path>
              </a:pathLst>
            </a:custGeom>
            <a:blipFill>
              <a:blip>
                <a:extLst>
                  <a:ext uri="{96DAC541-7B7A-43D3-8B79-37D633B846F1}">
                    <asvg:svgBlip xmlns:asvg="http://schemas.microsoft.com/office/drawing/2016/SVG/main" r:embed="rId9"/>
                  </a:ext>
                </a:extLst>
              </a:blip>
              <a:stretch>
                <a:fillRect/>
              </a:stretch>
            </a:blipFill>
          </p:spPr>
        </p:sp>
        <p:sp>
          <p:nvSpPr>
            <p:cNvPr id="47" name="TextBox 47"/>
            <p:cNvSpPr txBox="1"/>
            <p:nvPr/>
          </p:nvSpPr>
          <p:spPr>
            <a:xfrm>
              <a:off x="0" y="2433584"/>
              <a:ext cx="2680491" cy="894854"/>
            </a:xfrm>
            <a:prstGeom prst="rect">
              <a:avLst/>
            </a:prstGeom>
          </p:spPr>
          <p:txBody>
            <a:bodyPr lIns="0" tIns="0" rIns="0" bIns="0" rtlCol="0" anchor="t">
              <a:spAutoFit/>
            </a:bodyPr>
            <a:lstStyle/>
            <a:p>
              <a:pPr algn="ctr">
                <a:lnSpc>
                  <a:spcPts val="2520"/>
                </a:lnSpc>
              </a:pPr>
              <a:r>
                <a:rPr lang="en-US" sz="2191">
                  <a:solidFill>
                    <a:srgbClr val="484545"/>
                  </a:solidFill>
                  <a:latin typeface="Helvetica Neue LT Std 6"/>
                  <a:ea typeface="Helvetica Neue LT Std 6"/>
                  <a:cs typeface="Helvetica Neue LT Std 6"/>
                  <a:sym typeface="Helvetica Neue LT Std 6"/>
                </a:rPr>
                <a:t>CONFLICT RESOLUTION</a:t>
              </a:r>
            </a:p>
          </p:txBody>
        </p:sp>
      </p:gr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668931"/>
            <a:chOff x="0" y="0"/>
            <a:chExt cx="10218561" cy="932528"/>
          </a:xfrm>
        </p:grpSpPr>
        <p:sp>
          <p:nvSpPr>
            <p:cNvPr id="3" name="Freeform 3"/>
            <p:cNvSpPr/>
            <p:nvPr/>
          </p:nvSpPr>
          <p:spPr>
            <a:xfrm>
              <a:off x="0" y="0"/>
              <a:ext cx="10218561" cy="932528"/>
            </a:xfrm>
            <a:custGeom>
              <a:avLst/>
              <a:gdLst/>
              <a:ahLst/>
              <a:cxnLst/>
              <a:rect l="l" t="t" r="r" b="b"/>
              <a:pathLst>
                <a:path w="10218561" h="932528">
                  <a:moveTo>
                    <a:pt x="0" y="0"/>
                  </a:moveTo>
                  <a:lnTo>
                    <a:pt x="10218561" y="0"/>
                  </a:lnTo>
                  <a:lnTo>
                    <a:pt x="10218561" y="932528"/>
                  </a:lnTo>
                  <a:lnTo>
                    <a:pt x="0" y="932528"/>
                  </a:lnTo>
                  <a:close/>
                </a:path>
              </a:pathLst>
            </a:custGeom>
            <a:solidFill>
              <a:srgbClr val="E0004D"/>
            </a:solidFill>
          </p:spPr>
        </p:sp>
      </p:grpSp>
      <p:sp>
        <p:nvSpPr>
          <p:cNvPr id="4" name="Freeform 4"/>
          <p:cNvSpPr/>
          <p:nvPr/>
        </p:nvSpPr>
        <p:spPr>
          <a:xfrm>
            <a:off x="9663401" y="1884334"/>
            <a:ext cx="8373464" cy="8200267"/>
          </a:xfrm>
          <a:custGeom>
            <a:avLst/>
            <a:gdLst/>
            <a:ahLst/>
            <a:cxnLst/>
            <a:rect l="l" t="t" r="r" b="b"/>
            <a:pathLst>
              <a:path w="8373464" h="8200267">
                <a:moveTo>
                  <a:pt x="0" y="0"/>
                </a:moveTo>
                <a:lnTo>
                  <a:pt x="8373464" y="0"/>
                </a:lnTo>
                <a:lnTo>
                  <a:pt x="8373464" y="8200267"/>
                </a:lnTo>
                <a:lnTo>
                  <a:pt x="0" y="8200267"/>
                </a:lnTo>
                <a:lnTo>
                  <a:pt x="0" y="0"/>
                </a:lnTo>
                <a:close/>
              </a:path>
            </a:pathLst>
          </a:custGeom>
          <a:blipFill>
            <a:blip r:embed="rId3"/>
            <a:stretch>
              <a:fillRect l="-51854" t="-3503"/>
            </a:stretch>
          </a:blipFill>
        </p:spPr>
      </p:sp>
      <p:sp>
        <p:nvSpPr>
          <p:cNvPr id="5" name="TextBox 5"/>
          <p:cNvSpPr txBox="1"/>
          <p:nvPr/>
        </p:nvSpPr>
        <p:spPr>
          <a:xfrm>
            <a:off x="732481" y="55399"/>
            <a:ext cx="8988556" cy="1386684"/>
          </a:xfrm>
          <a:prstGeom prst="rect">
            <a:avLst/>
          </a:prstGeom>
        </p:spPr>
        <p:txBody>
          <a:bodyPr lIns="0" tIns="0" rIns="0" bIns="0" rtlCol="0" anchor="t">
            <a:spAutoFit/>
          </a:bodyPr>
          <a:lstStyle/>
          <a:p>
            <a:pPr algn="l">
              <a:lnSpc>
                <a:spcPts val="11243"/>
              </a:lnSpc>
            </a:pPr>
            <a:r>
              <a:rPr lang="en-US" sz="8031" spc="441">
                <a:solidFill>
                  <a:srgbClr val="FFFFFF"/>
                </a:solidFill>
                <a:latin typeface="Black Diamond"/>
                <a:ea typeface="Black Diamond"/>
                <a:cs typeface="Black Diamond"/>
                <a:sym typeface="Black Diamond"/>
              </a:rPr>
              <a:t>Closing the interview </a:t>
            </a:r>
          </a:p>
        </p:txBody>
      </p:sp>
      <p:sp>
        <p:nvSpPr>
          <p:cNvPr id="6" name="TextBox 6"/>
          <p:cNvSpPr txBox="1"/>
          <p:nvPr/>
        </p:nvSpPr>
        <p:spPr>
          <a:xfrm>
            <a:off x="904416" y="2286442"/>
            <a:ext cx="8644685" cy="1384681"/>
          </a:xfrm>
          <a:prstGeom prst="rect">
            <a:avLst/>
          </a:prstGeom>
        </p:spPr>
        <p:txBody>
          <a:bodyPr lIns="0" tIns="0" rIns="0" bIns="0" rtlCol="0" anchor="t">
            <a:spAutoFit/>
          </a:bodyPr>
          <a:lstStyle/>
          <a:p>
            <a:pPr algn="l">
              <a:lnSpc>
                <a:spcPts val="5282"/>
              </a:lnSpc>
            </a:pPr>
            <a:r>
              <a:rPr lang="en-US" sz="3800">
                <a:solidFill>
                  <a:srgbClr val="E0004D"/>
                </a:solidFill>
                <a:latin typeface="Helvetica Neue LT Std 1"/>
                <a:ea typeface="Helvetica Neue LT Std 1"/>
                <a:cs typeface="Helvetica Neue LT Std 1"/>
                <a:sym typeface="Helvetica Neue LT Std 1"/>
              </a:rPr>
              <a:t>Interviews can take up to an hour or even longer so </a:t>
            </a:r>
            <a:r>
              <a:rPr lang="en-US" sz="3800" b="1">
                <a:solidFill>
                  <a:srgbClr val="484545"/>
                </a:solidFill>
                <a:latin typeface="Helvetica Neue LT Std 1"/>
                <a:ea typeface="Helvetica Neue LT Std 1"/>
                <a:cs typeface="Helvetica Neue LT Std 1"/>
                <a:sym typeface="Helvetica Neue LT Std 1"/>
              </a:rPr>
              <a:t>BE READY</a:t>
            </a:r>
            <a:r>
              <a:rPr lang="en-US" sz="3800" b="1">
                <a:solidFill>
                  <a:srgbClr val="E0004D"/>
                </a:solidFill>
                <a:latin typeface="Helvetica Neue LT Std 1"/>
                <a:ea typeface="Helvetica Neue LT Std 1"/>
                <a:cs typeface="Helvetica Neue LT Std 1"/>
                <a:sym typeface="Helvetica Neue LT Std 1"/>
              </a:rPr>
              <a:t> </a:t>
            </a:r>
            <a:r>
              <a:rPr lang="en-US" sz="3800">
                <a:solidFill>
                  <a:srgbClr val="E0004D"/>
                </a:solidFill>
                <a:latin typeface="Helvetica Neue LT Std 1"/>
                <a:ea typeface="Helvetica Neue LT Std 1"/>
                <a:cs typeface="Helvetica Neue LT Std 1"/>
                <a:sym typeface="Helvetica Neue LT Std 1"/>
              </a:rPr>
              <a:t>to avoid going </a:t>
            </a:r>
            <a:r>
              <a:rPr lang="en-US" sz="3800" b="1">
                <a:solidFill>
                  <a:srgbClr val="484545"/>
                </a:solidFill>
                <a:latin typeface="Helvetica Neue LT Std 1"/>
                <a:ea typeface="Helvetica Neue LT Std 1"/>
                <a:cs typeface="Helvetica Neue LT Std 1"/>
                <a:sym typeface="Helvetica Neue LT Std 1"/>
              </a:rPr>
              <a:t>BLANK</a:t>
            </a:r>
          </a:p>
        </p:txBody>
      </p:sp>
      <p:sp>
        <p:nvSpPr>
          <p:cNvPr id="7" name="TextBox 7"/>
          <p:cNvSpPr txBox="1"/>
          <p:nvPr/>
        </p:nvSpPr>
        <p:spPr>
          <a:xfrm>
            <a:off x="588279" y="3916421"/>
            <a:ext cx="8555721" cy="5804410"/>
          </a:xfrm>
          <a:prstGeom prst="rect">
            <a:avLst/>
          </a:prstGeom>
        </p:spPr>
        <p:txBody>
          <a:bodyPr lIns="0" tIns="0" rIns="0" bIns="0" rtlCol="0" anchor="t">
            <a:spAutoFit/>
          </a:bodyPr>
          <a:lstStyle/>
          <a:p>
            <a:pPr marL="669603" lvl="1" indent="-334801" algn="l">
              <a:lnSpc>
                <a:spcPts val="6585"/>
              </a:lnSpc>
              <a:buFont typeface="Arial"/>
              <a:buChar char="•"/>
            </a:pPr>
            <a:r>
              <a:rPr lang="en-US" sz="3699">
                <a:solidFill>
                  <a:srgbClr val="000000"/>
                </a:solidFill>
                <a:latin typeface="Helvetica Neue LT Std 2"/>
                <a:ea typeface="Helvetica Neue LT Std 2"/>
                <a:cs typeface="Helvetica Neue LT Std 2"/>
                <a:sym typeface="Helvetica Neue LT Std 2"/>
              </a:rPr>
              <a:t>You will be asked if you have questions</a:t>
            </a:r>
          </a:p>
          <a:p>
            <a:pPr marL="669603" lvl="1" indent="-334801" algn="l">
              <a:lnSpc>
                <a:spcPts val="6585"/>
              </a:lnSpc>
              <a:buFont typeface="Arial"/>
              <a:buChar char="•"/>
            </a:pPr>
            <a:r>
              <a:rPr lang="en-US" sz="3699">
                <a:solidFill>
                  <a:srgbClr val="000000"/>
                </a:solidFill>
                <a:latin typeface="Helvetica Neue LT Std 2"/>
                <a:ea typeface="Helvetica Neue LT Std 2"/>
                <a:cs typeface="Helvetica Neue LT Std 2"/>
                <a:sym typeface="Helvetica Neue LT Std 2"/>
              </a:rPr>
              <a:t>Be prepared with written questions </a:t>
            </a:r>
          </a:p>
          <a:p>
            <a:pPr marL="669603" lvl="1" indent="-334801" algn="l">
              <a:lnSpc>
                <a:spcPts val="6585"/>
              </a:lnSpc>
              <a:buFont typeface="Arial"/>
              <a:buChar char="•"/>
            </a:pPr>
            <a:r>
              <a:rPr lang="en-US" sz="3699">
                <a:solidFill>
                  <a:srgbClr val="000000"/>
                </a:solidFill>
                <a:latin typeface="Helvetica Neue LT Std 2"/>
                <a:ea typeface="Helvetica Neue LT Std 2"/>
                <a:cs typeface="Helvetica Neue LT Std 2"/>
                <a:sym typeface="Helvetica Neue LT Std 2"/>
              </a:rPr>
              <a:t>Avoid questions about money or hours</a:t>
            </a:r>
          </a:p>
          <a:p>
            <a:pPr marL="669603" lvl="1" indent="-334801" algn="l">
              <a:lnSpc>
                <a:spcPts val="6585"/>
              </a:lnSpc>
              <a:buFont typeface="Arial"/>
              <a:buChar char="•"/>
            </a:pPr>
            <a:r>
              <a:rPr lang="en-US" sz="3699">
                <a:solidFill>
                  <a:srgbClr val="000000"/>
                </a:solidFill>
                <a:latin typeface="Helvetica Neue LT Std 2"/>
                <a:ea typeface="Helvetica Neue LT Std 2"/>
                <a:cs typeface="Helvetica Neue LT Std 2"/>
                <a:sym typeface="Helvetica Neue LT Std 2"/>
              </a:rPr>
              <a:t>Choose questions that show you are serious about the job and organisation</a:t>
            </a:r>
          </a:p>
          <a:p>
            <a:pPr marL="669603" lvl="1" indent="-334801" algn="l">
              <a:lnSpc>
                <a:spcPts val="6585"/>
              </a:lnSpc>
              <a:buFont typeface="Arial"/>
              <a:buChar char="•"/>
            </a:pPr>
            <a:r>
              <a:rPr lang="en-US" sz="3699">
                <a:solidFill>
                  <a:srgbClr val="000000"/>
                </a:solidFill>
                <a:latin typeface="Helvetica Neue LT Std 2"/>
                <a:ea typeface="Helvetica Neue LT Std 2"/>
                <a:cs typeface="Helvetica Neue LT Std 2"/>
                <a:sym typeface="Helvetica Neue LT Std 2"/>
              </a:rPr>
              <a:t>Always ask about next steps in the process</a:t>
            </a:r>
          </a:p>
          <a:p>
            <a:pPr marL="669603" lvl="1" indent="-334801" algn="l">
              <a:lnSpc>
                <a:spcPts val="6585"/>
              </a:lnSpc>
              <a:buFont typeface="Arial"/>
              <a:buChar char="•"/>
            </a:pPr>
            <a:r>
              <a:rPr lang="en-US" sz="3699">
                <a:solidFill>
                  <a:srgbClr val="000000"/>
                </a:solidFill>
                <a:latin typeface="Helvetica Neue LT Std 2"/>
                <a:ea typeface="Helvetica Neue LT Std 2"/>
                <a:cs typeface="Helvetica Neue LT Std 2"/>
                <a:sym typeface="Helvetica Neue LT Std 2"/>
              </a:rPr>
              <a:t>Thank them for their time</a:t>
            </a:r>
          </a:p>
        </p:txBody>
      </p:sp>
      <p:sp>
        <p:nvSpPr>
          <p:cNvPr id="8" name="Freeform 8"/>
          <p:cNvSpPr/>
          <p:nvPr/>
        </p:nvSpPr>
        <p:spPr>
          <a:xfrm>
            <a:off x="14581504" y="8971911"/>
            <a:ext cx="3254923" cy="1112690"/>
          </a:xfrm>
          <a:custGeom>
            <a:avLst/>
            <a:gdLst/>
            <a:ahLst/>
            <a:cxnLst/>
            <a:rect l="l" t="t" r="r" b="b"/>
            <a:pathLst>
              <a:path w="3254923" h="1112690">
                <a:moveTo>
                  <a:pt x="0" y="0"/>
                </a:moveTo>
                <a:lnTo>
                  <a:pt x="3254922" y="0"/>
                </a:lnTo>
                <a:lnTo>
                  <a:pt x="3254922" y="1112690"/>
                </a:lnTo>
                <a:lnTo>
                  <a:pt x="0" y="1112690"/>
                </a:lnTo>
                <a:lnTo>
                  <a:pt x="0" y="0"/>
                </a:lnTo>
                <a:close/>
              </a:path>
            </a:pathLst>
          </a:custGeom>
          <a:blipFill>
            <a:blip r:embed="rId4"/>
            <a:stretch>
              <a:fillRect l="-2044"/>
            </a:stretch>
          </a:blipFill>
        </p:spPr>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333" b="-9333"/>
            </a:stretch>
          </a:blipFill>
        </p:spPr>
      </p:sp>
      <p:sp>
        <p:nvSpPr>
          <p:cNvPr id="3" name="TextBox 3"/>
          <p:cNvSpPr txBox="1"/>
          <p:nvPr/>
        </p:nvSpPr>
        <p:spPr>
          <a:xfrm>
            <a:off x="668304" y="1397345"/>
            <a:ext cx="16951393" cy="7860955"/>
          </a:xfrm>
          <a:prstGeom prst="rect">
            <a:avLst/>
          </a:prstGeom>
        </p:spPr>
        <p:txBody>
          <a:bodyPr lIns="0" tIns="0" rIns="0" bIns="0" rtlCol="0" anchor="t">
            <a:spAutoFit/>
          </a:bodyPr>
          <a:lstStyle/>
          <a:p>
            <a:pPr algn="l">
              <a:lnSpc>
                <a:spcPts val="4463"/>
              </a:lnSpc>
            </a:pPr>
            <a:r>
              <a:rPr lang="en-US" sz="3188" spc="-124">
                <a:solidFill>
                  <a:srgbClr val="000000"/>
                </a:solidFill>
                <a:latin typeface="Helvetica Neue LT Std 8"/>
                <a:ea typeface="Helvetica Neue LT Std 8"/>
                <a:cs typeface="Helvetica Neue LT Std 8"/>
                <a:sym typeface="Helvetica Neue LT Std 8"/>
              </a:rPr>
              <a:t>Dear Peter,</a:t>
            </a:r>
          </a:p>
          <a:p>
            <a:pPr algn="l">
              <a:lnSpc>
                <a:spcPts val="4463"/>
              </a:lnSpc>
            </a:pPr>
            <a:endParaRPr lang="en-US" sz="3188" spc="-124">
              <a:solidFill>
                <a:srgbClr val="000000"/>
              </a:solidFill>
              <a:latin typeface="Helvetica Neue LT Std 8"/>
              <a:ea typeface="Helvetica Neue LT Std 8"/>
              <a:cs typeface="Helvetica Neue LT Std 8"/>
              <a:sym typeface="Helvetica Neue LT Std 8"/>
            </a:endParaRPr>
          </a:p>
          <a:p>
            <a:pPr algn="l">
              <a:lnSpc>
                <a:spcPts val="4463"/>
              </a:lnSpc>
            </a:pPr>
            <a:r>
              <a:rPr lang="en-US" sz="3188" spc="-124">
                <a:solidFill>
                  <a:srgbClr val="000000"/>
                </a:solidFill>
                <a:latin typeface="Helvetica Neue LT Std 8"/>
                <a:ea typeface="Helvetica Neue LT Std 8"/>
                <a:cs typeface="Helvetica Neue LT Std 8"/>
                <a:sym typeface="Helvetica Neue LT Std 8"/>
              </a:rPr>
              <a:t>Thank you for meeting with me today. It was such a pleasure to learn more about the team and position, and I’m very excited about the opportunity to join [Company Name] and help [bring in new clients/develop world-class content/anything else awesome you would be doing] with your team.</a:t>
            </a:r>
          </a:p>
          <a:p>
            <a:pPr algn="l">
              <a:lnSpc>
                <a:spcPts val="4463"/>
              </a:lnSpc>
            </a:pPr>
            <a:endParaRPr lang="en-US" sz="3188" spc="-124">
              <a:solidFill>
                <a:srgbClr val="000000"/>
              </a:solidFill>
              <a:latin typeface="Helvetica Neue LT Std 8"/>
              <a:ea typeface="Helvetica Neue LT Std 8"/>
              <a:cs typeface="Helvetica Neue LT Std 8"/>
              <a:sym typeface="Helvetica Neue LT Std 8"/>
            </a:endParaRPr>
          </a:p>
          <a:p>
            <a:pPr algn="l">
              <a:lnSpc>
                <a:spcPts val="4463"/>
              </a:lnSpc>
            </a:pPr>
            <a:r>
              <a:rPr lang="en-US" sz="3188" spc="-124">
                <a:solidFill>
                  <a:srgbClr val="000000"/>
                </a:solidFill>
                <a:latin typeface="Helvetica Neue LT Std 8"/>
                <a:ea typeface="Helvetica Neue LT Std 8"/>
                <a:cs typeface="Helvetica Neue LT Std 8"/>
                <a:sym typeface="Helvetica Neue LT Std 8"/>
              </a:rPr>
              <a:t>I look forward to hearing from you about the next steps in the hiring process, and please don’t hesitate to contact me if I can provide additional information.</a:t>
            </a:r>
          </a:p>
          <a:p>
            <a:pPr algn="l">
              <a:lnSpc>
                <a:spcPts val="4463"/>
              </a:lnSpc>
            </a:pPr>
            <a:endParaRPr lang="en-US" sz="3188" spc="-124">
              <a:solidFill>
                <a:srgbClr val="000000"/>
              </a:solidFill>
              <a:latin typeface="Helvetica Neue LT Std 8"/>
              <a:ea typeface="Helvetica Neue LT Std 8"/>
              <a:cs typeface="Helvetica Neue LT Std 8"/>
              <a:sym typeface="Helvetica Neue LT Std 8"/>
            </a:endParaRPr>
          </a:p>
          <a:p>
            <a:pPr algn="l">
              <a:lnSpc>
                <a:spcPts val="4463"/>
              </a:lnSpc>
            </a:pPr>
            <a:r>
              <a:rPr lang="en-US" sz="3188" spc="-124">
                <a:solidFill>
                  <a:srgbClr val="000000"/>
                </a:solidFill>
                <a:latin typeface="Helvetica Neue LT Std 8"/>
                <a:ea typeface="Helvetica Neue LT Std 8"/>
                <a:cs typeface="Helvetica Neue LT Std 8"/>
                <a:sym typeface="Helvetica Neue LT Std 8"/>
              </a:rPr>
              <a:t>Kind Regards,</a:t>
            </a:r>
          </a:p>
          <a:p>
            <a:pPr algn="l">
              <a:lnSpc>
                <a:spcPts val="4463"/>
              </a:lnSpc>
            </a:pPr>
            <a:endParaRPr lang="en-US" sz="3188" spc="-124">
              <a:solidFill>
                <a:srgbClr val="000000"/>
              </a:solidFill>
              <a:latin typeface="Helvetica Neue LT Std 8"/>
              <a:ea typeface="Helvetica Neue LT Std 8"/>
              <a:cs typeface="Helvetica Neue LT Std 8"/>
              <a:sym typeface="Helvetica Neue LT Std 8"/>
            </a:endParaRPr>
          </a:p>
          <a:p>
            <a:pPr algn="l">
              <a:lnSpc>
                <a:spcPts val="4463"/>
              </a:lnSpc>
            </a:pPr>
            <a:r>
              <a:rPr lang="en-US" sz="3188" spc="-124">
                <a:solidFill>
                  <a:srgbClr val="000000"/>
                </a:solidFill>
                <a:latin typeface="Helvetica Neue LT Std 8"/>
                <a:ea typeface="Helvetica Neue LT Std 8"/>
                <a:cs typeface="Helvetica Neue LT Std 8"/>
                <a:sym typeface="Helvetica Neue LT Std 8"/>
              </a:rPr>
              <a:t>Angie Wilson</a:t>
            </a:r>
          </a:p>
          <a:p>
            <a:pPr algn="l">
              <a:lnSpc>
                <a:spcPts val="4463"/>
              </a:lnSpc>
            </a:pPr>
            <a:endParaRPr lang="en-US" sz="3188" spc="-124">
              <a:solidFill>
                <a:srgbClr val="000000"/>
              </a:solidFill>
              <a:latin typeface="Helvetica Neue LT Std 8"/>
              <a:ea typeface="Helvetica Neue LT Std 8"/>
              <a:cs typeface="Helvetica Neue LT Std 8"/>
              <a:sym typeface="Helvetica Neue LT Std 8"/>
            </a:endParaRPr>
          </a:p>
          <a:p>
            <a:pPr algn="l">
              <a:lnSpc>
                <a:spcPts val="4463"/>
              </a:lnSpc>
            </a:pPr>
            <a:endParaRPr lang="en-US" sz="3188" spc="-124">
              <a:solidFill>
                <a:srgbClr val="000000"/>
              </a:solidFill>
              <a:latin typeface="Helvetica Neue LT Std 8"/>
              <a:ea typeface="Helvetica Neue LT Std 8"/>
              <a:cs typeface="Helvetica Neue LT Std 8"/>
              <a:sym typeface="Helvetica Neue LT Std 8"/>
            </a:endParaRPr>
          </a:p>
        </p:txBody>
      </p:sp>
      <p:sp>
        <p:nvSpPr>
          <p:cNvPr id="4" name="Freeform 4"/>
          <p:cNvSpPr/>
          <p:nvPr/>
        </p:nvSpPr>
        <p:spPr>
          <a:xfrm>
            <a:off x="14581504" y="8971911"/>
            <a:ext cx="3254923" cy="1112690"/>
          </a:xfrm>
          <a:custGeom>
            <a:avLst/>
            <a:gdLst/>
            <a:ahLst/>
            <a:cxnLst/>
            <a:rect l="l" t="t" r="r" b="b"/>
            <a:pathLst>
              <a:path w="3254923" h="1112690">
                <a:moveTo>
                  <a:pt x="0" y="0"/>
                </a:moveTo>
                <a:lnTo>
                  <a:pt x="3254922" y="0"/>
                </a:lnTo>
                <a:lnTo>
                  <a:pt x="3254922" y="1112690"/>
                </a:lnTo>
                <a:lnTo>
                  <a:pt x="0" y="1112690"/>
                </a:lnTo>
                <a:lnTo>
                  <a:pt x="0" y="0"/>
                </a:lnTo>
                <a:close/>
              </a:path>
            </a:pathLst>
          </a:custGeom>
          <a:blipFill>
            <a:blip r:embed="rId4"/>
            <a:stretch>
              <a:fillRect l="-2044"/>
            </a:stretch>
          </a:blipFill>
        </p:spPr>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907794"/>
            <a:chOff x="0" y="0"/>
            <a:chExt cx="10218561" cy="1065995"/>
          </a:xfrm>
        </p:grpSpPr>
        <p:sp>
          <p:nvSpPr>
            <p:cNvPr id="3" name="Freeform 3"/>
            <p:cNvSpPr/>
            <p:nvPr/>
          </p:nvSpPr>
          <p:spPr>
            <a:xfrm>
              <a:off x="0" y="0"/>
              <a:ext cx="10218561" cy="1065995"/>
            </a:xfrm>
            <a:custGeom>
              <a:avLst/>
              <a:gdLst/>
              <a:ahLst/>
              <a:cxnLst/>
              <a:rect l="l" t="t" r="r" b="b"/>
              <a:pathLst>
                <a:path w="10218561" h="1065995">
                  <a:moveTo>
                    <a:pt x="0" y="0"/>
                  </a:moveTo>
                  <a:lnTo>
                    <a:pt x="10218561" y="0"/>
                  </a:lnTo>
                  <a:lnTo>
                    <a:pt x="10218561" y="1065995"/>
                  </a:lnTo>
                  <a:lnTo>
                    <a:pt x="0" y="1065995"/>
                  </a:lnTo>
                  <a:close/>
                </a:path>
              </a:pathLst>
            </a:custGeom>
            <a:solidFill>
              <a:srgbClr val="E0004D"/>
            </a:solidFill>
          </p:spPr>
        </p:sp>
      </p:grpSp>
      <p:sp>
        <p:nvSpPr>
          <p:cNvPr id="4" name="Freeform 4"/>
          <p:cNvSpPr/>
          <p:nvPr/>
        </p:nvSpPr>
        <p:spPr>
          <a:xfrm>
            <a:off x="1176717" y="3525724"/>
            <a:ext cx="571263" cy="590591"/>
          </a:xfrm>
          <a:custGeom>
            <a:avLst/>
            <a:gdLst/>
            <a:ahLst/>
            <a:cxnLst/>
            <a:rect l="l" t="t" r="r" b="b"/>
            <a:pathLst>
              <a:path w="571263" h="590591">
                <a:moveTo>
                  <a:pt x="0" y="0"/>
                </a:moveTo>
                <a:lnTo>
                  <a:pt x="571262" y="0"/>
                </a:lnTo>
                <a:lnTo>
                  <a:pt x="571262" y="590591"/>
                </a:lnTo>
                <a:lnTo>
                  <a:pt x="0" y="590591"/>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a:off x="1176717" y="4550513"/>
            <a:ext cx="571263" cy="590591"/>
          </a:xfrm>
          <a:custGeom>
            <a:avLst/>
            <a:gdLst/>
            <a:ahLst/>
            <a:cxnLst/>
            <a:rect l="l" t="t" r="r" b="b"/>
            <a:pathLst>
              <a:path w="571263" h="590591">
                <a:moveTo>
                  <a:pt x="0" y="0"/>
                </a:moveTo>
                <a:lnTo>
                  <a:pt x="571262" y="0"/>
                </a:lnTo>
                <a:lnTo>
                  <a:pt x="571262" y="590591"/>
                </a:lnTo>
                <a:lnTo>
                  <a:pt x="0" y="590591"/>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6" name="Freeform 6"/>
          <p:cNvSpPr/>
          <p:nvPr/>
        </p:nvSpPr>
        <p:spPr>
          <a:xfrm>
            <a:off x="1176717" y="5554896"/>
            <a:ext cx="571263" cy="590591"/>
          </a:xfrm>
          <a:custGeom>
            <a:avLst/>
            <a:gdLst/>
            <a:ahLst/>
            <a:cxnLst/>
            <a:rect l="l" t="t" r="r" b="b"/>
            <a:pathLst>
              <a:path w="571263" h="590591">
                <a:moveTo>
                  <a:pt x="0" y="0"/>
                </a:moveTo>
                <a:lnTo>
                  <a:pt x="571262" y="0"/>
                </a:lnTo>
                <a:lnTo>
                  <a:pt x="571262" y="590591"/>
                </a:lnTo>
                <a:lnTo>
                  <a:pt x="0" y="590591"/>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7" name="Freeform 7"/>
          <p:cNvSpPr/>
          <p:nvPr/>
        </p:nvSpPr>
        <p:spPr>
          <a:xfrm>
            <a:off x="1176717" y="6507624"/>
            <a:ext cx="571263" cy="590591"/>
          </a:xfrm>
          <a:custGeom>
            <a:avLst/>
            <a:gdLst/>
            <a:ahLst/>
            <a:cxnLst/>
            <a:rect l="l" t="t" r="r" b="b"/>
            <a:pathLst>
              <a:path w="571263" h="590591">
                <a:moveTo>
                  <a:pt x="0" y="0"/>
                </a:moveTo>
                <a:lnTo>
                  <a:pt x="571262" y="0"/>
                </a:lnTo>
                <a:lnTo>
                  <a:pt x="571262" y="590591"/>
                </a:lnTo>
                <a:lnTo>
                  <a:pt x="0" y="590591"/>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8" name="Freeform 8"/>
          <p:cNvSpPr/>
          <p:nvPr/>
        </p:nvSpPr>
        <p:spPr>
          <a:xfrm>
            <a:off x="8528620" y="2239157"/>
            <a:ext cx="9458667" cy="7478573"/>
          </a:xfrm>
          <a:custGeom>
            <a:avLst/>
            <a:gdLst/>
            <a:ahLst/>
            <a:cxnLst/>
            <a:rect l="l" t="t" r="r" b="b"/>
            <a:pathLst>
              <a:path w="9458667" h="7478573">
                <a:moveTo>
                  <a:pt x="0" y="0"/>
                </a:moveTo>
                <a:lnTo>
                  <a:pt x="9458667" y="0"/>
                </a:lnTo>
                <a:lnTo>
                  <a:pt x="9458667" y="7478573"/>
                </a:lnTo>
                <a:lnTo>
                  <a:pt x="0" y="7478573"/>
                </a:lnTo>
                <a:lnTo>
                  <a:pt x="0" y="0"/>
                </a:lnTo>
                <a:close/>
              </a:path>
            </a:pathLst>
          </a:custGeom>
          <a:blipFill>
            <a:blip r:embed="rId4"/>
            <a:stretch>
              <a:fillRect l="-26186" t="-6530"/>
            </a:stretch>
          </a:blipFill>
        </p:spPr>
      </p:sp>
      <p:sp>
        <p:nvSpPr>
          <p:cNvPr id="9" name="TextBox 9"/>
          <p:cNvSpPr txBox="1"/>
          <p:nvPr/>
        </p:nvSpPr>
        <p:spPr>
          <a:xfrm>
            <a:off x="1042356" y="176100"/>
            <a:ext cx="14260567" cy="1393669"/>
          </a:xfrm>
          <a:prstGeom prst="rect">
            <a:avLst/>
          </a:prstGeom>
        </p:spPr>
        <p:txBody>
          <a:bodyPr lIns="0" tIns="0" rIns="0" bIns="0" rtlCol="0" anchor="t">
            <a:spAutoFit/>
          </a:bodyPr>
          <a:lstStyle/>
          <a:p>
            <a:pPr algn="l">
              <a:lnSpc>
                <a:spcPts val="11383"/>
              </a:lnSpc>
            </a:pPr>
            <a:r>
              <a:rPr lang="en-US" sz="8131" spc="447">
                <a:solidFill>
                  <a:srgbClr val="FFFFFF"/>
                </a:solidFill>
                <a:latin typeface="Black Diamond"/>
                <a:ea typeface="Black Diamond"/>
                <a:cs typeface="Black Diamond"/>
                <a:sym typeface="Black Diamond"/>
              </a:rPr>
              <a:t>Interview Preparation - Day Before </a:t>
            </a:r>
          </a:p>
        </p:txBody>
      </p:sp>
      <p:sp>
        <p:nvSpPr>
          <p:cNvPr id="10" name="TextBox 10"/>
          <p:cNvSpPr txBox="1"/>
          <p:nvPr/>
        </p:nvSpPr>
        <p:spPr>
          <a:xfrm>
            <a:off x="2006079" y="3221042"/>
            <a:ext cx="6390382" cy="4858248"/>
          </a:xfrm>
          <a:prstGeom prst="rect">
            <a:avLst/>
          </a:prstGeom>
        </p:spPr>
        <p:txBody>
          <a:bodyPr lIns="0" tIns="0" rIns="0" bIns="0" rtlCol="0" anchor="t">
            <a:spAutoFit/>
          </a:bodyPr>
          <a:lstStyle/>
          <a:p>
            <a:pPr algn="l">
              <a:lnSpc>
                <a:spcPts val="7789"/>
              </a:lnSpc>
            </a:pPr>
            <a:r>
              <a:rPr lang="en-US" sz="3556">
                <a:solidFill>
                  <a:srgbClr val="000000"/>
                </a:solidFill>
                <a:latin typeface="Helvetica Neue LT Std 3"/>
                <a:ea typeface="Helvetica Neue LT Std 3"/>
                <a:cs typeface="Helvetica Neue LT Std 3"/>
                <a:sym typeface="Helvetica Neue LT Std 3"/>
              </a:rPr>
              <a:t>Plan your outfit </a:t>
            </a:r>
          </a:p>
          <a:p>
            <a:pPr algn="l">
              <a:lnSpc>
                <a:spcPts val="7789"/>
              </a:lnSpc>
            </a:pPr>
            <a:r>
              <a:rPr lang="en-US" sz="3556" b="1">
                <a:solidFill>
                  <a:srgbClr val="000000"/>
                </a:solidFill>
                <a:latin typeface="Helvetica Neue LT Std 3"/>
                <a:ea typeface="Helvetica Neue LT Std 3"/>
                <a:cs typeface="Helvetica Neue LT Std 3"/>
                <a:sym typeface="Helvetica Neue LT Std 3"/>
              </a:rPr>
              <a:t>Practice your ‘Elevator Pitch”</a:t>
            </a:r>
          </a:p>
          <a:p>
            <a:pPr algn="l">
              <a:lnSpc>
                <a:spcPts val="7789"/>
              </a:lnSpc>
            </a:pPr>
            <a:r>
              <a:rPr lang="en-US" sz="3556">
                <a:solidFill>
                  <a:srgbClr val="000000"/>
                </a:solidFill>
                <a:latin typeface="Helvetica Neue LT Std 3"/>
                <a:ea typeface="Helvetica Neue LT Std 3"/>
                <a:cs typeface="Helvetica Neue LT Std 3"/>
                <a:sym typeface="Helvetica Neue LT Std 3"/>
              </a:rPr>
              <a:t>Print extra copies of your resume</a:t>
            </a:r>
          </a:p>
          <a:p>
            <a:pPr algn="l">
              <a:lnSpc>
                <a:spcPts val="7789"/>
              </a:lnSpc>
            </a:pPr>
            <a:r>
              <a:rPr lang="en-US" sz="3556">
                <a:solidFill>
                  <a:srgbClr val="000000"/>
                </a:solidFill>
                <a:latin typeface="Helvetica Neue LT Std 3"/>
                <a:ea typeface="Helvetica Neue LT Std 3"/>
                <a:cs typeface="Helvetica Neue LT Std 3"/>
                <a:sym typeface="Helvetica Neue LT Std 3"/>
              </a:rPr>
              <a:t>Map out route to interview location </a:t>
            </a:r>
          </a:p>
          <a:p>
            <a:pPr algn="l">
              <a:lnSpc>
                <a:spcPts val="7789"/>
              </a:lnSpc>
            </a:pPr>
            <a:endParaRPr lang="en-US" sz="3556">
              <a:solidFill>
                <a:srgbClr val="000000"/>
              </a:solidFill>
              <a:latin typeface="Helvetica Neue LT Std 3"/>
              <a:ea typeface="Helvetica Neue LT Std 3"/>
              <a:cs typeface="Helvetica Neue LT Std 3"/>
              <a:sym typeface="Helvetica Neue LT Std 3"/>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630300" cy="1907794"/>
            <a:chOff x="0" y="0"/>
            <a:chExt cx="10409824" cy="1065995"/>
          </a:xfrm>
        </p:grpSpPr>
        <p:sp>
          <p:nvSpPr>
            <p:cNvPr id="3" name="Freeform 3"/>
            <p:cNvSpPr/>
            <p:nvPr/>
          </p:nvSpPr>
          <p:spPr>
            <a:xfrm>
              <a:off x="0" y="0"/>
              <a:ext cx="10409824" cy="1065995"/>
            </a:xfrm>
            <a:custGeom>
              <a:avLst/>
              <a:gdLst/>
              <a:ahLst/>
              <a:cxnLst/>
              <a:rect l="l" t="t" r="r" b="b"/>
              <a:pathLst>
                <a:path w="10409824" h="1065995">
                  <a:moveTo>
                    <a:pt x="0" y="0"/>
                  </a:moveTo>
                  <a:lnTo>
                    <a:pt x="10409824" y="0"/>
                  </a:lnTo>
                  <a:lnTo>
                    <a:pt x="10409824" y="1065995"/>
                  </a:lnTo>
                  <a:lnTo>
                    <a:pt x="0" y="1065995"/>
                  </a:lnTo>
                  <a:close/>
                </a:path>
              </a:pathLst>
            </a:custGeom>
            <a:solidFill>
              <a:srgbClr val="E0004D"/>
            </a:solidFill>
          </p:spPr>
        </p:sp>
      </p:grpSp>
      <p:grpSp>
        <p:nvGrpSpPr>
          <p:cNvPr id="4" name="Group 4"/>
          <p:cNvGrpSpPr/>
          <p:nvPr/>
        </p:nvGrpSpPr>
        <p:grpSpPr>
          <a:xfrm>
            <a:off x="-324284" y="1907795"/>
            <a:ext cx="18954584" cy="2833879"/>
            <a:chOff x="0" y="0"/>
            <a:chExt cx="4992154" cy="746371"/>
          </a:xfrm>
        </p:grpSpPr>
        <p:sp>
          <p:nvSpPr>
            <p:cNvPr id="5" name="Freeform 5"/>
            <p:cNvSpPr/>
            <p:nvPr/>
          </p:nvSpPr>
          <p:spPr>
            <a:xfrm>
              <a:off x="0" y="0"/>
              <a:ext cx="4992154" cy="746371"/>
            </a:xfrm>
            <a:custGeom>
              <a:avLst/>
              <a:gdLst/>
              <a:ahLst/>
              <a:cxnLst/>
              <a:rect l="l" t="t" r="r" b="b"/>
              <a:pathLst>
                <a:path w="4992154" h="746371">
                  <a:moveTo>
                    <a:pt x="0" y="0"/>
                  </a:moveTo>
                  <a:lnTo>
                    <a:pt x="4992154" y="0"/>
                  </a:lnTo>
                  <a:lnTo>
                    <a:pt x="4992154" y="746371"/>
                  </a:lnTo>
                  <a:lnTo>
                    <a:pt x="0" y="746371"/>
                  </a:lnTo>
                  <a:close/>
                </a:path>
              </a:pathLst>
            </a:custGeom>
            <a:solidFill>
              <a:srgbClr val="D9D9D9"/>
            </a:solidFill>
          </p:spPr>
        </p:sp>
        <p:sp>
          <p:nvSpPr>
            <p:cNvPr id="6" name="TextBox 6"/>
            <p:cNvSpPr txBox="1"/>
            <p:nvPr/>
          </p:nvSpPr>
          <p:spPr>
            <a:xfrm>
              <a:off x="0" y="-104775"/>
              <a:ext cx="4992154" cy="851146"/>
            </a:xfrm>
            <a:prstGeom prst="rect">
              <a:avLst/>
            </a:prstGeom>
          </p:spPr>
          <p:txBody>
            <a:bodyPr lIns="50800" tIns="50800" rIns="50800" bIns="50800" rtlCol="0" anchor="ctr"/>
            <a:lstStyle/>
            <a:p>
              <a:pPr algn="ctr">
                <a:lnSpc>
                  <a:spcPts val="3641"/>
                </a:lnSpc>
              </a:pPr>
              <a:endParaRPr/>
            </a:p>
          </p:txBody>
        </p:sp>
      </p:grpSp>
      <p:grpSp>
        <p:nvGrpSpPr>
          <p:cNvPr id="7" name="Group 7"/>
          <p:cNvGrpSpPr/>
          <p:nvPr/>
        </p:nvGrpSpPr>
        <p:grpSpPr>
          <a:xfrm>
            <a:off x="-324284" y="4741673"/>
            <a:ext cx="18954584" cy="2833879"/>
            <a:chOff x="0" y="0"/>
            <a:chExt cx="4992154" cy="746371"/>
          </a:xfrm>
        </p:grpSpPr>
        <p:sp>
          <p:nvSpPr>
            <p:cNvPr id="8" name="Freeform 8"/>
            <p:cNvSpPr/>
            <p:nvPr/>
          </p:nvSpPr>
          <p:spPr>
            <a:xfrm>
              <a:off x="0" y="0"/>
              <a:ext cx="4992154" cy="746371"/>
            </a:xfrm>
            <a:custGeom>
              <a:avLst/>
              <a:gdLst/>
              <a:ahLst/>
              <a:cxnLst/>
              <a:rect l="l" t="t" r="r" b="b"/>
              <a:pathLst>
                <a:path w="4992154" h="746371">
                  <a:moveTo>
                    <a:pt x="0" y="0"/>
                  </a:moveTo>
                  <a:lnTo>
                    <a:pt x="4992154" y="0"/>
                  </a:lnTo>
                  <a:lnTo>
                    <a:pt x="4992154" y="746371"/>
                  </a:lnTo>
                  <a:lnTo>
                    <a:pt x="0" y="746371"/>
                  </a:lnTo>
                  <a:close/>
                </a:path>
              </a:pathLst>
            </a:custGeom>
            <a:solidFill>
              <a:srgbClr val="FFFFFF"/>
            </a:solidFill>
          </p:spPr>
        </p:sp>
        <p:sp>
          <p:nvSpPr>
            <p:cNvPr id="9" name="TextBox 9"/>
            <p:cNvSpPr txBox="1"/>
            <p:nvPr/>
          </p:nvSpPr>
          <p:spPr>
            <a:xfrm>
              <a:off x="0" y="-104775"/>
              <a:ext cx="4992154" cy="851146"/>
            </a:xfrm>
            <a:prstGeom prst="rect">
              <a:avLst/>
            </a:prstGeom>
          </p:spPr>
          <p:txBody>
            <a:bodyPr lIns="50800" tIns="50800" rIns="50800" bIns="50800" rtlCol="0" anchor="ctr"/>
            <a:lstStyle/>
            <a:p>
              <a:pPr algn="ctr">
                <a:lnSpc>
                  <a:spcPts val="3641"/>
                </a:lnSpc>
              </a:pPr>
              <a:endParaRPr/>
            </a:p>
          </p:txBody>
        </p:sp>
      </p:grpSp>
      <p:grpSp>
        <p:nvGrpSpPr>
          <p:cNvPr id="10" name="Group 10"/>
          <p:cNvGrpSpPr/>
          <p:nvPr/>
        </p:nvGrpSpPr>
        <p:grpSpPr>
          <a:xfrm>
            <a:off x="0" y="7453121"/>
            <a:ext cx="18630300" cy="2833879"/>
            <a:chOff x="0" y="0"/>
            <a:chExt cx="4906746" cy="746371"/>
          </a:xfrm>
        </p:grpSpPr>
        <p:sp>
          <p:nvSpPr>
            <p:cNvPr id="11" name="Freeform 11"/>
            <p:cNvSpPr/>
            <p:nvPr/>
          </p:nvSpPr>
          <p:spPr>
            <a:xfrm>
              <a:off x="0" y="0"/>
              <a:ext cx="4906746" cy="746371"/>
            </a:xfrm>
            <a:custGeom>
              <a:avLst/>
              <a:gdLst/>
              <a:ahLst/>
              <a:cxnLst/>
              <a:rect l="l" t="t" r="r" b="b"/>
              <a:pathLst>
                <a:path w="4906746" h="746371">
                  <a:moveTo>
                    <a:pt x="0" y="0"/>
                  </a:moveTo>
                  <a:lnTo>
                    <a:pt x="4906746" y="0"/>
                  </a:lnTo>
                  <a:lnTo>
                    <a:pt x="4906746" y="746371"/>
                  </a:lnTo>
                  <a:lnTo>
                    <a:pt x="0" y="746371"/>
                  </a:lnTo>
                  <a:close/>
                </a:path>
              </a:pathLst>
            </a:custGeom>
            <a:solidFill>
              <a:srgbClr val="F8B5BA"/>
            </a:solidFill>
          </p:spPr>
        </p:sp>
        <p:sp>
          <p:nvSpPr>
            <p:cNvPr id="12" name="TextBox 12"/>
            <p:cNvSpPr txBox="1"/>
            <p:nvPr/>
          </p:nvSpPr>
          <p:spPr>
            <a:xfrm>
              <a:off x="0" y="-104775"/>
              <a:ext cx="4906746" cy="851146"/>
            </a:xfrm>
            <a:prstGeom prst="rect">
              <a:avLst/>
            </a:prstGeom>
          </p:spPr>
          <p:txBody>
            <a:bodyPr lIns="50800" tIns="50800" rIns="50800" bIns="50800" rtlCol="0" anchor="ctr"/>
            <a:lstStyle/>
            <a:p>
              <a:pPr algn="ctr">
                <a:lnSpc>
                  <a:spcPts val="3641"/>
                </a:lnSpc>
              </a:pPr>
              <a:endParaRPr/>
            </a:p>
          </p:txBody>
        </p:sp>
      </p:grpSp>
      <p:sp>
        <p:nvSpPr>
          <p:cNvPr id="13" name="Freeform 13"/>
          <p:cNvSpPr/>
          <p:nvPr/>
        </p:nvSpPr>
        <p:spPr>
          <a:xfrm>
            <a:off x="11808394" y="4828259"/>
            <a:ext cx="2213836" cy="2141887"/>
          </a:xfrm>
          <a:custGeom>
            <a:avLst/>
            <a:gdLst/>
            <a:ahLst/>
            <a:cxnLst/>
            <a:rect l="l" t="t" r="r" b="b"/>
            <a:pathLst>
              <a:path w="2213836" h="2141887">
                <a:moveTo>
                  <a:pt x="0" y="0"/>
                </a:moveTo>
                <a:lnTo>
                  <a:pt x="2213836" y="0"/>
                </a:lnTo>
                <a:lnTo>
                  <a:pt x="2213836" y="2141887"/>
                </a:lnTo>
                <a:lnTo>
                  <a:pt x="0" y="2141887"/>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4" name="Freeform 14"/>
          <p:cNvSpPr/>
          <p:nvPr/>
        </p:nvSpPr>
        <p:spPr>
          <a:xfrm rot="983716">
            <a:off x="8235535" y="2257454"/>
            <a:ext cx="2129223" cy="2134560"/>
          </a:xfrm>
          <a:custGeom>
            <a:avLst/>
            <a:gdLst/>
            <a:ahLst/>
            <a:cxnLst/>
            <a:rect l="l" t="t" r="r" b="b"/>
            <a:pathLst>
              <a:path w="2129223" h="2134560">
                <a:moveTo>
                  <a:pt x="0" y="0"/>
                </a:moveTo>
                <a:lnTo>
                  <a:pt x="2129223" y="0"/>
                </a:lnTo>
                <a:lnTo>
                  <a:pt x="2129223" y="2134560"/>
                </a:lnTo>
                <a:lnTo>
                  <a:pt x="0" y="2134560"/>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5" name="Freeform 15"/>
          <p:cNvSpPr/>
          <p:nvPr/>
        </p:nvSpPr>
        <p:spPr>
          <a:xfrm>
            <a:off x="14932478" y="7787341"/>
            <a:ext cx="2165438" cy="2165438"/>
          </a:xfrm>
          <a:custGeom>
            <a:avLst/>
            <a:gdLst/>
            <a:ahLst/>
            <a:cxnLst/>
            <a:rect l="l" t="t" r="r" b="b"/>
            <a:pathLst>
              <a:path w="2165438" h="2165438">
                <a:moveTo>
                  <a:pt x="0" y="0"/>
                </a:moveTo>
                <a:lnTo>
                  <a:pt x="2165438" y="0"/>
                </a:lnTo>
                <a:lnTo>
                  <a:pt x="2165438" y="2165439"/>
                </a:lnTo>
                <a:lnTo>
                  <a:pt x="0" y="2165439"/>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6" name="Freeform 16"/>
          <p:cNvSpPr/>
          <p:nvPr/>
        </p:nvSpPr>
        <p:spPr>
          <a:xfrm>
            <a:off x="3873104" y="5080915"/>
            <a:ext cx="1841884" cy="2155396"/>
          </a:xfrm>
          <a:custGeom>
            <a:avLst/>
            <a:gdLst/>
            <a:ahLst/>
            <a:cxnLst/>
            <a:rect l="l" t="t" r="r" b="b"/>
            <a:pathLst>
              <a:path w="1841884" h="2155396">
                <a:moveTo>
                  <a:pt x="0" y="0"/>
                </a:moveTo>
                <a:lnTo>
                  <a:pt x="1841884" y="0"/>
                </a:lnTo>
                <a:lnTo>
                  <a:pt x="1841884" y="2155396"/>
                </a:lnTo>
                <a:lnTo>
                  <a:pt x="0" y="2155396"/>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17" name="TextBox 17"/>
          <p:cNvSpPr txBox="1"/>
          <p:nvPr/>
        </p:nvSpPr>
        <p:spPr>
          <a:xfrm>
            <a:off x="3745512" y="1536320"/>
            <a:ext cx="3229652" cy="3006591"/>
          </a:xfrm>
          <a:prstGeom prst="rect">
            <a:avLst/>
          </a:prstGeom>
        </p:spPr>
        <p:txBody>
          <a:bodyPr lIns="0" tIns="0" rIns="0" bIns="0" rtlCol="0" anchor="t">
            <a:spAutoFit/>
          </a:bodyPr>
          <a:lstStyle/>
          <a:p>
            <a:pPr algn="ctr">
              <a:lnSpc>
                <a:spcPts val="24722"/>
              </a:lnSpc>
            </a:pPr>
            <a:r>
              <a:rPr lang="en-US" sz="17658">
                <a:solidFill>
                  <a:srgbClr val="000000"/>
                </a:solidFill>
                <a:latin typeface="Black Diamond"/>
                <a:ea typeface="Black Diamond"/>
                <a:cs typeface="Black Diamond"/>
                <a:sym typeface="Black Diamond"/>
              </a:rPr>
              <a:t>Plan</a:t>
            </a:r>
          </a:p>
        </p:txBody>
      </p:sp>
      <p:sp>
        <p:nvSpPr>
          <p:cNvPr id="18" name="TextBox 18"/>
          <p:cNvSpPr txBox="1"/>
          <p:nvPr/>
        </p:nvSpPr>
        <p:spPr>
          <a:xfrm>
            <a:off x="6018535" y="4268115"/>
            <a:ext cx="5168530" cy="2900226"/>
          </a:xfrm>
          <a:prstGeom prst="rect">
            <a:avLst/>
          </a:prstGeom>
        </p:spPr>
        <p:txBody>
          <a:bodyPr lIns="0" tIns="0" rIns="0" bIns="0" rtlCol="0" anchor="t">
            <a:spAutoFit/>
          </a:bodyPr>
          <a:lstStyle/>
          <a:p>
            <a:pPr algn="ctr">
              <a:lnSpc>
                <a:spcPts val="23813"/>
              </a:lnSpc>
            </a:pPr>
            <a:r>
              <a:rPr lang="en-US" sz="17009">
                <a:solidFill>
                  <a:srgbClr val="000000"/>
                </a:solidFill>
                <a:latin typeface="Black Diamond"/>
                <a:ea typeface="Black Diamond"/>
                <a:cs typeface="Black Diamond"/>
                <a:sym typeface="Black Diamond"/>
              </a:rPr>
              <a:t>Prepare</a:t>
            </a:r>
          </a:p>
        </p:txBody>
      </p:sp>
      <p:sp>
        <p:nvSpPr>
          <p:cNvPr id="19" name="Freeform 19"/>
          <p:cNvSpPr/>
          <p:nvPr/>
        </p:nvSpPr>
        <p:spPr>
          <a:xfrm>
            <a:off x="6135688" y="7797384"/>
            <a:ext cx="1841884" cy="2155396"/>
          </a:xfrm>
          <a:custGeom>
            <a:avLst/>
            <a:gdLst/>
            <a:ahLst/>
            <a:cxnLst/>
            <a:rect l="l" t="t" r="r" b="b"/>
            <a:pathLst>
              <a:path w="1841884" h="2155396">
                <a:moveTo>
                  <a:pt x="0" y="0"/>
                </a:moveTo>
                <a:lnTo>
                  <a:pt x="1841884" y="0"/>
                </a:lnTo>
                <a:lnTo>
                  <a:pt x="1841884" y="2155396"/>
                </a:lnTo>
                <a:lnTo>
                  <a:pt x="0" y="2155396"/>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20" name="TextBox 20"/>
          <p:cNvSpPr txBox="1"/>
          <p:nvPr/>
        </p:nvSpPr>
        <p:spPr>
          <a:xfrm>
            <a:off x="5372688" y="309007"/>
            <a:ext cx="7542624" cy="1201261"/>
          </a:xfrm>
          <a:prstGeom prst="rect">
            <a:avLst/>
          </a:prstGeom>
        </p:spPr>
        <p:txBody>
          <a:bodyPr lIns="0" tIns="0" rIns="0" bIns="0" rtlCol="0" anchor="t">
            <a:spAutoFit/>
          </a:bodyPr>
          <a:lstStyle/>
          <a:p>
            <a:pPr algn="l">
              <a:lnSpc>
                <a:spcPts val="8863"/>
              </a:lnSpc>
            </a:pPr>
            <a:r>
              <a:rPr lang="en-US" sz="6331" spc="348">
                <a:solidFill>
                  <a:srgbClr val="FFFFFF"/>
                </a:solidFill>
                <a:latin typeface="Helvetica Neue LT Std 1"/>
                <a:ea typeface="Helvetica Neue LT Std 1"/>
                <a:cs typeface="Helvetica Neue LT Std 1"/>
                <a:sym typeface="Helvetica Neue LT Std 1"/>
              </a:rPr>
              <a:t>SECRET TO SUCCESS </a:t>
            </a:r>
          </a:p>
        </p:txBody>
      </p:sp>
      <p:sp>
        <p:nvSpPr>
          <p:cNvPr id="21" name="TextBox 21"/>
          <p:cNvSpPr txBox="1"/>
          <p:nvPr/>
        </p:nvSpPr>
        <p:spPr>
          <a:xfrm>
            <a:off x="8602800" y="7091171"/>
            <a:ext cx="5372463" cy="3014815"/>
          </a:xfrm>
          <a:prstGeom prst="rect">
            <a:avLst/>
          </a:prstGeom>
        </p:spPr>
        <p:txBody>
          <a:bodyPr lIns="0" tIns="0" rIns="0" bIns="0" rtlCol="0" anchor="t">
            <a:spAutoFit/>
          </a:bodyPr>
          <a:lstStyle/>
          <a:p>
            <a:pPr algn="ctr">
              <a:lnSpc>
                <a:spcPts val="24888"/>
              </a:lnSpc>
            </a:pPr>
            <a:r>
              <a:rPr lang="en-US" sz="17777">
                <a:solidFill>
                  <a:srgbClr val="000000"/>
                </a:solidFill>
                <a:latin typeface="Black Diamond"/>
                <a:ea typeface="Black Diamond"/>
                <a:cs typeface="Black Diamond"/>
                <a:sym typeface="Black Diamond"/>
              </a:rPr>
              <a:t>Perform</a:t>
            </a:r>
          </a:p>
        </p:txBody>
      </p:sp>
      <p:sp>
        <p:nvSpPr>
          <p:cNvPr id="22" name="Freeform 22"/>
          <p:cNvSpPr/>
          <p:nvPr/>
        </p:nvSpPr>
        <p:spPr>
          <a:xfrm>
            <a:off x="1683451" y="2387514"/>
            <a:ext cx="1841884" cy="2155396"/>
          </a:xfrm>
          <a:custGeom>
            <a:avLst/>
            <a:gdLst/>
            <a:ahLst/>
            <a:cxnLst/>
            <a:rect l="l" t="t" r="r" b="b"/>
            <a:pathLst>
              <a:path w="1841884" h="2155396">
                <a:moveTo>
                  <a:pt x="0" y="0"/>
                </a:moveTo>
                <a:lnTo>
                  <a:pt x="1841884" y="0"/>
                </a:lnTo>
                <a:lnTo>
                  <a:pt x="1841884" y="2155396"/>
                </a:lnTo>
                <a:lnTo>
                  <a:pt x="0" y="2155396"/>
                </a:lnTo>
                <a:lnTo>
                  <a:pt x="0" y="0"/>
                </a:lnTo>
                <a:close/>
              </a:path>
            </a:pathLst>
          </a:custGeom>
          <a:blipFill>
            <a:blip>
              <a:extLst>
                <a:ext uri="{96DAC541-7B7A-43D3-8B79-37D633B846F1}">
                  <asvg:svgBlip xmlns:asvg="http://schemas.microsoft.com/office/drawing/2016/SVG/main" r:embed="rId6"/>
                </a:ext>
              </a:extLst>
            </a:blip>
            <a:stretch>
              <a:fillRect/>
            </a:stretch>
          </a:blipFill>
        </p:spPr>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907794"/>
            <a:chOff x="0" y="0"/>
            <a:chExt cx="10218561" cy="1065995"/>
          </a:xfrm>
        </p:grpSpPr>
        <p:sp>
          <p:nvSpPr>
            <p:cNvPr id="3" name="Freeform 3"/>
            <p:cNvSpPr/>
            <p:nvPr/>
          </p:nvSpPr>
          <p:spPr>
            <a:xfrm>
              <a:off x="0" y="0"/>
              <a:ext cx="10218561" cy="1065995"/>
            </a:xfrm>
            <a:custGeom>
              <a:avLst/>
              <a:gdLst/>
              <a:ahLst/>
              <a:cxnLst/>
              <a:rect l="l" t="t" r="r" b="b"/>
              <a:pathLst>
                <a:path w="10218561" h="1065995">
                  <a:moveTo>
                    <a:pt x="0" y="0"/>
                  </a:moveTo>
                  <a:lnTo>
                    <a:pt x="10218561" y="0"/>
                  </a:lnTo>
                  <a:lnTo>
                    <a:pt x="10218561" y="1065995"/>
                  </a:lnTo>
                  <a:lnTo>
                    <a:pt x="0" y="1065995"/>
                  </a:lnTo>
                  <a:close/>
                </a:path>
              </a:pathLst>
            </a:custGeom>
            <a:solidFill>
              <a:srgbClr val="E61955"/>
            </a:solidFill>
          </p:spPr>
        </p:sp>
      </p:grpSp>
      <p:sp>
        <p:nvSpPr>
          <p:cNvPr id="4" name="Freeform 4"/>
          <p:cNvSpPr/>
          <p:nvPr/>
        </p:nvSpPr>
        <p:spPr>
          <a:xfrm>
            <a:off x="3357459" y="2641543"/>
            <a:ext cx="4712654" cy="6616757"/>
          </a:xfrm>
          <a:custGeom>
            <a:avLst/>
            <a:gdLst/>
            <a:ahLst/>
            <a:cxnLst/>
            <a:rect l="l" t="t" r="r" b="b"/>
            <a:pathLst>
              <a:path w="4712654" h="6616757">
                <a:moveTo>
                  <a:pt x="0" y="0"/>
                </a:moveTo>
                <a:lnTo>
                  <a:pt x="4712654" y="0"/>
                </a:lnTo>
                <a:lnTo>
                  <a:pt x="4712654" y="6616757"/>
                </a:lnTo>
                <a:lnTo>
                  <a:pt x="0" y="6616757"/>
                </a:lnTo>
                <a:lnTo>
                  <a:pt x="0" y="0"/>
                </a:lnTo>
                <a:close/>
              </a:path>
            </a:pathLst>
          </a:custGeom>
          <a:blipFill>
            <a:blip r:embed="rId2"/>
            <a:stretch>
              <a:fillRect/>
            </a:stretch>
          </a:blipFill>
        </p:spPr>
      </p:sp>
      <p:sp>
        <p:nvSpPr>
          <p:cNvPr id="5" name="Freeform 5"/>
          <p:cNvSpPr/>
          <p:nvPr/>
        </p:nvSpPr>
        <p:spPr>
          <a:xfrm>
            <a:off x="10336600" y="2641543"/>
            <a:ext cx="4719563" cy="6616757"/>
          </a:xfrm>
          <a:custGeom>
            <a:avLst/>
            <a:gdLst/>
            <a:ahLst/>
            <a:cxnLst/>
            <a:rect l="l" t="t" r="r" b="b"/>
            <a:pathLst>
              <a:path w="4719563" h="6616757">
                <a:moveTo>
                  <a:pt x="0" y="0"/>
                </a:moveTo>
                <a:lnTo>
                  <a:pt x="4719563" y="0"/>
                </a:lnTo>
                <a:lnTo>
                  <a:pt x="4719563" y="6616757"/>
                </a:lnTo>
                <a:lnTo>
                  <a:pt x="0" y="6616757"/>
                </a:lnTo>
                <a:lnTo>
                  <a:pt x="0" y="0"/>
                </a:lnTo>
                <a:close/>
              </a:path>
            </a:pathLst>
          </a:custGeom>
          <a:blipFill>
            <a:blip r:embed="rId3"/>
            <a:stretch>
              <a:fillRect/>
            </a:stretch>
          </a:blipFill>
        </p:spPr>
      </p:sp>
      <p:sp>
        <p:nvSpPr>
          <p:cNvPr id="6" name="TextBox 6"/>
          <p:cNvSpPr txBox="1"/>
          <p:nvPr/>
        </p:nvSpPr>
        <p:spPr>
          <a:xfrm>
            <a:off x="1495706" y="86245"/>
            <a:ext cx="14260567" cy="1544805"/>
          </a:xfrm>
          <a:prstGeom prst="rect">
            <a:avLst/>
          </a:prstGeom>
        </p:spPr>
        <p:txBody>
          <a:bodyPr lIns="0" tIns="0" rIns="0" bIns="0" rtlCol="0" anchor="t">
            <a:spAutoFit/>
          </a:bodyPr>
          <a:lstStyle/>
          <a:p>
            <a:pPr algn="l">
              <a:lnSpc>
                <a:spcPts val="12503"/>
              </a:lnSpc>
            </a:pPr>
            <a:r>
              <a:rPr lang="en-US" sz="8930" spc="491">
                <a:solidFill>
                  <a:srgbClr val="FFFFFF"/>
                </a:solidFill>
                <a:latin typeface="Black Diamond"/>
                <a:ea typeface="Black Diamond"/>
                <a:cs typeface="Black Diamond"/>
                <a:sym typeface="Black Diamond"/>
              </a:rPr>
              <a:t>Helpful Resources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E0004D"/>
        </a:solidFill>
        <a:effectLst/>
      </p:bgPr>
    </p:bg>
    <p:spTree>
      <p:nvGrpSpPr>
        <p:cNvPr id="1" name=""/>
        <p:cNvGrpSpPr/>
        <p:nvPr/>
      </p:nvGrpSpPr>
      <p:grpSpPr>
        <a:xfrm>
          <a:off x="0" y="0"/>
          <a:ext cx="0" cy="0"/>
          <a:chOff x="0" y="0"/>
          <a:chExt cx="0" cy="0"/>
        </a:xfrm>
      </p:grpSpPr>
      <p:sp>
        <p:nvSpPr>
          <p:cNvPr id="2" name="Freeform 2"/>
          <p:cNvSpPr/>
          <p:nvPr/>
        </p:nvSpPr>
        <p:spPr>
          <a:xfrm>
            <a:off x="12868501" y="4946249"/>
            <a:ext cx="4644840" cy="4579937"/>
          </a:xfrm>
          <a:custGeom>
            <a:avLst/>
            <a:gdLst/>
            <a:ahLst/>
            <a:cxnLst/>
            <a:rect l="l" t="t" r="r" b="b"/>
            <a:pathLst>
              <a:path w="4644840" h="4579937">
                <a:moveTo>
                  <a:pt x="0" y="0"/>
                </a:moveTo>
                <a:lnTo>
                  <a:pt x="4644840" y="0"/>
                </a:lnTo>
                <a:lnTo>
                  <a:pt x="4644840" y="4579937"/>
                </a:lnTo>
                <a:lnTo>
                  <a:pt x="0" y="4579937"/>
                </a:lnTo>
                <a:lnTo>
                  <a:pt x="0" y="0"/>
                </a:lnTo>
                <a:close/>
              </a:path>
            </a:pathLst>
          </a:custGeom>
          <a:blipFill>
            <a:blip r:embed="rId2"/>
            <a:stretch>
              <a:fillRect t="-708" b="-708"/>
            </a:stretch>
          </a:blipFill>
        </p:spPr>
      </p:sp>
      <p:pic>
        <p:nvPicPr>
          <p:cNvPr id="3" name="Picture 3"/>
          <p:cNvPicPr>
            <a:picLocks noChangeAspect="1"/>
          </p:cNvPicPr>
          <p:nvPr/>
        </p:nvPicPr>
        <p:blipFill>
          <a:blip r:embed="rId3"/>
          <a:stretch>
            <a:fillRect/>
          </a:stretch>
        </p:blipFill>
        <p:spPr>
          <a:xfrm>
            <a:off x="13000928" y="5046224"/>
            <a:ext cx="4379986" cy="4379986"/>
          </a:xfrm>
          <a:prstGeom prst="rect">
            <a:avLst/>
          </a:prstGeom>
        </p:spPr>
      </p:pic>
      <p:sp>
        <p:nvSpPr>
          <p:cNvPr id="4" name="Freeform 4"/>
          <p:cNvSpPr/>
          <p:nvPr/>
        </p:nvSpPr>
        <p:spPr>
          <a:xfrm>
            <a:off x="684767" y="0"/>
            <a:ext cx="11135063" cy="10287000"/>
          </a:xfrm>
          <a:custGeom>
            <a:avLst/>
            <a:gdLst/>
            <a:ahLst/>
            <a:cxnLst/>
            <a:rect l="l" t="t" r="r" b="b"/>
            <a:pathLst>
              <a:path w="11135063" h="10287000">
                <a:moveTo>
                  <a:pt x="0" y="0"/>
                </a:moveTo>
                <a:lnTo>
                  <a:pt x="11135063" y="0"/>
                </a:lnTo>
                <a:lnTo>
                  <a:pt x="11135063" y="10287000"/>
                </a:lnTo>
                <a:lnTo>
                  <a:pt x="0" y="10287000"/>
                </a:lnTo>
                <a:lnTo>
                  <a:pt x="0" y="0"/>
                </a:lnTo>
                <a:close/>
              </a:path>
            </a:pathLst>
          </a:custGeom>
          <a:blipFill>
            <a:blip r:embed="rId4"/>
            <a:stretch>
              <a:fillRect l="-6644" r="-6644"/>
            </a:stretch>
          </a:blipFill>
        </p:spPr>
      </p:sp>
      <p:sp>
        <p:nvSpPr>
          <p:cNvPr id="5" name="TextBox 5"/>
          <p:cNvSpPr txBox="1"/>
          <p:nvPr/>
        </p:nvSpPr>
        <p:spPr>
          <a:xfrm>
            <a:off x="11858560" y="585978"/>
            <a:ext cx="6664723" cy="3259470"/>
          </a:xfrm>
          <a:prstGeom prst="rect">
            <a:avLst/>
          </a:prstGeom>
        </p:spPr>
        <p:txBody>
          <a:bodyPr lIns="0" tIns="0" rIns="0" bIns="0" rtlCol="0" anchor="t">
            <a:spAutoFit/>
          </a:bodyPr>
          <a:lstStyle/>
          <a:p>
            <a:pPr algn="ctr">
              <a:lnSpc>
                <a:spcPts val="13019"/>
              </a:lnSpc>
            </a:pPr>
            <a:r>
              <a:rPr lang="en-US" sz="9299">
                <a:solidFill>
                  <a:srgbClr val="FFFEFE"/>
                </a:solidFill>
                <a:latin typeface="Black Diamond"/>
                <a:ea typeface="Black Diamond"/>
                <a:cs typeface="Black Diamond"/>
                <a:sym typeface="Black Diamond"/>
              </a:rPr>
              <a:t>Follow us on Instagram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333" b="-9333"/>
            </a:stretch>
          </a:blipFill>
        </p:spPr>
      </p:sp>
      <p:sp>
        <p:nvSpPr>
          <p:cNvPr id="3" name="Freeform 3"/>
          <p:cNvSpPr/>
          <p:nvPr/>
        </p:nvSpPr>
        <p:spPr>
          <a:xfrm>
            <a:off x="14581504" y="8971911"/>
            <a:ext cx="3254923" cy="1112690"/>
          </a:xfrm>
          <a:custGeom>
            <a:avLst/>
            <a:gdLst/>
            <a:ahLst/>
            <a:cxnLst/>
            <a:rect l="l" t="t" r="r" b="b"/>
            <a:pathLst>
              <a:path w="3254923" h="1112690">
                <a:moveTo>
                  <a:pt x="0" y="0"/>
                </a:moveTo>
                <a:lnTo>
                  <a:pt x="3254922" y="0"/>
                </a:lnTo>
                <a:lnTo>
                  <a:pt x="3254922" y="1112690"/>
                </a:lnTo>
                <a:lnTo>
                  <a:pt x="0" y="1112690"/>
                </a:lnTo>
                <a:lnTo>
                  <a:pt x="0" y="0"/>
                </a:lnTo>
                <a:close/>
              </a:path>
            </a:pathLst>
          </a:custGeom>
          <a:blipFill>
            <a:blip r:embed="rId4"/>
            <a:stretch>
              <a:fillRect l="-2044"/>
            </a:stretch>
          </a:blipFill>
        </p:spPr>
      </p:sp>
      <p:sp>
        <p:nvSpPr>
          <p:cNvPr id="4" name="TextBox 4"/>
          <p:cNvSpPr txBox="1"/>
          <p:nvPr/>
        </p:nvSpPr>
        <p:spPr>
          <a:xfrm rot="-70827">
            <a:off x="-970780" y="6534703"/>
            <a:ext cx="13955010" cy="1200150"/>
          </a:xfrm>
          <a:prstGeom prst="rect">
            <a:avLst/>
          </a:prstGeom>
        </p:spPr>
        <p:txBody>
          <a:bodyPr lIns="0" tIns="0" rIns="0" bIns="0" rtlCol="0" anchor="t">
            <a:spAutoFit/>
          </a:bodyPr>
          <a:lstStyle/>
          <a:p>
            <a:pPr algn="ctr">
              <a:lnSpc>
                <a:spcPts val="9360"/>
              </a:lnSpc>
            </a:pPr>
            <a:r>
              <a:rPr lang="en-US" sz="7800">
                <a:solidFill>
                  <a:srgbClr val="E61955"/>
                </a:solidFill>
                <a:latin typeface="Black Diamond"/>
                <a:ea typeface="Black Diamond"/>
                <a:cs typeface="Black Diamond"/>
                <a:sym typeface="Black Diamond"/>
              </a:rPr>
              <a:t>What type of interviews have you had?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907794"/>
            <a:chOff x="0" y="0"/>
            <a:chExt cx="10218561" cy="1065995"/>
          </a:xfrm>
        </p:grpSpPr>
        <p:sp>
          <p:nvSpPr>
            <p:cNvPr id="3" name="Freeform 3"/>
            <p:cNvSpPr/>
            <p:nvPr/>
          </p:nvSpPr>
          <p:spPr>
            <a:xfrm>
              <a:off x="0" y="0"/>
              <a:ext cx="10218561" cy="1065995"/>
            </a:xfrm>
            <a:custGeom>
              <a:avLst/>
              <a:gdLst/>
              <a:ahLst/>
              <a:cxnLst/>
              <a:rect l="l" t="t" r="r" b="b"/>
              <a:pathLst>
                <a:path w="10218561" h="1065995">
                  <a:moveTo>
                    <a:pt x="0" y="0"/>
                  </a:moveTo>
                  <a:lnTo>
                    <a:pt x="10218561" y="0"/>
                  </a:lnTo>
                  <a:lnTo>
                    <a:pt x="10218561" y="1065995"/>
                  </a:lnTo>
                  <a:lnTo>
                    <a:pt x="0" y="1065995"/>
                  </a:lnTo>
                  <a:close/>
                </a:path>
              </a:pathLst>
            </a:custGeom>
            <a:solidFill>
              <a:srgbClr val="E0004D"/>
            </a:solidFill>
          </p:spPr>
        </p:sp>
      </p:grpSp>
      <p:sp>
        <p:nvSpPr>
          <p:cNvPr id="4" name="Freeform 4"/>
          <p:cNvSpPr/>
          <p:nvPr/>
        </p:nvSpPr>
        <p:spPr>
          <a:xfrm>
            <a:off x="8101882" y="1882838"/>
            <a:ext cx="10186118" cy="7639588"/>
          </a:xfrm>
          <a:custGeom>
            <a:avLst/>
            <a:gdLst/>
            <a:ahLst/>
            <a:cxnLst/>
            <a:rect l="l" t="t" r="r" b="b"/>
            <a:pathLst>
              <a:path w="10186118" h="7639588">
                <a:moveTo>
                  <a:pt x="0" y="0"/>
                </a:moveTo>
                <a:lnTo>
                  <a:pt x="10186118" y="0"/>
                </a:lnTo>
                <a:lnTo>
                  <a:pt x="10186118" y="7639589"/>
                </a:lnTo>
                <a:lnTo>
                  <a:pt x="0" y="7639589"/>
                </a:lnTo>
                <a:lnTo>
                  <a:pt x="0" y="0"/>
                </a:lnTo>
                <a:close/>
              </a:path>
            </a:pathLst>
          </a:custGeom>
          <a:blipFill>
            <a:blip r:embed="rId3"/>
            <a:stretch>
              <a:fillRect/>
            </a:stretch>
          </a:blipFill>
        </p:spPr>
      </p:sp>
      <p:sp>
        <p:nvSpPr>
          <p:cNvPr id="5" name="Freeform 5"/>
          <p:cNvSpPr/>
          <p:nvPr/>
        </p:nvSpPr>
        <p:spPr>
          <a:xfrm>
            <a:off x="691791" y="2229863"/>
            <a:ext cx="3302229" cy="2707668"/>
          </a:xfrm>
          <a:custGeom>
            <a:avLst/>
            <a:gdLst/>
            <a:ahLst/>
            <a:cxnLst/>
            <a:rect l="l" t="t" r="r" b="b"/>
            <a:pathLst>
              <a:path w="3302229" h="2707668">
                <a:moveTo>
                  <a:pt x="0" y="0"/>
                </a:moveTo>
                <a:lnTo>
                  <a:pt x="3302228" y="0"/>
                </a:lnTo>
                <a:lnTo>
                  <a:pt x="3302228" y="2707668"/>
                </a:lnTo>
                <a:lnTo>
                  <a:pt x="0" y="2707668"/>
                </a:lnTo>
                <a:lnTo>
                  <a:pt x="0" y="0"/>
                </a:lnTo>
                <a:close/>
              </a:path>
            </a:pathLst>
          </a:custGeom>
          <a:blipFill>
            <a:blip r:embed="rId4"/>
            <a:stretch>
              <a:fillRect l="-41293" r="-5989" b="-477"/>
            </a:stretch>
          </a:blipFill>
        </p:spPr>
      </p:sp>
      <p:sp>
        <p:nvSpPr>
          <p:cNvPr id="6" name="Freeform 6"/>
          <p:cNvSpPr/>
          <p:nvPr/>
        </p:nvSpPr>
        <p:spPr>
          <a:xfrm>
            <a:off x="691791" y="5151414"/>
            <a:ext cx="8157576" cy="4588638"/>
          </a:xfrm>
          <a:custGeom>
            <a:avLst/>
            <a:gdLst/>
            <a:ahLst/>
            <a:cxnLst/>
            <a:rect l="l" t="t" r="r" b="b"/>
            <a:pathLst>
              <a:path w="8157576" h="4588638">
                <a:moveTo>
                  <a:pt x="0" y="0"/>
                </a:moveTo>
                <a:lnTo>
                  <a:pt x="8157576" y="0"/>
                </a:lnTo>
                <a:lnTo>
                  <a:pt x="8157576" y="4588638"/>
                </a:lnTo>
                <a:lnTo>
                  <a:pt x="0" y="4588638"/>
                </a:lnTo>
                <a:lnTo>
                  <a:pt x="0" y="0"/>
                </a:lnTo>
                <a:close/>
              </a:path>
            </a:pathLst>
          </a:custGeom>
          <a:blipFill>
            <a:blip r:embed="rId5"/>
            <a:stretch>
              <a:fillRect r="-308" b="-308"/>
            </a:stretch>
          </a:blipFill>
        </p:spPr>
      </p:sp>
      <p:sp>
        <p:nvSpPr>
          <p:cNvPr id="7" name="Freeform 7"/>
          <p:cNvSpPr/>
          <p:nvPr/>
        </p:nvSpPr>
        <p:spPr>
          <a:xfrm>
            <a:off x="14530832" y="8960252"/>
            <a:ext cx="3356265" cy="1124349"/>
          </a:xfrm>
          <a:custGeom>
            <a:avLst/>
            <a:gdLst/>
            <a:ahLst/>
            <a:cxnLst/>
            <a:rect l="l" t="t" r="r" b="b"/>
            <a:pathLst>
              <a:path w="3356265" h="1124349">
                <a:moveTo>
                  <a:pt x="0" y="0"/>
                </a:moveTo>
                <a:lnTo>
                  <a:pt x="3356265" y="0"/>
                </a:lnTo>
                <a:lnTo>
                  <a:pt x="3356265" y="1124349"/>
                </a:lnTo>
                <a:lnTo>
                  <a:pt x="0" y="1124349"/>
                </a:lnTo>
                <a:lnTo>
                  <a:pt x="0" y="0"/>
                </a:lnTo>
                <a:close/>
              </a:path>
            </a:pathLst>
          </a:custGeom>
          <a:blipFill>
            <a:blip r:embed="rId6"/>
            <a:stretch>
              <a:fillRect/>
            </a:stretch>
          </a:blipFill>
        </p:spPr>
      </p:sp>
      <p:sp>
        <p:nvSpPr>
          <p:cNvPr id="8" name="Freeform 8"/>
          <p:cNvSpPr/>
          <p:nvPr/>
        </p:nvSpPr>
        <p:spPr>
          <a:xfrm>
            <a:off x="4252107" y="2229863"/>
            <a:ext cx="4064042" cy="2707668"/>
          </a:xfrm>
          <a:custGeom>
            <a:avLst/>
            <a:gdLst/>
            <a:ahLst/>
            <a:cxnLst/>
            <a:rect l="l" t="t" r="r" b="b"/>
            <a:pathLst>
              <a:path w="4064042" h="2707668">
                <a:moveTo>
                  <a:pt x="0" y="0"/>
                </a:moveTo>
                <a:lnTo>
                  <a:pt x="4064043" y="0"/>
                </a:lnTo>
                <a:lnTo>
                  <a:pt x="4064043" y="2707668"/>
                </a:lnTo>
                <a:lnTo>
                  <a:pt x="0" y="2707668"/>
                </a:lnTo>
                <a:lnTo>
                  <a:pt x="0" y="0"/>
                </a:lnTo>
                <a:close/>
              </a:path>
            </a:pathLst>
          </a:custGeom>
          <a:blipFill>
            <a:blip r:embed="rId7"/>
            <a:stretch>
              <a:fillRect/>
            </a:stretch>
          </a:blipFill>
        </p:spPr>
      </p:sp>
      <p:sp>
        <p:nvSpPr>
          <p:cNvPr id="9" name="TextBox 9"/>
          <p:cNvSpPr txBox="1"/>
          <p:nvPr/>
        </p:nvSpPr>
        <p:spPr>
          <a:xfrm>
            <a:off x="691791" y="174830"/>
            <a:ext cx="14260567" cy="1386684"/>
          </a:xfrm>
          <a:prstGeom prst="rect">
            <a:avLst/>
          </a:prstGeom>
        </p:spPr>
        <p:txBody>
          <a:bodyPr lIns="0" tIns="0" rIns="0" bIns="0" rtlCol="0" anchor="t">
            <a:spAutoFit/>
          </a:bodyPr>
          <a:lstStyle/>
          <a:p>
            <a:pPr algn="l">
              <a:lnSpc>
                <a:spcPts val="11243"/>
              </a:lnSpc>
            </a:pPr>
            <a:r>
              <a:rPr lang="en-US" sz="8031" spc="441">
                <a:solidFill>
                  <a:srgbClr val="FFFFFF"/>
                </a:solidFill>
                <a:latin typeface="Black Diamond"/>
                <a:ea typeface="Black Diamond"/>
                <a:cs typeface="Black Diamond"/>
                <a:sym typeface="Black Diamond"/>
              </a:rPr>
              <a:t>What to expect...</a:t>
            </a:r>
          </a:p>
        </p:txBody>
      </p:sp>
      <p:sp>
        <p:nvSpPr>
          <p:cNvPr id="10" name="TextBox 10"/>
          <p:cNvSpPr txBox="1"/>
          <p:nvPr/>
        </p:nvSpPr>
        <p:spPr>
          <a:xfrm>
            <a:off x="13954828" y="3870536"/>
            <a:ext cx="1210155" cy="438273"/>
          </a:xfrm>
          <a:prstGeom prst="rect">
            <a:avLst/>
          </a:prstGeom>
        </p:spPr>
        <p:txBody>
          <a:bodyPr lIns="0" tIns="0" rIns="0" bIns="0" rtlCol="0" anchor="t">
            <a:spAutoFit/>
          </a:bodyPr>
          <a:lstStyle/>
          <a:p>
            <a:pPr algn="ctr">
              <a:lnSpc>
                <a:spcPts val="3201"/>
              </a:lnSpc>
            </a:pPr>
            <a:r>
              <a:rPr lang="en-US" sz="2287">
                <a:solidFill>
                  <a:srgbClr val="FFFFFF"/>
                </a:solidFill>
                <a:latin typeface="Helvetica Neue LT Std 1"/>
                <a:ea typeface="Helvetica Neue LT Std 1"/>
                <a:cs typeface="Helvetica Neue LT Std 1"/>
                <a:sym typeface="Helvetica Neue LT Std 1"/>
              </a:rPr>
              <a:t>and Speed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904416" y="301988"/>
            <a:ext cx="12705392" cy="1210042"/>
          </a:xfrm>
          <a:prstGeom prst="rect">
            <a:avLst/>
          </a:prstGeom>
        </p:spPr>
        <p:txBody>
          <a:bodyPr lIns="0" tIns="0" rIns="0" bIns="0" rtlCol="0" anchor="t">
            <a:spAutoFit/>
          </a:bodyPr>
          <a:lstStyle/>
          <a:p>
            <a:pPr algn="l">
              <a:lnSpc>
                <a:spcPts val="8904"/>
              </a:lnSpc>
            </a:pPr>
            <a:r>
              <a:rPr lang="en-US" sz="6360">
                <a:solidFill>
                  <a:srgbClr val="E0004D"/>
                </a:solidFill>
                <a:latin typeface="Helvetica Neue LT Std 1"/>
                <a:ea typeface="Helvetica Neue LT Std 1"/>
                <a:cs typeface="Helvetica Neue LT Std 1"/>
                <a:sym typeface="Helvetica Neue LT Std 1"/>
              </a:rPr>
              <a:t>INVESTIGATE</a:t>
            </a:r>
          </a:p>
        </p:txBody>
      </p:sp>
      <p:sp>
        <p:nvSpPr>
          <p:cNvPr id="3" name="Freeform 3"/>
          <p:cNvSpPr/>
          <p:nvPr/>
        </p:nvSpPr>
        <p:spPr>
          <a:xfrm>
            <a:off x="14581504" y="8971911"/>
            <a:ext cx="3254923" cy="1112690"/>
          </a:xfrm>
          <a:custGeom>
            <a:avLst/>
            <a:gdLst/>
            <a:ahLst/>
            <a:cxnLst/>
            <a:rect l="l" t="t" r="r" b="b"/>
            <a:pathLst>
              <a:path w="3254923" h="1112690">
                <a:moveTo>
                  <a:pt x="0" y="0"/>
                </a:moveTo>
                <a:lnTo>
                  <a:pt x="3254922" y="0"/>
                </a:lnTo>
                <a:lnTo>
                  <a:pt x="3254922" y="1112690"/>
                </a:lnTo>
                <a:lnTo>
                  <a:pt x="0" y="1112690"/>
                </a:lnTo>
                <a:lnTo>
                  <a:pt x="0" y="0"/>
                </a:lnTo>
                <a:close/>
              </a:path>
            </a:pathLst>
          </a:custGeom>
          <a:blipFill>
            <a:blip r:embed="rId3"/>
            <a:stretch>
              <a:fillRect l="-2044"/>
            </a:stretch>
          </a:blipFill>
        </p:spPr>
      </p:sp>
      <p:grpSp>
        <p:nvGrpSpPr>
          <p:cNvPr id="4" name="Group 4"/>
          <p:cNvGrpSpPr/>
          <p:nvPr/>
        </p:nvGrpSpPr>
        <p:grpSpPr>
          <a:xfrm>
            <a:off x="0" y="0"/>
            <a:ext cx="18288000" cy="1907794"/>
            <a:chOff x="0" y="0"/>
            <a:chExt cx="10218561" cy="1065995"/>
          </a:xfrm>
        </p:grpSpPr>
        <p:sp>
          <p:nvSpPr>
            <p:cNvPr id="5" name="Freeform 5"/>
            <p:cNvSpPr/>
            <p:nvPr/>
          </p:nvSpPr>
          <p:spPr>
            <a:xfrm>
              <a:off x="0" y="0"/>
              <a:ext cx="10218561" cy="1065995"/>
            </a:xfrm>
            <a:custGeom>
              <a:avLst/>
              <a:gdLst/>
              <a:ahLst/>
              <a:cxnLst/>
              <a:rect l="l" t="t" r="r" b="b"/>
              <a:pathLst>
                <a:path w="10218561" h="1065995">
                  <a:moveTo>
                    <a:pt x="0" y="0"/>
                  </a:moveTo>
                  <a:lnTo>
                    <a:pt x="10218561" y="0"/>
                  </a:lnTo>
                  <a:lnTo>
                    <a:pt x="10218561" y="1065995"/>
                  </a:lnTo>
                  <a:lnTo>
                    <a:pt x="0" y="1065995"/>
                  </a:lnTo>
                  <a:close/>
                </a:path>
              </a:pathLst>
            </a:custGeom>
            <a:solidFill>
              <a:srgbClr val="E0004D"/>
            </a:solidFill>
          </p:spPr>
        </p:sp>
      </p:grpSp>
      <p:sp>
        <p:nvSpPr>
          <p:cNvPr id="6" name="Freeform 6"/>
          <p:cNvSpPr/>
          <p:nvPr/>
        </p:nvSpPr>
        <p:spPr>
          <a:xfrm>
            <a:off x="1392930" y="2980524"/>
            <a:ext cx="952480" cy="984706"/>
          </a:xfrm>
          <a:custGeom>
            <a:avLst/>
            <a:gdLst/>
            <a:ahLst/>
            <a:cxnLst/>
            <a:rect l="l" t="t" r="r" b="b"/>
            <a:pathLst>
              <a:path w="952480" h="984706">
                <a:moveTo>
                  <a:pt x="0" y="0"/>
                </a:moveTo>
                <a:lnTo>
                  <a:pt x="952479" y="0"/>
                </a:lnTo>
                <a:lnTo>
                  <a:pt x="952479" y="984706"/>
                </a:lnTo>
                <a:lnTo>
                  <a:pt x="0" y="984706"/>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7" name="Freeform 7"/>
          <p:cNvSpPr/>
          <p:nvPr/>
        </p:nvSpPr>
        <p:spPr>
          <a:xfrm>
            <a:off x="1392930" y="4246689"/>
            <a:ext cx="952480" cy="984706"/>
          </a:xfrm>
          <a:custGeom>
            <a:avLst/>
            <a:gdLst/>
            <a:ahLst/>
            <a:cxnLst/>
            <a:rect l="l" t="t" r="r" b="b"/>
            <a:pathLst>
              <a:path w="952480" h="984706">
                <a:moveTo>
                  <a:pt x="0" y="0"/>
                </a:moveTo>
                <a:lnTo>
                  <a:pt x="952479" y="0"/>
                </a:lnTo>
                <a:lnTo>
                  <a:pt x="952479" y="984706"/>
                </a:lnTo>
                <a:lnTo>
                  <a:pt x="0" y="984706"/>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8" name="Freeform 8"/>
          <p:cNvSpPr/>
          <p:nvPr/>
        </p:nvSpPr>
        <p:spPr>
          <a:xfrm>
            <a:off x="1392930" y="5512854"/>
            <a:ext cx="952480" cy="984706"/>
          </a:xfrm>
          <a:custGeom>
            <a:avLst/>
            <a:gdLst/>
            <a:ahLst/>
            <a:cxnLst/>
            <a:rect l="l" t="t" r="r" b="b"/>
            <a:pathLst>
              <a:path w="952480" h="984706">
                <a:moveTo>
                  <a:pt x="0" y="0"/>
                </a:moveTo>
                <a:lnTo>
                  <a:pt x="952479" y="0"/>
                </a:lnTo>
                <a:lnTo>
                  <a:pt x="952479" y="984706"/>
                </a:lnTo>
                <a:lnTo>
                  <a:pt x="0" y="984706"/>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9" name="Freeform 9"/>
          <p:cNvSpPr/>
          <p:nvPr/>
        </p:nvSpPr>
        <p:spPr>
          <a:xfrm>
            <a:off x="1392930" y="6779544"/>
            <a:ext cx="952480" cy="984706"/>
          </a:xfrm>
          <a:custGeom>
            <a:avLst/>
            <a:gdLst/>
            <a:ahLst/>
            <a:cxnLst/>
            <a:rect l="l" t="t" r="r" b="b"/>
            <a:pathLst>
              <a:path w="952480" h="984706">
                <a:moveTo>
                  <a:pt x="0" y="0"/>
                </a:moveTo>
                <a:lnTo>
                  <a:pt x="952479" y="0"/>
                </a:lnTo>
                <a:lnTo>
                  <a:pt x="952479" y="984707"/>
                </a:lnTo>
                <a:lnTo>
                  <a:pt x="0" y="984707"/>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0" name="TextBox 10"/>
          <p:cNvSpPr txBox="1"/>
          <p:nvPr/>
        </p:nvSpPr>
        <p:spPr>
          <a:xfrm>
            <a:off x="2671310" y="2863846"/>
            <a:ext cx="14143312" cy="922788"/>
          </a:xfrm>
          <a:prstGeom prst="rect">
            <a:avLst/>
          </a:prstGeom>
        </p:spPr>
        <p:txBody>
          <a:bodyPr lIns="0" tIns="0" rIns="0" bIns="0" rtlCol="0" anchor="t">
            <a:spAutoFit/>
          </a:bodyPr>
          <a:lstStyle/>
          <a:p>
            <a:pPr marL="0" lvl="1" indent="0" algn="l">
              <a:lnSpc>
                <a:spcPts val="7128"/>
              </a:lnSpc>
              <a:spcBef>
                <a:spcPct val="0"/>
              </a:spcBef>
            </a:pPr>
            <a:r>
              <a:rPr lang="en-US" sz="4120" b="1" u="none" strike="noStrike">
                <a:solidFill>
                  <a:srgbClr val="414042"/>
                </a:solidFill>
                <a:latin typeface="Helvetica Neue LT Std 3"/>
                <a:ea typeface="Helvetica Neue LT Std 3"/>
                <a:cs typeface="Helvetica Neue LT Std 3"/>
                <a:sym typeface="Helvetica Neue LT Std 3"/>
              </a:rPr>
              <a:t>Understand the requirements of the job</a:t>
            </a:r>
          </a:p>
        </p:txBody>
      </p:sp>
      <p:sp>
        <p:nvSpPr>
          <p:cNvPr id="11" name="TextBox 11"/>
          <p:cNvSpPr txBox="1"/>
          <p:nvPr/>
        </p:nvSpPr>
        <p:spPr>
          <a:xfrm>
            <a:off x="1392930" y="300879"/>
            <a:ext cx="14260567" cy="1386684"/>
          </a:xfrm>
          <a:prstGeom prst="rect">
            <a:avLst/>
          </a:prstGeom>
        </p:spPr>
        <p:txBody>
          <a:bodyPr lIns="0" tIns="0" rIns="0" bIns="0" rtlCol="0" anchor="t">
            <a:spAutoFit/>
          </a:bodyPr>
          <a:lstStyle/>
          <a:p>
            <a:pPr algn="l">
              <a:lnSpc>
                <a:spcPts val="11243"/>
              </a:lnSpc>
            </a:pPr>
            <a:r>
              <a:rPr lang="en-US" sz="8031" spc="441">
                <a:solidFill>
                  <a:srgbClr val="FFFFFF"/>
                </a:solidFill>
                <a:latin typeface="Black Diamond"/>
                <a:ea typeface="Black Diamond"/>
                <a:cs typeface="Black Diamond"/>
                <a:sym typeface="Black Diamond"/>
              </a:rPr>
              <a:t>What do I need to do to Prepare?</a:t>
            </a:r>
          </a:p>
        </p:txBody>
      </p:sp>
      <p:sp>
        <p:nvSpPr>
          <p:cNvPr id="12" name="Freeform 12"/>
          <p:cNvSpPr/>
          <p:nvPr/>
        </p:nvSpPr>
        <p:spPr>
          <a:xfrm>
            <a:off x="12443307" y="3332862"/>
            <a:ext cx="5518135" cy="3621276"/>
          </a:xfrm>
          <a:custGeom>
            <a:avLst/>
            <a:gdLst/>
            <a:ahLst/>
            <a:cxnLst/>
            <a:rect l="l" t="t" r="r" b="b"/>
            <a:pathLst>
              <a:path w="5518135" h="3621276">
                <a:moveTo>
                  <a:pt x="0" y="0"/>
                </a:moveTo>
                <a:lnTo>
                  <a:pt x="5518135" y="0"/>
                </a:lnTo>
                <a:lnTo>
                  <a:pt x="5518135" y="3621276"/>
                </a:lnTo>
                <a:lnTo>
                  <a:pt x="0" y="3621276"/>
                </a:lnTo>
                <a:lnTo>
                  <a:pt x="0" y="0"/>
                </a:lnTo>
                <a:close/>
              </a:path>
            </a:pathLst>
          </a:custGeom>
          <a:blipFill>
            <a:blip r:embed="rId5"/>
            <a:stretch>
              <a:fillRect/>
            </a:stretch>
          </a:blipFill>
        </p:spPr>
      </p:sp>
      <p:sp>
        <p:nvSpPr>
          <p:cNvPr id="13" name="TextBox 13"/>
          <p:cNvSpPr txBox="1"/>
          <p:nvPr/>
        </p:nvSpPr>
        <p:spPr>
          <a:xfrm>
            <a:off x="2671310" y="5398904"/>
            <a:ext cx="12252415" cy="917331"/>
          </a:xfrm>
          <a:prstGeom prst="rect">
            <a:avLst/>
          </a:prstGeom>
        </p:spPr>
        <p:txBody>
          <a:bodyPr lIns="0" tIns="0" rIns="0" bIns="0" rtlCol="0" anchor="t">
            <a:spAutoFit/>
          </a:bodyPr>
          <a:lstStyle/>
          <a:p>
            <a:pPr algn="l">
              <a:lnSpc>
                <a:spcPts val="7128"/>
              </a:lnSpc>
            </a:pPr>
            <a:r>
              <a:rPr lang="en-US" sz="4120" b="1">
                <a:solidFill>
                  <a:srgbClr val="414042"/>
                </a:solidFill>
                <a:latin typeface="Helvetica Neue LT Std 3"/>
                <a:ea typeface="Helvetica Neue LT Std 3"/>
                <a:cs typeface="Helvetica Neue LT Std 3"/>
                <a:sym typeface="Helvetica Neue LT Std 3"/>
              </a:rPr>
              <a:t>Meet professional standards expected by employers</a:t>
            </a:r>
          </a:p>
        </p:txBody>
      </p:sp>
      <p:sp>
        <p:nvSpPr>
          <p:cNvPr id="14" name="TextBox 14"/>
          <p:cNvSpPr txBox="1"/>
          <p:nvPr/>
        </p:nvSpPr>
        <p:spPr>
          <a:xfrm>
            <a:off x="2671310" y="6665594"/>
            <a:ext cx="12252415" cy="917331"/>
          </a:xfrm>
          <a:prstGeom prst="rect">
            <a:avLst/>
          </a:prstGeom>
        </p:spPr>
        <p:txBody>
          <a:bodyPr lIns="0" tIns="0" rIns="0" bIns="0" rtlCol="0" anchor="t">
            <a:spAutoFit/>
          </a:bodyPr>
          <a:lstStyle/>
          <a:p>
            <a:pPr algn="l">
              <a:lnSpc>
                <a:spcPts val="7128"/>
              </a:lnSpc>
            </a:pPr>
            <a:r>
              <a:rPr lang="en-US" sz="4120">
                <a:solidFill>
                  <a:srgbClr val="414042"/>
                </a:solidFill>
                <a:latin typeface="Helvetica Neue LT Std 3"/>
                <a:ea typeface="Helvetica Neue LT Std 3"/>
                <a:cs typeface="Helvetica Neue LT Std 3"/>
                <a:sym typeface="Helvetica Neue LT Std 3"/>
              </a:rPr>
              <a:t>Prepare an “About Me” pitch</a:t>
            </a:r>
          </a:p>
        </p:txBody>
      </p:sp>
      <p:sp>
        <p:nvSpPr>
          <p:cNvPr id="15" name="TextBox 15"/>
          <p:cNvSpPr txBox="1"/>
          <p:nvPr/>
        </p:nvSpPr>
        <p:spPr>
          <a:xfrm>
            <a:off x="2671310" y="8054580"/>
            <a:ext cx="12252415" cy="917331"/>
          </a:xfrm>
          <a:prstGeom prst="rect">
            <a:avLst/>
          </a:prstGeom>
        </p:spPr>
        <p:txBody>
          <a:bodyPr lIns="0" tIns="0" rIns="0" bIns="0" rtlCol="0" anchor="t">
            <a:spAutoFit/>
          </a:bodyPr>
          <a:lstStyle/>
          <a:p>
            <a:pPr algn="l">
              <a:lnSpc>
                <a:spcPts val="7128"/>
              </a:lnSpc>
            </a:pPr>
            <a:r>
              <a:rPr lang="en-US" sz="4120" b="1">
                <a:solidFill>
                  <a:srgbClr val="414042"/>
                </a:solidFill>
                <a:latin typeface="Helvetica Neue LT Std 3"/>
                <a:ea typeface="Helvetica Neue LT Std 3"/>
                <a:cs typeface="Helvetica Neue LT Std 3"/>
                <a:sym typeface="Helvetica Neue LT Std 3"/>
              </a:rPr>
              <a:t>Build a toolkit of SKILLS </a:t>
            </a:r>
          </a:p>
        </p:txBody>
      </p:sp>
      <p:sp>
        <p:nvSpPr>
          <p:cNvPr id="16" name="Freeform 16"/>
          <p:cNvSpPr/>
          <p:nvPr/>
        </p:nvSpPr>
        <p:spPr>
          <a:xfrm>
            <a:off x="1392930" y="8162586"/>
            <a:ext cx="952480" cy="984706"/>
          </a:xfrm>
          <a:custGeom>
            <a:avLst/>
            <a:gdLst/>
            <a:ahLst/>
            <a:cxnLst/>
            <a:rect l="l" t="t" r="r" b="b"/>
            <a:pathLst>
              <a:path w="952480" h="984706">
                <a:moveTo>
                  <a:pt x="0" y="0"/>
                </a:moveTo>
                <a:lnTo>
                  <a:pt x="952479" y="0"/>
                </a:lnTo>
                <a:lnTo>
                  <a:pt x="952479" y="984706"/>
                </a:lnTo>
                <a:lnTo>
                  <a:pt x="0" y="984706"/>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7" name="TextBox 17"/>
          <p:cNvSpPr txBox="1"/>
          <p:nvPr/>
        </p:nvSpPr>
        <p:spPr>
          <a:xfrm>
            <a:off x="2671310" y="4219616"/>
            <a:ext cx="14143312" cy="922788"/>
          </a:xfrm>
          <a:prstGeom prst="rect">
            <a:avLst/>
          </a:prstGeom>
        </p:spPr>
        <p:txBody>
          <a:bodyPr lIns="0" tIns="0" rIns="0" bIns="0" rtlCol="0" anchor="t">
            <a:spAutoFit/>
          </a:bodyPr>
          <a:lstStyle/>
          <a:p>
            <a:pPr marL="0" lvl="1" indent="0" algn="l">
              <a:lnSpc>
                <a:spcPts val="7128"/>
              </a:lnSpc>
              <a:spcBef>
                <a:spcPct val="0"/>
              </a:spcBef>
            </a:pPr>
            <a:r>
              <a:rPr lang="en-US" sz="4120" b="1">
                <a:solidFill>
                  <a:srgbClr val="414042"/>
                </a:solidFill>
                <a:latin typeface="Helvetica Neue LT Std 3"/>
                <a:ea typeface="Helvetica Neue LT Std 3"/>
                <a:cs typeface="Helvetica Neue LT Std 3"/>
                <a:sym typeface="Helvetica Neue LT Std 3"/>
              </a:rPr>
              <a:t>Research the company and role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74082" y="3223532"/>
            <a:ext cx="9836235" cy="4880993"/>
          </a:xfrm>
          <a:prstGeom prst="rect">
            <a:avLst/>
          </a:prstGeom>
        </p:spPr>
        <p:txBody>
          <a:bodyPr lIns="0" tIns="0" rIns="0" bIns="0" rtlCol="0" anchor="t">
            <a:spAutoFit/>
          </a:bodyPr>
          <a:lstStyle/>
          <a:p>
            <a:pPr marL="687701" lvl="1" indent="-343851" algn="l">
              <a:lnSpc>
                <a:spcPts val="7751"/>
              </a:lnSpc>
              <a:buFont typeface="Arial"/>
              <a:buChar char="•"/>
            </a:pPr>
            <a:r>
              <a:rPr lang="en-US" sz="3799">
                <a:solidFill>
                  <a:srgbClr val="000000"/>
                </a:solidFill>
                <a:latin typeface="Helvetica Neue LT Std 4"/>
                <a:ea typeface="Helvetica Neue LT Std 4"/>
                <a:cs typeface="Helvetica Neue LT Std 4"/>
                <a:sym typeface="Helvetica Neue LT Std 4"/>
              </a:rPr>
              <a:t>Identifying keywords and skills from job ad</a:t>
            </a:r>
          </a:p>
          <a:p>
            <a:pPr marL="687701" lvl="1" indent="-343851" algn="l">
              <a:lnSpc>
                <a:spcPts val="7751"/>
              </a:lnSpc>
              <a:buFont typeface="Arial"/>
              <a:buChar char="•"/>
            </a:pPr>
            <a:r>
              <a:rPr lang="en-US" sz="3799">
                <a:solidFill>
                  <a:srgbClr val="000000"/>
                </a:solidFill>
                <a:latin typeface="Helvetica Neue LT Std 4"/>
                <a:ea typeface="Helvetica Neue LT Std 4"/>
                <a:cs typeface="Helvetica Neue LT Std 4"/>
                <a:sym typeface="Helvetica Neue LT Std 4"/>
              </a:rPr>
              <a:t>Researching the position and company</a:t>
            </a:r>
          </a:p>
          <a:p>
            <a:pPr marL="687701" lvl="1" indent="-343851" algn="l">
              <a:lnSpc>
                <a:spcPts val="7751"/>
              </a:lnSpc>
              <a:buFont typeface="Arial"/>
              <a:buChar char="•"/>
            </a:pPr>
            <a:r>
              <a:rPr lang="en-US" sz="3799">
                <a:solidFill>
                  <a:srgbClr val="000000"/>
                </a:solidFill>
                <a:latin typeface="Helvetica Neue LT Std 4"/>
                <a:ea typeface="Helvetica Neue LT Std 4"/>
                <a:cs typeface="Helvetica Neue LT Std 4"/>
                <a:sym typeface="Helvetica Neue LT Std 4"/>
              </a:rPr>
              <a:t>Finding out what is required in your application</a:t>
            </a:r>
          </a:p>
          <a:p>
            <a:pPr marL="687701" lvl="1" indent="-343851" algn="l">
              <a:lnSpc>
                <a:spcPts val="7751"/>
              </a:lnSpc>
              <a:buFont typeface="Arial"/>
              <a:buChar char="•"/>
            </a:pPr>
            <a:r>
              <a:rPr lang="en-US" sz="3799">
                <a:solidFill>
                  <a:srgbClr val="000000"/>
                </a:solidFill>
                <a:latin typeface="Helvetica Neue LT Std 4"/>
                <a:ea typeface="Helvetica Neue LT Std 4"/>
                <a:cs typeface="Helvetica Neue LT Std 4"/>
                <a:sym typeface="Helvetica Neue LT Std 4"/>
              </a:rPr>
              <a:t>Deciding if you want to invest the time applying</a:t>
            </a:r>
          </a:p>
          <a:p>
            <a:pPr marL="687701" lvl="1" indent="-343851" algn="l">
              <a:lnSpc>
                <a:spcPts val="7751"/>
              </a:lnSpc>
              <a:buFont typeface="Arial"/>
              <a:buChar char="•"/>
            </a:pPr>
            <a:r>
              <a:rPr lang="en-US" sz="3799">
                <a:solidFill>
                  <a:srgbClr val="000000"/>
                </a:solidFill>
                <a:latin typeface="Helvetica Neue LT Std 4"/>
                <a:ea typeface="Helvetica Neue LT Std 4"/>
                <a:cs typeface="Helvetica Neue LT Std 4"/>
                <a:sym typeface="Helvetica Neue LT Std 4"/>
              </a:rPr>
              <a:t>Speaking to the contact person</a:t>
            </a:r>
          </a:p>
        </p:txBody>
      </p:sp>
      <p:sp>
        <p:nvSpPr>
          <p:cNvPr id="3" name="TextBox 3"/>
          <p:cNvSpPr txBox="1"/>
          <p:nvPr/>
        </p:nvSpPr>
        <p:spPr>
          <a:xfrm>
            <a:off x="741471" y="2175339"/>
            <a:ext cx="4550728" cy="861443"/>
          </a:xfrm>
          <a:prstGeom prst="rect">
            <a:avLst/>
          </a:prstGeom>
        </p:spPr>
        <p:txBody>
          <a:bodyPr lIns="0" tIns="0" rIns="0" bIns="0" rtlCol="0" anchor="t">
            <a:spAutoFit/>
          </a:bodyPr>
          <a:lstStyle/>
          <a:p>
            <a:pPr algn="l">
              <a:lnSpc>
                <a:spcPts val="6746"/>
              </a:lnSpc>
            </a:pPr>
            <a:r>
              <a:rPr lang="en-US" sz="3899" b="1">
                <a:solidFill>
                  <a:srgbClr val="000000"/>
                </a:solidFill>
                <a:latin typeface="Helvetica Neue LT Std 5"/>
                <a:ea typeface="Helvetica Neue LT Std 5"/>
                <a:cs typeface="Helvetica Neue LT Std 5"/>
                <a:sym typeface="Helvetica Neue LT Std 5"/>
              </a:rPr>
              <a:t>This stage involves:</a:t>
            </a:r>
          </a:p>
        </p:txBody>
      </p:sp>
      <p:sp>
        <p:nvSpPr>
          <p:cNvPr id="4" name="TextBox 4"/>
          <p:cNvSpPr txBox="1"/>
          <p:nvPr/>
        </p:nvSpPr>
        <p:spPr>
          <a:xfrm>
            <a:off x="904416" y="301988"/>
            <a:ext cx="12705392" cy="1210042"/>
          </a:xfrm>
          <a:prstGeom prst="rect">
            <a:avLst/>
          </a:prstGeom>
        </p:spPr>
        <p:txBody>
          <a:bodyPr lIns="0" tIns="0" rIns="0" bIns="0" rtlCol="0" anchor="t">
            <a:spAutoFit/>
          </a:bodyPr>
          <a:lstStyle/>
          <a:p>
            <a:pPr algn="l">
              <a:lnSpc>
                <a:spcPts val="8904"/>
              </a:lnSpc>
            </a:pPr>
            <a:r>
              <a:rPr lang="en-US" sz="6360">
                <a:solidFill>
                  <a:srgbClr val="E0004D"/>
                </a:solidFill>
                <a:latin typeface="Helvetica Neue LT Std 1"/>
                <a:ea typeface="Helvetica Neue LT Std 1"/>
                <a:cs typeface="Helvetica Neue LT Std 1"/>
                <a:sym typeface="Helvetica Neue LT Std 1"/>
              </a:rPr>
              <a:t>INVESTIGATE</a:t>
            </a:r>
          </a:p>
        </p:txBody>
      </p:sp>
      <p:sp>
        <p:nvSpPr>
          <p:cNvPr id="5" name="Freeform 5"/>
          <p:cNvSpPr/>
          <p:nvPr/>
        </p:nvSpPr>
        <p:spPr>
          <a:xfrm>
            <a:off x="10210317" y="1422057"/>
            <a:ext cx="8077683" cy="8864943"/>
          </a:xfrm>
          <a:custGeom>
            <a:avLst/>
            <a:gdLst/>
            <a:ahLst/>
            <a:cxnLst/>
            <a:rect l="l" t="t" r="r" b="b"/>
            <a:pathLst>
              <a:path w="8077683" h="8864943">
                <a:moveTo>
                  <a:pt x="0" y="0"/>
                </a:moveTo>
                <a:lnTo>
                  <a:pt x="8077683" y="0"/>
                </a:lnTo>
                <a:lnTo>
                  <a:pt x="8077683" y="8864943"/>
                </a:lnTo>
                <a:lnTo>
                  <a:pt x="0" y="8864943"/>
                </a:lnTo>
                <a:lnTo>
                  <a:pt x="0" y="0"/>
                </a:lnTo>
                <a:close/>
              </a:path>
            </a:pathLst>
          </a:custGeom>
          <a:blipFill>
            <a:blip r:embed="rId3"/>
            <a:stretch>
              <a:fillRect l="-6871" r="-2874"/>
            </a:stretch>
          </a:blipFill>
        </p:spPr>
      </p:sp>
      <p:sp>
        <p:nvSpPr>
          <p:cNvPr id="6" name="Freeform 6"/>
          <p:cNvSpPr/>
          <p:nvPr/>
        </p:nvSpPr>
        <p:spPr>
          <a:xfrm>
            <a:off x="14581504" y="8971911"/>
            <a:ext cx="3254923" cy="1112690"/>
          </a:xfrm>
          <a:custGeom>
            <a:avLst/>
            <a:gdLst/>
            <a:ahLst/>
            <a:cxnLst/>
            <a:rect l="l" t="t" r="r" b="b"/>
            <a:pathLst>
              <a:path w="3254923" h="1112690">
                <a:moveTo>
                  <a:pt x="0" y="0"/>
                </a:moveTo>
                <a:lnTo>
                  <a:pt x="3254922" y="0"/>
                </a:lnTo>
                <a:lnTo>
                  <a:pt x="3254922" y="1112690"/>
                </a:lnTo>
                <a:lnTo>
                  <a:pt x="0" y="1112690"/>
                </a:lnTo>
                <a:lnTo>
                  <a:pt x="0" y="0"/>
                </a:lnTo>
                <a:close/>
              </a:path>
            </a:pathLst>
          </a:custGeom>
          <a:blipFill>
            <a:blip r:embed="rId4"/>
            <a:stretch>
              <a:fillRect l="-2044"/>
            </a:stretch>
          </a:blipFill>
        </p:spPr>
      </p:sp>
      <p:grpSp>
        <p:nvGrpSpPr>
          <p:cNvPr id="7" name="Group 7"/>
          <p:cNvGrpSpPr/>
          <p:nvPr/>
        </p:nvGrpSpPr>
        <p:grpSpPr>
          <a:xfrm>
            <a:off x="0" y="0"/>
            <a:ext cx="18288000" cy="1712335"/>
            <a:chOff x="0" y="0"/>
            <a:chExt cx="10218561" cy="956781"/>
          </a:xfrm>
        </p:grpSpPr>
        <p:sp>
          <p:nvSpPr>
            <p:cNvPr id="8" name="Freeform 8"/>
            <p:cNvSpPr/>
            <p:nvPr/>
          </p:nvSpPr>
          <p:spPr>
            <a:xfrm>
              <a:off x="0" y="0"/>
              <a:ext cx="10218561" cy="956781"/>
            </a:xfrm>
            <a:custGeom>
              <a:avLst/>
              <a:gdLst/>
              <a:ahLst/>
              <a:cxnLst/>
              <a:rect l="l" t="t" r="r" b="b"/>
              <a:pathLst>
                <a:path w="10218561" h="956781">
                  <a:moveTo>
                    <a:pt x="0" y="0"/>
                  </a:moveTo>
                  <a:lnTo>
                    <a:pt x="10218561" y="0"/>
                  </a:lnTo>
                  <a:lnTo>
                    <a:pt x="10218561" y="956781"/>
                  </a:lnTo>
                  <a:lnTo>
                    <a:pt x="0" y="956781"/>
                  </a:lnTo>
                  <a:close/>
                </a:path>
              </a:pathLst>
            </a:custGeom>
            <a:solidFill>
              <a:srgbClr val="E0004D"/>
            </a:solidFill>
          </p:spPr>
        </p:sp>
      </p:grpSp>
      <p:sp>
        <p:nvSpPr>
          <p:cNvPr id="9" name="TextBox 9"/>
          <p:cNvSpPr txBox="1"/>
          <p:nvPr/>
        </p:nvSpPr>
        <p:spPr>
          <a:xfrm>
            <a:off x="1028700" y="125346"/>
            <a:ext cx="14260567" cy="1386684"/>
          </a:xfrm>
          <a:prstGeom prst="rect">
            <a:avLst/>
          </a:prstGeom>
        </p:spPr>
        <p:txBody>
          <a:bodyPr lIns="0" tIns="0" rIns="0" bIns="0" rtlCol="0" anchor="t">
            <a:spAutoFit/>
          </a:bodyPr>
          <a:lstStyle/>
          <a:p>
            <a:pPr algn="l">
              <a:lnSpc>
                <a:spcPts val="11243"/>
              </a:lnSpc>
            </a:pPr>
            <a:r>
              <a:rPr lang="en-US" sz="8031" spc="441">
                <a:solidFill>
                  <a:srgbClr val="FFFFFF"/>
                </a:solidFill>
                <a:latin typeface="Black Diamond"/>
                <a:ea typeface="Black Diamond"/>
                <a:cs typeface="Black Diamond"/>
                <a:sym typeface="Black Diamond"/>
              </a:rPr>
              <a:t>What are the Requirements of the job?</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8D83A520486574B89EF21FB17C63912" ma:contentTypeVersion="16" ma:contentTypeDescription="Create a new document." ma:contentTypeScope="" ma:versionID="4fa376aa6885300f6aa8bab86b38cff2">
  <xsd:schema xmlns:xsd="http://www.w3.org/2001/XMLSchema" xmlns:xs="http://www.w3.org/2001/XMLSchema" xmlns:p="http://schemas.microsoft.com/office/2006/metadata/properties" xmlns:ns1="http://schemas.microsoft.com/sharepoint/v3" xmlns:ns2="c17ec4f1-b4c3-47d6-b220-a8c46ea139f4" xmlns:ns3="e4c59263-31e9-4473-a35c-2680e6c4526d" targetNamespace="http://schemas.microsoft.com/office/2006/metadata/properties" ma:root="true" ma:fieldsID="27c309724700f90316a5bd94b256fac0" ns1:_="" ns2:_="" ns3:_="">
    <xsd:import namespace="http://schemas.microsoft.com/sharepoint/v3"/>
    <xsd:import namespace="c17ec4f1-b4c3-47d6-b220-a8c46ea139f4"/>
    <xsd:import namespace="e4c59263-31e9-4473-a35c-2680e6c4526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1:_ip_UnifiedCompliancePolicyProperties" minOccurs="0"/>
                <xsd:element ref="ns1:_ip_UnifiedCompliancePolicyUIAc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xsd:simpleType>
        <xsd:restriction base="dms:Note"/>
      </xsd:simpleType>
    </xsd:element>
    <xsd:element name="_ip_UnifiedCompliancePolicyUIAction" ma:index="2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17ec4f1-b4c3-47d6-b220-a8c46ea139f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ea9195e-953c-43f0-8e72-bc661bb17e74"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4c59263-31e9-4473-a35c-2680e6c4526d"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fbba7792-4b72-4d72-8d9a-9ac087860422}" ma:internalName="TaxCatchAll" ma:showField="CatchAllData" ma:web="e4c59263-31e9-4473-a35c-2680e6c4526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c17ec4f1-b4c3-47d6-b220-a8c46ea139f4">
      <Terms xmlns="http://schemas.microsoft.com/office/infopath/2007/PartnerControls"/>
    </lcf76f155ced4ddcb4097134ff3c332f>
    <_ip_UnifiedCompliancePolicyProperties xmlns="http://schemas.microsoft.com/sharepoint/v3" xsi:nil="true"/>
    <TaxCatchAll xmlns="e4c59263-31e9-4473-a35c-2680e6c4526d" xsi:nil="true"/>
  </documentManagement>
</p:properties>
</file>

<file path=customXml/itemProps1.xml><?xml version="1.0" encoding="utf-8"?>
<ds:datastoreItem xmlns:ds="http://schemas.openxmlformats.org/officeDocument/2006/customXml" ds:itemID="{5CBE16DA-32AD-411C-9F20-37318C271CE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17ec4f1-b4c3-47d6-b220-a8c46ea139f4"/>
    <ds:schemaRef ds:uri="e4c59263-31e9-4473-a35c-2680e6c4526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10EBF40-C9DC-448D-BEE6-911073A83E00}">
  <ds:schemaRefs>
    <ds:schemaRef ds:uri="http://schemas.microsoft.com/sharepoint/v3/contenttype/forms"/>
  </ds:schemaRefs>
</ds:datastoreItem>
</file>

<file path=customXml/itemProps3.xml><?xml version="1.0" encoding="utf-8"?>
<ds:datastoreItem xmlns:ds="http://schemas.openxmlformats.org/officeDocument/2006/customXml" ds:itemID="{EEB4375B-89CF-4BF4-9829-69BB9A16D16F}">
  <ds:schemaRefs>
    <ds:schemaRef ds:uri="http://schemas.microsoft.com/office/2006/metadata/properties"/>
    <ds:schemaRef ds:uri="http://schemas.microsoft.com/office/infopath/2007/PartnerControls"/>
    <ds:schemaRef ds:uri="http://schemas.microsoft.com/sharepoint/v3"/>
    <ds:schemaRef ds:uri="c17ec4f1-b4c3-47d6-b220-a8c46ea139f4"/>
    <ds:schemaRef ds:uri="e4c59263-31e9-4473-a35c-2680e6c4526d"/>
  </ds:schemaRefs>
</ds:datastoreItem>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Custom</PresentationFormat>
  <Paragraphs>0</Paragraphs>
  <Slides>56</Slides>
  <Notes>42</Notes>
  <HiddenSlides>1</HiddenSlides>
  <MMClips>0</MMClips>
  <ScaleCrop>false</ScaleCrop>
  <HeadingPairs>
    <vt:vector size="4" baseType="variant">
      <vt:variant>
        <vt:lpstr>Theme</vt:lpstr>
      </vt:variant>
      <vt:variant>
        <vt:i4>1</vt:i4>
      </vt:variant>
      <vt:variant>
        <vt:lpstr>Slide Titles</vt:lpstr>
      </vt:variant>
      <vt:variant>
        <vt:i4>56</vt:i4>
      </vt:variant>
    </vt:vector>
  </HeadingPairs>
  <TitlesOfParts>
    <vt:vector size="5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 Webpage_Interview_Preparation</dc:title>
  <cp:revision>2</cp:revision>
  <dcterms:created xsi:type="dcterms:W3CDTF">2006-08-16T00:00:00Z</dcterms:created>
  <dcterms:modified xsi:type="dcterms:W3CDTF">2026-08-03T04:13:03Z</dcterms:modified>
  <dc:identifier>DAHIA4mQfzk</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0x010100A8D83A520486574B89EF21FB17C63912</vt:lpwstr>
  </property>
</Properties>
</file>