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20"/>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Lst>
  <p:sldSz cx="18288000" cy="10287000"/>
  <p:notesSz cx="6858000" cy="9144000"/>
  <p:embeddedFontLst>
    <p:embeddedFont>
      <p:font typeface="Arimo" panose="020B0604020202020204" charset="0"/>
      <p:regular r:id="rId21"/>
    </p:embeddedFont>
    <p:embeddedFont>
      <p:font typeface="Black Diamond" panose="020B0604020202020204" charset="0"/>
      <p:regular r:id="rId22"/>
    </p:embeddedFont>
    <p:embeddedFont>
      <p:font typeface="Helvetica Neue LT Std 1" panose="020B0604020202020204" charset="0"/>
      <p:regular r:id="rId23"/>
    </p:embeddedFont>
    <p:embeddedFont>
      <p:font typeface="Helvetica Neue LT Std 2" panose="020B0604020202020204" charset="0"/>
      <p:regular r:id="rId24"/>
    </p:embeddedFont>
    <p:embeddedFont>
      <p:font typeface="Helvetica Neue LT Std 3" panose="020B0604020202020204" charset="0"/>
      <p:regular r:id="rId25"/>
    </p:embeddedFont>
    <p:embeddedFont>
      <p:font typeface="Helvetica Neue LT Std 4" panose="020B0604020202020204" charset="0"/>
      <p:regular r:id="rId26"/>
    </p:embeddedFont>
    <p:embeddedFont>
      <p:font typeface="Helvetica Neue LT Std 5" panose="020B0604020202020204" charset="0"/>
      <p:regular r:id="rId27"/>
    </p:embeddedFont>
    <p:embeddedFont>
      <p:font typeface="Helvetica Neue LT Std 6" panose="020B0604020202020204" charset="0"/>
      <p:regular r:id="rId28"/>
    </p:embeddedFont>
    <p:embeddedFont>
      <p:font typeface="Helvetica Neue LT Std 7"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6.fntdata"/><Relationship Id="rId3" Type="http://schemas.openxmlformats.org/officeDocument/2006/relationships/customXml" Target="../customXml/item3.xml"/><Relationship Id="rId21" Type="http://schemas.openxmlformats.org/officeDocument/2006/relationships/font" Target="fonts/font1.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02.08.2026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Establish Your Goals</a:t>
            </a:r>
          </a:p>
          <a:p>
            <a:r>
              <a:rPr lang="en-US"/>
              <a:t>Consider what insights you hope to gain from the interview. Your objectives might include:</a:t>
            </a:r>
          </a:p>
          <a:p>
            <a:endParaRPr lang="en-US"/>
          </a:p>
          <a:p>
            <a:r>
              <a:rPr lang="en-US"/>
              <a:t>- Seeking guidance on entering the industry</a:t>
            </a:r>
          </a:p>
          <a:p>
            <a:r>
              <a:rPr lang="en-US"/>
              <a:t>- Discovering various career pathways</a:t>
            </a:r>
          </a:p>
          <a:p>
            <a:r>
              <a:rPr lang="en-US"/>
              <a:t>- Understanding job requirements and responsibilities</a:t>
            </a:r>
          </a:p>
          <a:p>
            <a:r>
              <a:rPr lang="en-US"/>
              <a:t>- Gaining knowledge about organisations and their operations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These are the Topics we’ve covered today</a:t>
            </a:r>
          </a:p>
          <a:p>
            <a:r>
              <a:rPr lang="en-US"/>
              <a:t>33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Intro: </a:t>
            </a:r>
          </a:p>
          <a:p>
            <a:r>
              <a:rPr lang="en-US"/>
              <a:t>Job search is about more than just finding a job – its about finding the RIGHT position with the RIGHT type of organisation for you.</a:t>
            </a:r>
          </a:p>
          <a:p>
            <a:endParaRPr lang="en-US"/>
          </a:p>
          <a:p>
            <a:r>
              <a:rPr lang="en-US"/>
              <a:t>Today’s session is all about giving you the tools to assist you on the road to your future career! We’re going to look at:</a:t>
            </a:r>
          </a:p>
          <a:p>
            <a:r>
              <a:rPr lang="en-US"/>
              <a:t>Job Search Strategies and how to research and connect with employers</a:t>
            </a:r>
          </a:p>
          <a:p>
            <a:r>
              <a:rPr lang="en-US"/>
              <a:t>How to utilise job search websites and set up alerts</a:t>
            </a:r>
          </a:p>
          <a:p>
            <a:r>
              <a:rPr lang="en-US"/>
              <a:t>How to interpret a job advert to identify the key skills and requirements</a:t>
            </a:r>
          </a:p>
          <a:p>
            <a:r>
              <a:rPr lang="en-US"/>
              <a:t>Job applications: how to create an effective and targeted resume and cover letter</a:t>
            </a:r>
          </a:p>
          <a:p>
            <a:endParaRPr lang="en-US"/>
          </a:p>
          <a:p>
            <a:r>
              <a:rPr lang="en-US"/>
              <a:t>3</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most important part of your job search starts before you start looking for a job – the preparation phase </a:t>
            </a:r>
          </a:p>
          <a:p>
            <a:endParaRPr lang="en-US"/>
          </a:p>
          <a:p>
            <a:r>
              <a:rPr lang="en-US"/>
              <a:t>There are free tools such as hubspot to generate email signature blocks</a:t>
            </a:r>
          </a:p>
          <a:p>
            <a:r>
              <a:rPr lang="en-US"/>
              <a:t> </a:t>
            </a:r>
          </a:p>
          <a:p>
            <a:r>
              <a:rPr lang="en-US"/>
              <a:t>Personal email address that is professional (generally your name) - not your school email. </a:t>
            </a:r>
          </a:p>
          <a:p>
            <a:endParaRPr lang="en-US"/>
          </a:p>
          <a:p>
            <a:r>
              <a:rPr lang="en-US"/>
              <a:t>Social media – ensure professional and aligns with your work goals. Hirers will google you. Make sure you make all socials private. </a:t>
            </a:r>
          </a:p>
          <a:p>
            <a:endParaRPr lang="en-US"/>
          </a:p>
          <a:p>
            <a:r>
              <a:rPr lang="en-US"/>
              <a:t>Referees - it's important to contact referees so they know to expect a call and support your application </a:t>
            </a:r>
          </a:p>
          <a:p>
            <a:endParaRPr lang="en-US"/>
          </a:p>
          <a:p>
            <a:r>
              <a:rPr lang="en-US"/>
              <a:t>Resume – you may have a networking resume or different resumes for different positions you are targeting</a:t>
            </a:r>
          </a:p>
          <a:p>
            <a:endParaRPr lang="en-US"/>
          </a:p>
          <a:p>
            <a:r>
              <a:rPr lang="en-US"/>
              <a:t>Focus – type of position, industries your interested in, ‘must haves for roles (location, progression, working conditions)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Understanding the Job Market: The Hidden Opportunities</a:t>
            </a:r>
          </a:p>
          <a:p>
            <a:endParaRPr lang="en-US"/>
          </a:p>
          <a:p>
            <a:r>
              <a:rPr lang="en-US"/>
              <a:t>When searching for job opportunities, grasping the nuances of the job market is essential. </a:t>
            </a:r>
          </a:p>
          <a:p>
            <a:endParaRPr lang="en-US"/>
          </a:p>
          <a:p>
            <a:r>
              <a:rPr lang="en-US"/>
              <a:t>Some positions are publicly advertised, while others remain unseen. These unadvertised roles are known as part of the hidden job market. </a:t>
            </a:r>
          </a:p>
          <a:p>
            <a:endParaRPr lang="en-US"/>
          </a:p>
          <a:p>
            <a:r>
              <a:rPr lang="en-US"/>
              <a:t>Can anyone estimate what percentage of jobs never make it to the public eye?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delve into the dynamics of the job market, which is crucial for anyone navigating their career path. </a:t>
            </a:r>
          </a:p>
          <a:p>
            <a:endParaRPr lang="en-US"/>
          </a:p>
          <a:p>
            <a:r>
              <a:rPr lang="en-US"/>
              <a:t>First, let's talk about advertised jobs. These make up only about 20% of the overall job opportunities available. Think about this as the positions you'll find on job boards and company websites. They're visible and straightforward to apply for, but because of their visibility, they often attract a lot of competition.</a:t>
            </a:r>
          </a:p>
          <a:p>
            <a:endParaRPr lang="en-US"/>
          </a:p>
          <a:p>
            <a:r>
              <a:rPr lang="en-US"/>
              <a:t>Now, let's shift our focus to the hidden job market, which accounts for a staggering 80% of job opportunities. These are positions that aren't publicly advertised. They often become available through networking, word of mouth, or internal company movements. Tapping into this segment can significantly increase your chances of finding an opportunity that's a great fit for you.</a:t>
            </a:r>
          </a:p>
          <a:p>
            <a:endParaRPr lang="en-US"/>
          </a:p>
          <a:p>
            <a:r>
              <a:rPr lang="en-US"/>
              <a:t>Understanding the balance between these two segments is essential for crafting an effective job search strategy. This balance will help you allocate your effort in the most impactful way.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Discuss the different ways that employers recruit. Add to this recruitment days like EGC's Hospitality &amp; Tourism recruitment event focused on placing students in jobs. Jobs apps like Getahead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Point out the disconnect between employers and candidates when it come to their preference when it comes to finding employment</a:t>
            </a:r>
          </a:p>
          <a:p>
            <a:endParaRPr lang="en-US"/>
          </a:p>
          <a:p>
            <a:r>
              <a:rPr lang="en-US"/>
              <a:t>Highlight the need to approach employers directly particularly when it comes to sourcing vocational placements</a:t>
            </a:r>
          </a:p>
          <a:p>
            <a:endParaRPr lang="en-US"/>
          </a:p>
          <a:p>
            <a:r>
              <a:rPr lang="en-US"/>
              <a:t>Many employers have referral programs for recommending staff members.  Some fast food outlets offer gift cards if you recommend a friend and they stay for 3 months.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warm referral occurs when someone you know recommends that you connect with someone they are acquainted with.</a:t>
            </a:r>
          </a:p>
          <a:p>
            <a:endParaRPr lang="en-US"/>
          </a:p>
          <a:p>
            <a:r>
              <a:rPr lang="en-US"/>
              <a:t> WORKSHOP:</a:t>
            </a:r>
          </a:p>
          <a:p>
            <a:endParaRPr lang="en-US"/>
          </a:p>
          <a:p>
            <a:r>
              <a:rPr lang="en-US"/>
              <a:t>Take five minutes to reflect and create a list of individuals in the areas displayed on the screen who may have contacts that could assist you in your job search.</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Information interviews are a fantastic tool for anyone looking to gain insight into a specific industry or occupation. They are informal conversations that provide you with valuable information about what working in a particular field is really like. </a:t>
            </a:r>
          </a:p>
          <a:p>
            <a:endParaRPr lang="en-US"/>
          </a:p>
          <a:p>
            <a:r>
              <a:rPr lang="en-US"/>
              <a:t>First, they allow you to obtain detailed information about employment opportunities and the various job roles available. </a:t>
            </a:r>
          </a:p>
          <a:p>
            <a:endParaRPr lang="en-US"/>
          </a:p>
          <a:p>
            <a:r>
              <a:rPr lang="en-US"/>
              <a:t>Secondly, they're an excellent way to gather first-hand knowledge about an occupation or industry. This means getting the inside scoop from someone who is actively working in the field, which is information you can't always find online or in a job description. </a:t>
            </a:r>
          </a:p>
          <a:p>
            <a:endParaRPr lang="en-US"/>
          </a:p>
          <a:p>
            <a:r>
              <a:rPr lang="en-US"/>
              <a:t>Additionally, information interviews help you make valuable contacts. Networking is a crucial part of career growth, and these interviews can open doors to new opportunities, connections, and mentors. </a:t>
            </a:r>
          </a:p>
          <a:p>
            <a:endParaRPr lang="en-US"/>
          </a:p>
          <a:p>
            <a:r>
              <a:rPr lang="en-US"/>
              <a:t>Lastly, they offer insights into the skills or qualifications needed for different positions, helping you tailor your career path and skill set to be more aligned with industry expectations. </a:t>
            </a:r>
          </a:p>
          <a:p>
            <a:endParaRPr lang="en-US"/>
          </a:p>
          <a:p>
            <a:r>
              <a:rPr lang="en-US"/>
              <a:t>Remember, these interviews are not about asking for a job, but about learning and building relationships that could benefit your career in the long run. </a:t>
            </a:r>
          </a:p>
          <a:p>
            <a:endParaRPr lang="en-US"/>
          </a:p>
          <a:p>
            <a:r>
              <a:rPr lang="en-US"/>
              <a:t>RESOURCE: Information Interview handout available on the Careers Outreach website for students and parents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3.svg"/><Relationship Id="rId4" Type="http://schemas.openxmlformats.org/officeDocument/2006/relationships/image" Target="../media/image12.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r="-52" b="-42"/>
            </a:stretch>
          </a:blipFill>
        </p:spPr>
      </p:sp>
      <p:sp>
        <p:nvSpPr>
          <p:cNvPr id="3" name="TextBox 3"/>
          <p:cNvSpPr txBox="1"/>
          <p:nvPr/>
        </p:nvSpPr>
        <p:spPr>
          <a:xfrm>
            <a:off x="2166495" y="3006372"/>
            <a:ext cx="13955010" cy="4295775"/>
          </a:xfrm>
          <a:prstGeom prst="rect">
            <a:avLst/>
          </a:prstGeom>
        </p:spPr>
        <p:txBody>
          <a:bodyPr lIns="0" tIns="0" rIns="0" bIns="0" rtlCol="0" anchor="t">
            <a:spAutoFit/>
          </a:bodyPr>
          <a:lstStyle/>
          <a:p>
            <a:pPr algn="ctr">
              <a:lnSpc>
                <a:spcPts val="10800"/>
              </a:lnSpc>
            </a:pPr>
            <a:endParaRPr/>
          </a:p>
          <a:p>
            <a:pPr algn="ctr">
              <a:lnSpc>
                <a:spcPts val="10800"/>
              </a:lnSpc>
            </a:pPr>
            <a:r>
              <a:rPr lang="en-US" sz="9000">
                <a:solidFill>
                  <a:srgbClr val="FFFFFF"/>
                </a:solidFill>
                <a:latin typeface="Helvetica Neue LT Std 1"/>
                <a:ea typeface="Helvetica Neue LT Std 1"/>
                <a:cs typeface="Helvetica Neue LT Std 1"/>
                <a:sym typeface="Helvetica Neue LT Std 1"/>
              </a:rPr>
              <a:t>JOB SEARCH STRATEGIES </a:t>
            </a:r>
          </a:p>
          <a:p>
            <a:pPr algn="ctr">
              <a:lnSpc>
                <a:spcPts val="10800"/>
              </a:lnSpc>
            </a:pPr>
            <a:endParaRPr lang="en-US" sz="9000">
              <a:solidFill>
                <a:srgbClr val="FFFFFF"/>
              </a:solidFill>
              <a:latin typeface="Helvetica Neue LT Std 1"/>
              <a:ea typeface="Helvetica Neue LT Std 1"/>
              <a:cs typeface="Helvetica Neue LT Std 1"/>
              <a:sym typeface="Helvetica Neue LT Std 1"/>
            </a:endParaRPr>
          </a:p>
        </p:txBody>
      </p:sp>
      <p:sp>
        <p:nvSpPr>
          <p:cNvPr id="4" name="Freeform 4"/>
          <p:cNvSpPr/>
          <p:nvPr/>
        </p:nvSpPr>
        <p:spPr>
          <a:xfrm>
            <a:off x="15021313" y="9100542"/>
            <a:ext cx="2237987" cy="749726"/>
          </a:xfrm>
          <a:custGeom>
            <a:avLst/>
            <a:gdLst/>
            <a:ahLst/>
            <a:cxnLst/>
            <a:rect l="l" t="t" r="r" b="b"/>
            <a:pathLst>
              <a:path w="2237987" h="749726">
                <a:moveTo>
                  <a:pt x="0" y="0"/>
                </a:moveTo>
                <a:lnTo>
                  <a:pt x="2237987" y="0"/>
                </a:lnTo>
                <a:lnTo>
                  <a:pt x="2237987" y="749726"/>
                </a:lnTo>
                <a:lnTo>
                  <a:pt x="0" y="749726"/>
                </a:lnTo>
                <a:lnTo>
                  <a:pt x="0" y="0"/>
                </a:lnTo>
                <a:close/>
              </a:path>
            </a:pathLst>
          </a:custGeom>
          <a:blipFill>
            <a:blip r:embed="rId4"/>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08804"/>
            <a:ext cx="18999200" cy="1437103"/>
            <a:chOff x="0" y="0"/>
            <a:chExt cx="25332266" cy="1916138"/>
          </a:xfrm>
        </p:grpSpPr>
        <p:sp>
          <p:nvSpPr>
            <p:cNvPr id="3" name="Freeform 3"/>
            <p:cNvSpPr/>
            <p:nvPr/>
          </p:nvSpPr>
          <p:spPr>
            <a:xfrm>
              <a:off x="0" y="0"/>
              <a:ext cx="25332310" cy="1916172"/>
            </a:xfrm>
            <a:custGeom>
              <a:avLst/>
              <a:gdLst/>
              <a:ahLst/>
              <a:cxnLst/>
              <a:rect l="l" t="t" r="r" b="b"/>
              <a:pathLst>
                <a:path w="25332310" h="1916172">
                  <a:moveTo>
                    <a:pt x="0" y="0"/>
                  </a:moveTo>
                  <a:lnTo>
                    <a:pt x="25332310" y="0"/>
                  </a:lnTo>
                  <a:lnTo>
                    <a:pt x="25332310" y="1916172"/>
                  </a:lnTo>
                  <a:lnTo>
                    <a:pt x="0" y="1916172"/>
                  </a:lnTo>
                  <a:close/>
                </a:path>
              </a:pathLst>
            </a:custGeom>
            <a:solidFill>
              <a:srgbClr val="ED1C58"/>
            </a:solidFill>
          </p:spPr>
        </p:sp>
      </p:grpSp>
      <p:sp>
        <p:nvSpPr>
          <p:cNvPr id="4" name="Freeform 4"/>
          <p:cNvSpPr/>
          <p:nvPr/>
        </p:nvSpPr>
        <p:spPr>
          <a:xfrm>
            <a:off x="12759869" y="3067036"/>
            <a:ext cx="1931076" cy="1667967"/>
          </a:xfrm>
          <a:custGeom>
            <a:avLst/>
            <a:gdLst/>
            <a:ahLst/>
            <a:cxnLst/>
            <a:rect l="l" t="t" r="r" b="b"/>
            <a:pathLst>
              <a:path w="1931076" h="1667967">
                <a:moveTo>
                  <a:pt x="0" y="0"/>
                </a:moveTo>
                <a:lnTo>
                  <a:pt x="1931075" y="0"/>
                </a:lnTo>
                <a:lnTo>
                  <a:pt x="1931075" y="1667966"/>
                </a:lnTo>
                <a:lnTo>
                  <a:pt x="0" y="166796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5" name="Freeform 5"/>
          <p:cNvSpPr/>
          <p:nvPr/>
        </p:nvSpPr>
        <p:spPr>
          <a:xfrm>
            <a:off x="7100928" y="3157793"/>
            <a:ext cx="1577210" cy="1577210"/>
          </a:xfrm>
          <a:custGeom>
            <a:avLst/>
            <a:gdLst/>
            <a:ahLst/>
            <a:cxnLst/>
            <a:rect l="l" t="t" r="r" b="b"/>
            <a:pathLst>
              <a:path w="1577210" h="1577210">
                <a:moveTo>
                  <a:pt x="0" y="0"/>
                </a:moveTo>
                <a:lnTo>
                  <a:pt x="1577209" y="0"/>
                </a:lnTo>
                <a:lnTo>
                  <a:pt x="1577209" y="1577209"/>
                </a:lnTo>
                <a:lnTo>
                  <a:pt x="0" y="1577209"/>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Freeform 6"/>
          <p:cNvSpPr/>
          <p:nvPr/>
        </p:nvSpPr>
        <p:spPr>
          <a:xfrm>
            <a:off x="15721328" y="6612632"/>
            <a:ext cx="1537972" cy="1376485"/>
          </a:xfrm>
          <a:custGeom>
            <a:avLst/>
            <a:gdLst/>
            <a:ahLst/>
            <a:cxnLst/>
            <a:rect l="l" t="t" r="r" b="b"/>
            <a:pathLst>
              <a:path w="1537972" h="1376485">
                <a:moveTo>
                  <a:pt x="0" y="0"/>
                </a:moveTo>
                <a:lnTo>
                  <a:pt x="1537972" y="0"/>
                </a:lnTo>
                <a:lnTo>
                  <a:pt x="1537972" y="1376485"/>
                </a:lnTo>
                <a:lnTo>
                  <a:pt x="0" y="1376485"/>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7" name="Freeform 7"/>
          <p:cNvSpPr/>
          <p:nvPr/>
        </p:nvSpPr>
        <p:spPr>
          <a:xfrm>
            <a:off x="373733" y="3218883"/>
            <a:ext cx="1738963" cy="1647668"/>
          </a:xfrm>
          <a:custGeom>
            <a:avLst/>
            <a:gdLst/>
            <a:ahLst/>
            <a:cxnLst/>
            <a:rect l="l" t="t" r="r" b="b"/>
            <a:pathLst>
              <a:path w="1738963" h="1647668">
                <a:moveTo>
                  <a:pt x="0" y="0"/>
                </a:moveTo>
                <a:lnTo>
                  <a:pt x="1738963" y="0"/>
                </a:lnTo>
                <a:lnTo>
                  <a:pt x="1738963" y="1647668"/>
                </a:lnTo>
                <a:lnTo>
                  <a:pt x="0" y="1647668"/>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8" name="Freeform 8"/>
          <p:cNvSpPr/>
          <p:nvPr/>
        </p:nvSpPr>
        <p:spPr>
          <a:xfrm>
            <a:off x="3319844" y="6331803"/>
            <a:ext cx="1860996" cy="1777252"/>
          </a:xfrm>
          <a:custGeom>
            <a:avLst/>
            <a:gdLst/>
            <a:ahLst/>
            <a:cxnLst/>
            <a:rect l="l" t="t" r="r" b="b"/>
            <a:pathLst>
              <a:path w="1860996" h="1777252">
                <a:moveTo>
                  <a:pt x="0" y="0"/>
                </a:moveTo>
                <a:lnTo>
                  <a:pt x="1860997" y="0"/>
                </a:lnTo>
                <a:lnTo>
                  <a:pt x="1860997" y="1777252"/>
                </a:lnTo>
                <a:lnTo>
                  <a:pt x="0" y="1777252"/>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9" name="Freeform 9"/>
          <p:cNvSpPr/>
          <p:nvPr/>
        </p:nvSpPr>
        <p:spPr>
          <a:xfrm>
            <a:off x="9861488" y="6281378"/>
            <a:ext cx="1727370" cy="1938143"/>
          </a:xfrm>
          <a:custGeom>
            <a:avLst/>
            <a:gdLst/>
            <a:ahLst/>
            <a:cxnLst/>
            <a:rect l="l" t="t" r="r" b="b"/>
            <a:pathLst>
              <a:path w="1727370" h="1938143">
                <a:moveTo>
                  <a:pt x="0" y="0"/>
                </a:moveTo>
                <a:lnTo>
                  <a:pt x="1727370" y="0"/>
                </a:lnTo>
                <a:lnTo>
                  <a:pt x="1727370" y="1938142"/>
                </a:lnTo>
                <a:lnTo>
                  <a:pt x="0" y="1938142"/>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675968" y="6374149"/>
            <a:ext cx="1776611" cy="876300"/>
          </a:xfrm>
          <a:prstGeom prst="rect">
            <a:avLst/>
          </a:prstGeom>
        </p:spPr>
        <p:txBody>
          <a:bodyPr lIns="0" tIns="0" rIns="0" bIns="0" rtlCol="0" anchor="t">
            <a:spAutoFit/>
          </a:bodyPr>
          <a:lstStyle/>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Professional </a:t>
            </a:r>
          </a:p>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Development</a:t>
            </a:r>
          </a:p>
        </p:txBody>
      </p:sp>
      <p:sp>
        <p:nvSpPr>
          <p:cNvPr id="11" name="TextBox 11"/>
          <p:cNvSpPr txBox="1"/>
          <p:nvPr/>
        </p:nvSpPr>
        <p:spPr>
          <a:xfrm>
            <a:off x="578315" y="735038"/>
            <a:ext cx="13898115" cy="1010869"/>
          </a:xfrm>
          <a:prstGeom prst="rect">
            <a:avLst/>
          </a:prstGeom>
        </p:spPr>
        <p:txBody>
          <a:bodyPr lIns="0" tIns="0" rIns="0" bIns="0" rtlCol="0" anchor="t">
            <a:spAutoFit/>
          </a:bodyPr>
          <a:lstStyle/>
          <a:p>
            <a:pPr algn="l">
              <a:lnSpc>
                <a:spcPts val="6836"/>
              </a:lnSpc>
            </a:pPr>
            <a:r>
              <a:rPr lang="en-US" sz="6330">
                <a:solidFill>
                  <a:srgbClr val="FFFFFF"/>
                </a:solidFill>
                <a:latin typeface="Helvetica Neue LT Std 1"/>
                <a:ea typeface="Helvetica Neue LT Std 1"/>
                <a:cs typeface="Helvetica Neue LT Std 1"/>
                <a:sym typeface="Helvetica Neue LT Std 1"/>
              </a:rPr>
              <a:t>INFORMATION INTERVIEWS - QUESTIONS</a:t>
            </a:r>
          </a:p>
        </p:txBody>
      </p:sp>
      <p:sp>
        <p:nvSpPr>
          <p:cNvPr id="12" name="TextBox 12"/>
          <p:cNvSpPr txBox="1"/>
          <p:nvPr/>
        </p:nvSpPr>
        <p:spPr>
          <a:xfrm>
            <a:off x="15366973" y="2708034"/>
            <a:ext cx="1871266" cy="876300"/>
          </a:xfrm>
          <a:prstGeom prst="rect">
            <a:avLst/>
          </a:prstGeom>
        </p:spPr>
        <p:txBody>
          <a:bodyPr lIns="0" tIns="0" rIns="0" bIns="0" rtlCol="0" anchor="t">
            <a:spAutoFit/>
          </a:bodyPr>
          <a:lstStyle/>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Qualifications</a:t>
            </a:r>
          </a:p>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 &amp; Training</a:t>
            </a:r>
          </a:p>
        </p:txBody>
      </p:sp>
      <p:sp>
        <p:nvSpPr>
          <p:cNvPr id="13" name="TextBox 13"/>
          <p:cNvSpPr txBox="1"/>
          <p:nvPr/>
        </p:nvSpPr>
        <p:spPr>
          <a:xfrm>
            <a:off x="8977906" y="2851023"/>
            <a:ext cx="2830946" cy="876300"/>
          </a:xfrm>
          <a:prstGeom prst="rect">
            <a:avLst/>
          </a:prstGeom>
        </p:spPr>
        <p:txBody>
          <a:bodyPr lIns="0" tIns="0" rIns="0" bIns="0" rtlCol="0" anchor="t">
            <a:spAutoFit/>
          </a:bodyPr>
          <a:lstStyle/>
          <a:p>
            <a:pPr algn="ctr">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Organisation Information </a:t>
            </a:r>
          </a:p>
        </p:txBody>
      </p:sp>
      <p:sp>
        <p:nvSpPr>
          <p:cNvPr id="14" name="TextBox 14"/>
          <p:cNvSpPr txBox="1"/>
          <p:nvPr/>
        </p:nvSpPr>
        <p:spPr>
          <a:xfrm>
            <a:off x="12691619" y="6533595"/>
            <a:ext cx="2715518" cy="876300"/>
          </a:xfrm>
          <a:prstGeom prst="rect">
            <a:avLst/>
          </a:prstGeom>
        </p:spPr>
        <p:txBody>
          <a:bodyPr lIns="0" tIns="0" rIns="0" bIns="0" rtlCol="0" anchor="t">
            <a:spAutoFit/>
          </a:bodyPr>
          <a:lstStyle/>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Volunteering / Work</a:t>
            </a:r>
          </a:p>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 Experience</a:t>
            </a:r>
          </a:p>
        </p:txBody>
      </p:sp>
      <p:sp>
        <p:nvSpPr>
          <p:cNvPr id="15" name="TextBox 15"/>
          <p:cNvSpPr txBox="1"/>
          <p:nvPr/>
        </p:nvSpPr>
        <p:spPr>
          <a:xfrm>
            <a:off x="2596119" y="3100643"/>
            <a:ext cx="2936243" cy="466725"/>
          </a:xfrm>
          <a:prstGeom prst="rect">
            <a:avLst/>
          </a:prstGeom>
        </p:spPr>
        <p:txBody>
          <a:bodyPr lIns="0" tIns="0" rIns="0" bIns="0" rtlCol="0" anchor="t">
            <a:spAutoFit/>
          </a:bodyPr>
          <a:lstStyle/>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Jobs, Skills &amp; Tasks</a:t>
            </a:r>
          </a:p>
        </p:txBody>
      </p:sp>
      <p:sp>
        <p:nvSpPr>
          <p:cNvPr id="16" name="TextBox 16"/>
          <p:cNvSpPr txBox="1"/>
          <p:nvPr/>
        </p:nvSpPr>
        <p:spPr>
          <a:xfrm>
            <a:off x="6541697" y="6533595"/>
            <a:ext cx="2411016" cy="876300"/>
          </a:xfrm>
          <a:prstGeom prst="rect">
            <a:avLst/>
          </a:prstGeom>
        </p:spPr>
        <p:txBody>
          <a:bodyPr lIns="0" tIns="0" rIns="0" bIns="0" rtlCol="0" anchor="t">
            <a:spAutoFit/>
          </a:bodyPr>
          <a:lstStyle/>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Job Opportunities</a:t>
            </a:r>
          </a:p>
          <a:p>
            <a:pPr marL="0" lvl="0" indent="0" algn="ctr">
              <a:lnSpc>
                <a:spcPts val="3240"/>
              </a:lnSpc>
              <a:spcBef>
                <a:spcPct val="0"/>
              </a:spcBef>
            </a:pPr>
            <a:r>
              <a:rPr lang="en-US" sz="2700" b="1" u="none" strike="noStrike">
                <a:solidFill>
                  <a:srgbClr val="000000"/>
                </a:solidFill>
                <a:latin typeface="Helvetica Neue LT Std 1"/>
                <a:ea typeface="Helvetica Neue LT Std 1"/>
                <a:cs typeface="Helvetica Neue LT Std 1"/>
                <a:sym typeface="Helvetica Neue LT Std 1"/>
              </a:rPr>
              <a:t>&amp; Availability</a:t>
            </a:r>
          </a:p>
        </p:txBody>
      </p:sp>
      <p:sp>
        <p:nvSpPr>
          <p:cNvPr id="17" name="TextBox 17"/>
          <p:cNvSpPr txBox="1"/>
          <p:nvPr/>
        </p:nvSpPr>
        <p:spPr>
          <a:xfrm>
            <a:off x="2452579" y="3658677"/>
            <a:ext cx="3223322" cy="1076325"/>
          </a:xfrm>
          <a:prstGeom prst="rect">
            <a:avLst/>
          </a:prstGeom>
        </p:spPr>
        <p:txBody>
          <a:bodyPr lIns="0" tIns="0" rIns="0" bIns="0" rtlCol="0" anchor="t">
            <a:spAutoFit/>
          </a:bodyPr>
          <a:lstStyle/>
          <a:p>
            <a:pPr algn="ctr">
              <a:lnSpc>
                <a:spcPts val="2760"/>
              </a:lnSpc>
              <a:spcBef>
                <a:spcPct val="0"/>
              </a:spcBef>
            </a:pPr>
            <a:r>
              <a:rPr lang="en-US" sz="2300">
                <a:solidFill>
                  <a:srgbClr val="000000"/>
                </a:solidFill>
                <a:latin typeface="Helvetica Neue LT Std 7"/>
                <a:ea typeface="Helvetica Neue LT Std 7"/>
                <a:cs typeface="Helvetica Neue LT Std 7"/>
                <a:sym typeface="Helvetica Neue LT Std 7"/>
              </a:rPr>
              <a:t>W</a:t>
            </a:r>
            <a:r>
              <a:rPr lang="en-US" sz="2300" b="1">
                <a:solidFill>
                  <a:srgbClr val="000000"/>
                </a:solidFill>
                <a:latin typeface="Helvetica Neue LT Std 7"/>
                <a:ea typeface="Helvetica Neue LT Std 7"/>
                <a:cs typeface="Helvetica Neue LT Std 7"/>
                <a:sym typeface="Helvetica Neue LT Std 7"/>
              </a:rPr>
              <a:t>hat does a normal day in your job look like?</a:t>
            </a:r>
          </a:p>
        </p:txBody>
      </p:sp>
      <p:sp>
        <p:nvSpPr>
          <p:cNvPr id="18" name="TextBox 18"/>
          <p:cNvSpPr txBox="1"/>
          <p:nvPr/>
        </p:nvSpPr>
        <p:spPr>
          <a:xfrm>
            <a:off x="14690944" y="3658677"/>
            <a:ext cx="3223322" cy="1076325"/>
          </a:xfrm>
          <a:prstGeom prst="rect">
            <a:avLst/>
          </a:prstGeom>
        </p:spPr>
        <p:txBody>
          <a:bodyPr lIns="0" tIns="0" rIns="0" bIns="0" rtlCol="0" anchor="t">
            <a:spAutoFit/>
          </a:bodyPr>
          <a:lstStyle/>
          <a:p>
            <a:pPr algn="ctr">
              <a:lnSpc>
                <a:spcPts val="2760"/>
              </a:lnSpc>
              <a:spcBef>
                <a:spcPct val="0"/>
              </a:spcBef>
            </a:pPr>
            <a:r>
              <a:rPr lang="en-US" sz="2300">
                <a:solidFill>
                  <a:srgbClr val="000000"/>
                </a:solidFill>
                <a:latin typeface="Helvetica Neue LT Std 7"/>
                <a:ea typeface="Helvetica Neue LT Std 7"/>
                <a:cs typeface="Helvetica Neue LT Std 7"/>
                <a:sym typeface="Helvetica Neue LT Std 7"/>
              </a:rPr>
              <a:t>What qualifications do you need to enter your occupation?</a:t>
            </a:r>
          </a:p>
        </p:txBody>
      </p:sp>
      <p:sp>
        <p:nvSpPr>
          <p:cNvPr id="19" name="TextBox 19"/>
          <p:cNvSpPr txBox="1"/>
          <p:nvPr/>
        </p:nvSpPr>
        <p:spPr>
          <a:xfrm>
            <a:off x="8966138" y="3790226"/>
            <a:ext cx="3223322" cy="1076325"/>
          </a:xfrm>
          <a:prstGeom prst="rect">
            <a:avLst/>
          </a:prstGeom>
        </p:spPr>
        <p:txBody>
          <a:bodyPr lIns="0" tIns="0" rIns="0" bIns="0" rtlCol="0" anchor="t">
            <a:spAutoFit/>
          </a:bodyPr>
          <a:lstStyle/>
          <a:p>
            <a:pPr algn="ctr">
              <a:lnSpc>
                <a:spcPts val="2760"/>
              </a:lnSpc>
              <a:spcBef>
                <a:spcPct val="0"/>
              </a:spcBef>
            </a:pPr>
            <a:r>
              <a:rPr lang="en-US" sz="2300">
                <a:solidFill>
                  <a:srgbClr val="000000"/>
                </a:solidFill>
                <a:latin typeface="Helvetica Neue LT Std 7"/>
                <a:ea typeface="Helvetica Neue LT Std 7"/>
                <a:cs typeface="Helvetica Neue LT Std 7"/>
                <a:sym typeface="Helvetica Neue LT Std 7"/>
              </a:rPr>
              <a:t>How would you describe the culture at your place of work?</a:t>
            </a:r>
          </a:p>
        </p:txBody>
      </p:sp>
      <p:sp>
        <p:nvSpPr>
          <p:cNvPr id="20" name="TextBox 20"/>
          <p:cNvSpPr txBox="1"/>
          <p:nvPr/>
        </p:nvSpPr>
        <p:spPr>
          <a:xfrm>
            <a:off x="6218858" y="7427142"/>
            <a:ext cx="3223322" cy="1076325"/>
          </a:xfrm>
          <a:prstGeom prst="rect">
            <a:avLst/>
          </a:prstGeom>
        </p:spPr>
        <p:txBody>
          <a:bodyPr lIns="0" tIns="0" rIns="0" bIns="0" rtlCol="0" anchor="t">
            <a:spAutoFit/>
          </a:bodyPr>
          <a:lstStyle/>
          <a:p>
            <a:pPr algn="ctr">
              <a:lnSpc>
                <a:spcPts val="2760"/>
              </a:lnSpc>
              <a:spcBef>
                <a:spcPct val="0"/>
              </a:spcBef>
            </a:pPr>
            <a:r>
              <a:rPr lang="en-US" sz="2300">
                <a:solidFill>
                  <a:srgbClr val="000000"/>
                </a:solidFill>
                <a:latin typeface="Helvetica Neue LT Std 7"/>
                <a:ea typeface="Helvetica Neue LT Std 7"/>
                <a:cs typeface="Helvetica Neue LT Std 7"/>
                <a:sym typeface="Helvetica Neue LT Std 7"/>
              </a:rPr>
              <a:t>Is there a particular time of year when your organisation recruits?</a:t>
            </a:r>
          </a:p>
        </p:txBody>
      </p:sp>
      <p:sp>
        <p:nvSpPr>
          <p:cNvPr id="21" name="TextBox 21"/>
          <p:cNvSpPr txBox="1"/>
          <p:nvPr/>
        </p:nvSpPr>
        <p:spPr>
          <a:xfrm>
            <a:off x="12437717" y="7486095"/>
            <a:ext cx="3223322" cy="1419225"/>
          </a:xfrm>
          <a:prstGeom prst="rect">
            <a:avLst/>
          </a:prstGeom>
        </p:spPr>
        <p:txBody>
          <a:bodyPr lIns="0" tIns="0" rIns="0" bIns="0" rtlCol="0" anchor="t">
            <a:spAutoFit/>
          </a:bodyPr>
          <a:lstStyle/>
          <a:p>
            <a:pPr algn="ctr">
              <a:lnSpc>
                <a:spcPts val="2760"/>
              </a:lnSpc>
              <a:spcBef>
                <a:spcPct val="0"/>
              </a:spcBef>
            </a:pPr>
            <a:r>
              <a:rPr lang="en-US" sz="2300">
                <a:solidFill>
                  <a:srgbClr val="000000"/>
                </a:solidFill>
                <a:latin typeface="Helvetica Neue LT Std 7"/>
                <a:ea typeface="Helvetica Neue LT Std 7"/>
                <a:cs typeface="Helvetica Neue LT Std 7"/>
                <a:sym typeface="Helvetica Neue LT Std 7"/>
              </a:rPr>
              <a:t>Would an applicant with experience in a specific field be considered?</a:t>
            </a:r>
          </a:p>
        </p:txBody>
      </p:sp>
      <p:sp>
        <p:nvSpPr>
          <p:cNvPr id="22" name="TextBox 22"/>
          <p:cNvSpPr txBox="1"/>
          <p:nvPr/>
        </p:nvSpPr>
        <p:spPr>
          <a:xfrm>
            <a:off x="0" y="7333695"/>
            <a:ext cx="3223322" cy="1419225"/>
          </a:xfrm>
          <a:prstGeom prst="rect">
            <a:avLst/>
          </a:prstGeom>
        </p:spPr>
        <p:txBody>
          <a:bodyPr lIns="0" tIns="0" rIns="0" bIns="0" rtlCol="0" anchor="t">
            <a:spAutoFit/>
          </a:bodyPr>
          <a:lstStyle/>
          <a:p>
            <a:pPr algn="ctr">
              <a:lnSpc>
                <a:spcPts val="2760"/>
              </a:lnSpc>
              <a:spcBef>
                <a:spcPct val="0"/>
              </a:spcBef>
            </a:pPr>
            <a:r>
              <a:rPr lang="en-US" sz="2300">
                <a:solidFill>
                  <a:srgbClr val="000000"/>
                </a:solidFill>
                <a:latin typeface="Helvetica Neue LT Std 7"/>
                <a:ea typeface="Helvetica Neue LT Std 7"/>
                <a:cs typeface="Helvetica Neue LT Std 7"/>
                <a:sym typeface="Helvetica Neue LT Std 7"/>
              </a:rPr>
              <a:t>What can I read or watch to keep up with developments in this field?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999200" cy="1508977"/>
            <a:chOff x="0" y="0"/>
            <a:chExt cx="25332266" cy="2011970"/>
          </a:xfrm>
        </p:grpSpPr>
        <p:sp>
          <p:nvSpPr>
            <p:cNvPr id="3" name="Freeform 3"/>
            <p:cNvSpPr/>
            <p:nvPr/>
          </p:nvSpPr>
          <p:spPr>
            <a:xfrm>
              <a:off x="0" y="0"/>
              <a:ext cx="25332310" cy="2012004"/>
            </a:xfrm>
            <a:custGeom>
              <a:avLst/>
              <a:gdLst/>
              <a:ahLst/>
              <a:cxnLst/>
              <a:rect l="l" t="t" r="r" b="b"/>
              <a:pathLst>
                <a:path w="25332310" h="2012004">
                  <a:moveTo>
                    <a:pt x="0" y="0"/>
                  </a:moveTo>
                  <a:lnTo>
                    <a:pt x="25332310" y="0"/>
                  </a:lnTo>
                  <a:lnTo>
                    <a:pt x="25332310" y="2012004"/>
                  </a:lnTo>
                  <a:lnTo>
                    <a:pt x="0" y="2012004"/>
                  </a:lnTo>
                  <a:close/>
                </a:path>
              </a:pathLst>
            </a:custGeom>
            <a:solidFill>
              <a:srgbClr val="ED1C58"/>
            </a:solidFill>
          </p:spPr>
        </p:sp>
      </p:grpSp>
      <p:sp>
        <p:nvSpPr>
          <p:cNvPr id="4" name="TextBox 4"/>
          <p:cNvSpPr txBox="1"/>
          <p:nvPr/>
        </p:nvSpPr>
        <p:spPr>
          <a:xfrm>
            <a:off x="578315" y="261179"/>
            <a:ext cx="13898115" cy="1010869"/>
          </a:xfrm>
          <a:prstGeom prst="rect">
            <a:avLst/>
          </a:prstGeom>
        </p:spPr>
        <p:txBody>
          <a:bodyPr lIns="0" tIns="0" rIns="0" bIns="0" rtlCol="0" anchor="t">
            <a:spAutoFit/>
          </a:bodyPr>
          <a:lstStyle/>
          <a:p>
            <a:pPr algn="l">
              <a:lnSpc>
                <a:spcPts val="6836"/>
              </a:lnSpc>
            </a:pPr>
            <a:r>
              <a:rPr lang="en-US" sz="6330">
                <a:solidFill>
                  <a:srgbClr val="FFFFFF"/>
                </a:solidFill>
                <a:latin typeface="Helvetica Neue LT Std 1"/>
                <a:ea typeface="Helvetica Neue LT Std 1"/>
                <a:cs typeface="Helvetica Neue LT Std 1"/>
                <a:sym typeface="Helvetica Neue LT Std 1"/>
              </a:rPr>
              <a:t>INFORMATION INTERVIEWS - QUESTIONS</a:t>
            </a:r>
          </a:p>
        </p:txBody>
      </p:sp>
      <p:sp>
        <p:nvSpPr>
          <p:cNvPr id="5" name="TextBox 5"/>
          <p:cNvSpPr txBox="1"/>
          <p:nvPr/>
        </p:nvSpPr>
        <p:spPr>
          <a:xfrm>
            <a:off x="578315" y="1739886"/>
            <a:ext cx="7885332" cy="8248650"/>
          </a:xfrm>
          <a:prstGeom prst="rect">
            <a:avLst/>
          </a:prstGeom>
        </p:spPr>
        <p:txBody>
          <a:bodyPr lIns="0" tIns="0" rIns="0" bIns="0" rtlCol="0" anchor="t">
            <a:spAutoFit/>
          </a:bodyPr>
          <a:lstStyle/>
          <a:p>
            <a:pPr algn="just">
              <a:lnSpc>
                <a:spcPts val="3240"/>
              </a:lnSpc>
              <a:spcBef>
                <a:spcPct val="0"/>
              </a:spcBef>
            </a:pPr>
            <a:r>
              <a:rPr lang="en-US" sz="2700" b="1">
                <a:solidFill>
                  <a:srgbClr val="E61955"/>
                </a:solidFill>
                <a:latin typeface="Helvetica Neue LT Std 1"/>
                <a:ea typeface="Helvetica Neue LT Std 1"/>
                <a:cs typeface="Helvetica Neue LT Std 1"/>
                <a:sym typeface="Helvetica Neue LT Std 1"/>
              </a:rPr>
              <a:t>Career Path and Background:</a:t>
            </a:r>
          </a:p>
          <a:p>
            <a:pPr algn="just">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Can you share a bit about your professional background and how you got to your current role? </a:t>
            </a:r>
          </a:p>
          <a:p>
            <a:pPr algn="just">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motivated you to choose this career path? </a:t>
            </a:r>
          </a:p>
          <a:p>
            <a:pPr algn="just">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a:p>
            <a:pPr algn="just">
              <a:lnSpc>
                <a:spcPts val="3240"/>
              </a:lnSpc>
              <a:spcBef>
                <a:spcPct val="0"/>
              </a:spcBef>
            </a:pPr>
            <a:r>
              <a:rPr lang="en-US" sz="2700" b="1">
                <a:solidFill>
                  <a:srgbClr val="E61955"/>
                </a:solidFill>
                <a:latin typeface="Helvetica Neue LT Std 1"/>
                <a:ea typeface="Helvetica Neue LT Std 1"/>
                <a:cs typeface="Helvetica Neue LT Std 1"/>
                <a:sym typeface="Helvetica Neue LT Std 1"/>
              </a:rPr>
              <a:t>Daily Responsibilities:</a:t>
            </a:r>
          </a:p>
          <a:p>
            <a:pPr algn="just">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does a typical workday look like for you? </a:t>
            </a:r>
          </a:p>
          <a:p>
            <a:pPr algn="just">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are your core responsibilities in your position?</a:t>
            </a:r>
          </a:p>
          <a:p>
            <a:pPr algn="just">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a:p>
            <a:pPr algn="just">
              <a:lnSpc>
                <a:spcPts val="3240"/>
              </a:lnSpc>
              <a:spcBef>
                <a:spcPct val="0"/>
              </a:spcBef>
            </a:pPr>
            <a:r>
              <a:rPr lang="en-US" sz="2700" b="1">
                <a:solidFill>
                  <a:srgbClr val="EA4163"/>
                </a:solidFill>
                <a:latin typeface="Helvetica Neue LT Std 1"/>
                <a:ea typeface="Helvetica Neue LT Std 1"/>
                <a:cs typeface="Helvetica Neue LT Std 1"/>
                <a:sym typeface="Helvetica Neue LT Std 1"/>
              </a:rPr>
              <a:t>Skills and Challenges:</a:t>
            </a:r>
          </a:p>
          <a:p>
            <a:pPr algn="just">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skills do you find most valuable in your role? </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are some of the biggest challenges you face in your job? </a:t>
            </a:r>
          </a:p>
          <a:p>
            <a:pPr algn="ctr">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a:p>
            <a:pPr algn="l">
              <a:lnSpc>
                <a:spcPts val="3240"/>
              </a:lnSpc>
              <a:spcBef>
                <a:spcPct val="0"/>
              </a:spcBef>
            </a:pPr>
            <a:r>
              <a:rPr lang="en-US" sz="2700" b="1">
                <a:solidFill>
                  <a:srgbClr val="EA4163"/>
                </a:solidFill>
                <a:latin typeface="Helvetica Neue LT Std 1"/>
                <a:ea typeface="Helvetica Neue LT Std 1"/>
                <a:cs typeface="Helvetica Neue LT Std 1"/>
                <a:sym typeface="Helvetica Neue LT Std 1"/>
              </a:rPr>
              <a:t>Company Culture and Environment:</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How would you describe the company culture? </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do you enjoy most about working here, and what do you find least enjoyable? </a:t>
            </a:r>
          </a:p>
          <a:p>
            <a:pPr algn="ctr">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a:p>
            <a:pPr algn="ctr">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p:txBody>
      </p:sp>
      <p:sp>
        <p:nvSpPr>
          <p:cNvPr id="6" name="TextBox 6"/>
          <p:cNvSpPr txBox="1"/>
          <p:nvPr/>
        </p:nvSpPr>
        <p:spPr>
          <a:xfrm>
            <a:off x="9144000" y="1739886"/>
            <a:ext cx="8776493" cy="6610350"/>
          </a:xfrm>
          <a:prstGeom prst="rect">
            <a:avLst/>
          </a:prstGeom>
        </p:spPr>
        <p:txBody>
          <a:bodyPr lIns="0" tIns="0" rIns="0" bIns="0" rtlCol="0" anchor="t">
            <a:spAutoFit/>
          </a:bodyPr>
          <a:lstStyle/>
          <a:p>
            <a:pPr algn="l">
              <a:lnSpc>
                <a:spcPts val="3240"/>
              </a:lnSpc>
              <a:spcBef>
                <a:spcPct val="0"/>
              </a:spcBef>
            </a:pPr>
            <a:r>
              <a:rPr lang="en-US" sz="2700" b="1">
                <a:solidFill>
                  <a:srgbClr val="E61955"/>
                </a:solidFill>
                <a:latin typeface="Helvetica Neue LT Std 1"/>
                <a:ea typeface="Helvetica Neue LT Std 1"/>
                <a:cs typeface="Helvetica Neue LT Std 1"/>
                <a:sym typeface="Helvetica Neue LT Std 1"/>
              </a:rPr>
              <a:t>Industry Insights:</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Are there any emerging trends in the field that I should be aware of? </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developments on the horizon could affect future opportunities in this industry? </a:t>
            </a:r>
          </a:p>
          <a:p>
            <a:pPr algn="l">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a:p>
            <a:pPr algn="l">
              <a:lnSpc>
                <a:spcPts val="3240"/>
              </a:lnSpc>
              <a:spcBef>
                <a:spcPct val="0"/>
              </a:spcBef>
            </a:pPr>
            <a:r>
              <a:rPr lang="en-US" sz="2700" b="1">
                <a:solidFill>
                  <a:srgbClr val="E61955"/>
                </a:solidFill>
                <a:latin typeface="Helvetica Neue LT Std 1"/>
                <a:ea typeface="Helvetica Neue LT Std 1"/>
                <a:cs typeface="Helvetica Neue LT Std 1"/>
                <a:sym typeface="Helvetica Neue LT Std 1"/>
              </a:rPr>
              <a:t>Advice for Newcomers:</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What advice would you give someone looking to enter this field?</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If I wanted to stand out as a candidate at this company, what would be the best way to do that? </a:t>
            </a:r>
          </a:p>
          <a:p>
            <a:pPr algn="l">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a:p>
            <a:pPr algn="l">
              <a:lnSpc>
                <a:spcPts val="3240"/>
              </a:lnSpc>
              <a:spcBef>
                <a:spcPct val="0"/>
              </a:spcBef>
            </a:pPr>
            <a:r>
              <a:rPr lang="en-US" sz="2700" b="1">
                <a:solidFill>
                  <a:srgbClr val="E61955"/>
                </a:solidFill>
                <a:latin typeface="Helvetica Neue LT Std 1"/>
                <a:ea typeface="Helvetica Neue LT Std 1"/>
                <a:cs typeface="Helvetica Neue LT Std 1"/>
                <a:sym typeface="Helvetica Neue LT Std 1"/>
              </a:rPr>
              <a:t>Networking and Growth:</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How do you stay updated with industry changes? </a:t>
            </a:r>
          </a:p>
          <a:p>
            <a:pPr algn="l">
              <a:lnSpc>
                <a:spcPts val="3240"/>
              </a:lnSpc>
              <a:spcBef>
                <a:spcPct val="0"/>
              </a:spcBef>
            </a:pPr>
            <a:r>
              <a:rPr lang="en-US" sz="2700" b="1">
                <a:solidFill>
                  <a:srgbClr val="000000"/>
                </a:solidFill>
                <a:latin typeface="Helvetica Neue LT Std 1"/>
                <a:ea typeface="Helvetica Neue LT Std 1"/>
                <a:cs typeface="Helvetica Neue LT Std 1"/>
                <a:sym typeface="Helvetica Neue LT Std 1"/>
              </a:rPr>
              <a:t>Can you recommend any resources or organisations that would be beneficial for someone starting in this field?</a:t>
            </a:r>
          </a:p>
          <a:p>
            <a:pPr algn="l">
              <a:lnSpc>
                <a:spcPts val="3240"/>
              </a:lnSpc>
              <a:spcBef>
                <a:spcPct val="0"/>
              </a:spcBef>
            </a:pPr>
            <a:endParaRPr lang="en-US" sz="2700" b="1">
              <a:solidFill>
                <a:srgbClr val="000000"/>
              </a:solidFill>
              <a:latin typeface="Helvetica Neue LT Std 1"/>
              <a:ea typeface="Helvetica Neue LT Std 1"/>
              <a:cs typeface="Helvetica Neue LT Std 1"/>
              <a:sym typeface="Helvetica Neue LT Std 1"/>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6076" y="0"/>
            <a:ext cx="18434076" cy="1699126"/>
            <a:chOff x="0" y="0"/>
            <a:chExt cx="4855065" cy="447506"/>
          </a:xfrm>
        </p:grpSpPr>
        <p:sp>
          <p:nvSpPr>
            <p:cNvPr id="3" name="Freeform 3"/>
            <p:cNvSpPr/>
            <p:nvPr/>
          </p:nvSpPr>
          <p:spPr>
            <a:xfrm>
              <a:off x="0" y="0"/>
              <a:ext cx="4855065" cy="447506"/>
            </a:xfrm>
            <a:custGeom>
              <a:avLst/>
              <a:gdLst/>
              <a:ahLst/>
              <a:cxnLst/>
              <a:rect l="l" t="t" r="r" b="b"/>
              <a:pathLst>
                <a:path w="4855065" h="447506">
                  <a:moveTo>
                    <a:pt x="0" y="0"/>
                  </a:moveTo>
                  <a:lnTo>
                    <a:pt x="4855065" y="0"/>
                  </a:lnTo>
                  <a:lnTo>
                    <a:pt x="4855065" y="447506"/>
                  </a:lnTo>
                  <a:lnTo>
                    <a:pt x="0" y="447506"/>
                  </a:lnTo>
                  <a:close/>
                </a:path>
              </a:pathLst>
            </a:custGeom>
            <a:solidFill>
              <a:srgbClr val="E0004D"/>
            </a:solidFill>
          </p:spPr>
        </p:sp>
        <p:sp>
          <p:nvSpPr>
            <p:cNvPr id="4" name="TextBox 4"/>
            <p:cNvSpPr txBox="1"/>
            <p:nvPr/>
          </p:nvSpPr>
          <p:spPr>
            <a:xfrm>
              <a:off x="0" y="-19050"/>
              <a:ext cx="4855065" cy="466556"/>
            </a:xfrm>
            <a:prstGeom prst="rect">
              <a:avLst/>
            </a:prstGeom>
          </p:spPr>
          <p:txBody>
            <a:bodyPr lIns="50800" tIns="50800" rIns="50800" bIns="50800" rtlCol="0" anchor="ctr"/>
            <a:lstStyle/>
            <a:p>
              <a:pPr algn="ctr">
                <a:lnSpc>
                  <a:spcPts val="1801"/>
                </a:lnSpc>
              </a:pPr>
              <a:endParaRPr/>
            </a:p>
          </p:txBody>
        </p:sp>
      </p:grpSp>
      <p:sp>
        <p:nvSpPr>
          <p:cNvPr id="5" name="TextBox 5"/>
          <p:cNvSpPr txBox="1"/>
          <p:nvPr/>
        </p:nvSpPr>
        <p:spPr>
          <a:xfrm>
            <a:off x="814860" y="308991"/>
            <a:ext cx="14761559" cy="1201293"/>
          </a:xfrm>
          <a:prstGeom prst="rect">
            <a:avLst/>
          </a:prstGeom>
        </p:spPr>
        <p:txBody>
          <a:bodyPr lIns="0" tIns="0" rIns="0" bIns="0" rtlCol="0" anchor="t">
            <a:spAutoFit/>
          </a:bodyPr>
          <a:lstStyle/>
          <a:p>
            <a:pPr marL="0" lvl="0" indent="0" algn="l">
              <a:lnSpc>
                <a:spcPts val="8862"/>
              </a:lnSpc>
            </a:pPr>
            <a:r>
              <a:rPr lang="en-US" sz="6330">
                <a:solidFill>
                  <a:srgbClr val="FFFFFF"/>
                </a:solidFill>
                <a:latin typeface="Helvetica Neue LT Std 1"/>
                <a:ea typeface="Helvetica Neue LT Std 1"/>
                <a:cs typeface="Helvetica Neue LT Std 1"/>
                <a:sym typeface="Helvetica Neue LT Std 1"/>
              </a:rPr>
              <a:t>CAREER RESOURCES </a:t>
            </a:r>
          </a:p>
        </p:txBody>
      </p:sp>
      <p:sp>
        <p:nvSpPr>
          <p:cNvPr id="6" name="TextBox 6"/>
          <p:cNvSpPr txBox="1"/>
          <p:nvPr/>
        </p:nvSpPr>
        <p:spPr>
          <a:xfrm>
            <a:off x="0" y="2171616"/>
            <a:ext cx="18288000" cy="6981029"/>
          </a:xfrm>
          <a:prstGeom prst="rect">
            <a:avLst/>
          </a:prstGeom>
        </p:spPr>
        <p:txBody>
          <a:bodyPr lIns="0" tIns="0" rIns="0" bIns="0" rtlCol="0" anchor="t">
            <a:spAutoFit/>
          </a:bodyPr>
          <a:lstStyle/>
          <a:p>
            <a:pPr algn="ctr">
              <a:lnSpc>
                <a:spcPts val="4243"/>
              </a:lnSpc>
              <a:spcBef>
                <a:spcPct val="0"/>
              </a:spcBef>
            </a:pPr>
            <a:r>
              <a:rPr lang="en-US" sz="3031" spc="166">
                <a:solidFill>
                  <a:srgbClr val="E61955"/>
                </a:solidFill>
                <a:latin typeface="Helvetica Neue LT Std 3"/>
                <a:ea typeface="Helvetica Neue LT Std 3"/>
                <a:cs typeface="Helvetica Neue LT Std 3"/>
                <a:sym typeface="Helvetica Neue LT Std 3"/>
              </a:rPr>
              <a:t>JOBOUTLOOK.GOV.AU </a:t>
            </a:r>
          </a:p>
          <a:p>
            <a:pPr algn="ctr">
              <a:lnSpc>
                <a:spcPts val="4243"/>
              </a:lnSpc>
              <a:spcBef>
                <a:spcPct val="0"/>
              </a:spcBef>
            </a:pPr>
            <a:r>
              <a:rPr lang="en-US" sz="3031" b="1" spc="166">
                <a:solidFill>
                  <a:srgbClr val="000000"/>
                </a:solidFill>
                <a:latin typeface="Helvetica Neue LT Std 3"/>
                <a:ea typeface="Helvetica Neue LT Std 3"/>
                <a:cs typeface="Helvetica Neue LT Std 3"/>
                <a:sym typeface="Helvetica Neue LT Std 3"/>
              </a:rPr>
              <a:t>LABOUR MARKET INSIGHTS/EMPLOYMENTPROJECTIONS (PROVIDES DATA ON DIFFERENT OCCUPATIONS INCLUDING WAGES INFORMATION AND PROSPECTS)</a:t>
            </a:r>
          </a:p>
          <a:p>
            <a:pPr algn="ctr">
              <a:lnSpc>
                <a:spcPts val="4243"/>
              </a:lnSpc>
              <a:spcBef>
                <a:spcPct val="0"/>
              </a:spcBef>
            </a:pPr>
            <a:endParaRPr lang="en-US" sz="3031" b="1" spc="166">
              <a:solidFill>
                <a:srgbClr val="000000"/>
              </a:solidFill>
              <a:latin typeface="Helvetica Neue LT Std 3"/>
              <a:ea typeface="Helvetica Neue LT Std 3"/>
              <a:cs typeface="Helvetica Neue LT Std 3"/>
              <a:sym typeface="Helvetica Neue LT Std 3"/>
            </a:endParaRPr>
          </a:p>
          <a:p>
            <a:pPr algn="ctr">
              <a:lnSpc>
                <a:spcPts val="4243"/>
              </a:lnSpc>
              <a:spcBef>
                <a:spcPct val="0"/>
              </a:spcBef>
            </a:pPr>
            <a:r>
              <a:rPr lang="en-US" sz="3031" b="1" spc="166">
                <a:solidFill>
                  <a:srgbClr val="E61955"/>
                </a:solidFill>
                <a:latin typeface="Helvetica Neue LT Std 3"/>
                <a:ea typeface="Helvetica Neue LT Std 3"/>
                <a:cs typeface="Helvetica Neue LT Std 3"/>
                <a:sym typeface="Helvetica Neue LT Std 3"/>
              </a:rPr>
              <a:t>AUSTRALIANJOBS.EMPLOYMENT.GOV.AU</a:t>
            </a:r>
          </a:p>
          <a:p>
            <a:pPr algn="ctr">
              <a:lnSpc>
                <a:spcPts val="4243"/>
              </a:lnSpc>
              <a:spcBef>
                <a:spcPct val="0"/>
              </a:spcBef>
            </a:pPr>
            <a:r>
              <a:rPr lang="en-US" sz="3031" b="1" spc="166">
                <a:solidFill>
                  <a:srgbClr val="000000"/>
                </a:solidFill>
                <a:latin typeface="Helvetica Neue LT Std 3"/>
                <a:ea typeface="Helvetica Neue LT Std 3"/>
                <a:cs typeface="Helvetica Neue LT Std 3"/>
                <a:sym typeface="Helvetica Neue LT Std 3"/>
              </a:rPr>
              <a:t>AN EASY TO FOLLOW GUIDE TO THE AUSTRALIAN LABOUR MARKET. IT INCLUDES INFORMATION ABOUT INDUSTRIES AND OCCUPATIONS AS WELL AS STATES, TERRITORIES AND REGIONS</a:t>
            </a:r>
          </a:p>
          <a:p>
            <a:pPr algn="ctr">
              <a:lnSpc>
                <a:spcPts val="4243"/>
              </a:lnSpc>
              <a:spcBef>
                <a:spcPct val="0"/>
              </a:spcBef>
            </a:pPr>
            <a:endParaRPr lang="en-US" sz="3031" b="1" spc="166">
              <a:solidFill>
                <a:srgbClr val="000000"/>
              </a:solidFill>
              <a:latin typeface="Helvetica Neue LT Std 3"/>
              <a:ea typeface="Helvetica Neue LT Std 3"/>
              <a:cs typeface="Helvetica Neue LT Std 3"/>
              <a:sym typeface="Helvetica Neue LT Std 3"/>
            </a:endParaRPr>
          </a:p>
          <a:p>
            <a:pPr algn="ctr">
              <a:lnSpc>
                <a:spcPts val="4243"/>
              </a:lnSpc>
              <a:spcBef>
                <a:spcPct val="0"/>
              </a:spcBef>
            </a:pPr>
            <a:r>
              <a:rPr lang="en-US" sz="3031" b="1" spc="166">
                <a:solidFill>
                  <a:srgbClr val="E61955"/>
                </a:solidFill>
                <a:latin typeface="Helvetica Neue LT Std 3"/>
                <a:ea typeface="Helvetica Neue LT Std 3"/>
                <a:cs typeface="Helvetica Neue LT Std 3"/>
                <a:sym typeface="Helvetica Neue LT Std 3"/>
              </a:rPr>
              <a:t>EMPLOYMENT.GOV.AU/OCCUPATIONAL-SKILL-SHORTAGES-INFORMATION</a:t>
            </a:r>
            <a:r>
              <a:rPr lang="en-US" sz="3031" b="1" spc="166">
                <a:solidFill>
                  <a:srgbClr val="000000"/>
                </a:solidFill>
                <a:latin typeface="Helvetica Neue LT Std 3"/>
                <a:ea typeface="Helvetica Neue LT Std 3"/>
                <a:cs typeface="Helvetica Neue LT Std 3"/>
                <a:sym typeface="Helvetica Neue LT Std 3"/>
              </a:rPr>
              <a:t> </a:t>
            </a:r>
          </a:p>
          <a:p>
            <a:pPr algn="ctr">
              <a:lnSpc>
                <a:spcPts val="4243"/>
              </a:lnSpc>
              <a:spcBef>
                <a:spcPct val="0"/>
              </a:spcBef>
            </a:pPr>
            <a:r>
              <a:rPr lang="en-US" sz="3031" b="1" spc="166">
                <a:solidFill>
                  <a:srgbClr val="000000"/>
                </a:solidFill>
                <a:latin typeface="Helvetica Neue LT Std 3"/>
                <a:ea typeface="Helvetica Neue LT Std 3"/>
                <a:cs typeface="Helvetica Neue LT Std 3"/>
                <a:sym typeface="Helvetica Neue LT Std 3"/>
              </a:rPr>
              <a:t>PROVIDES RESEARCH ON SKILL SHORTAGES </a:t>
            </a:r>
          </a:p>
          <a:p>
            <a:pPr algn="ctr">
              <a:lnSpc>
                <a:spcPts val="4243"/>
              </a:lnSpc>
              <a:spcBef>
                <a:spcPct val="0"/>
              </a:spcBef>
            </a:pPr>
            <a:endParaRPr lang="en-US" sz="3031" b="1" spc="166">
              <a:solidFill>
                <a:srgbClr val="000000"/>
              </a:solidFill>
              <a:latin typeface="Helvetica Neue LT Std 3"/>
              <a:ea typeface="Helvetica Neue LT Std 3"/>
              <a:cs typeface="Helvetica Neue LT Std 3"/>
              <a:sym typeface="Helvetica Neue LT Std 3"/>
            </a:endParaRPr>
          </a:p>
          <a:p>
            <a:pPr algn="ctr">
              <a:lnSpc>
                <a:spcPts val="4243"/>
              </a:lnSpc>
              <a:spcBef>
                <a:spcPct val="0"/>
              </a:spcBef>
            </a:pPr>
            <a:r>
              <a:rPr lang="en-US" sz="3031" b="1" spc="166">
                <a:solidFill>
                  <a:srgbClr val="E61955"/>
                </a:solidFill>
                <a:latin typeface="Helvetica Neue LT Std 3"/>
                <a:ea typeface="Helvetica Neue LT Std 3"/>
                <a:cs typeface="Helvetica Neue LT Std 3"/>
                <a:sym typeface="Helvetica Neue LT Std 3"/>
              </a:rPr>
              <a:t>QLD.GOV.AU/JOBS/INDUSTRY</a:t>
            </a:r>
          </a:p>
          <a:p>
            <a:pPr algn="ctr">
              <a:lnSpc>
                <a:spcPts val="4243"/>
              </a:lnSpc>
              <a:spcBef>
                <a:spcPct val="0"/>
              </a:spcBef>
            </a:pPr>
            <a:r>
              <a:rPr lang="en-US" sz="3031" b="1" spc="166">
                <a:solidFill>
                  <a:srgbClr val="000000"/>
                </a:solidFill>
                <a:latin typeface="Helvetica Neue LT Std 3"/>
                <a:ea typeface="Helvetica Neue LT Std 3"/>
                <a:cs typeface="Helvetica Neue LT Std 3"/>
                <a:sym typeface="Helvetica Neue LT Std 3"/>
              </a:rPr>
              <a:t> PROVIDES INDUSTRY JOB TRENDS AND STATISTICS.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7646046" y="-161337"/>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3"/>
                <a:ea typeface="Helvetica Neue LT Std 3"/>
                <a:cs typeface="Helvetica Neue LT Std 3"/>
                <a:sym typeface="Helvetica Neue LT Std 3"/>
              </a:rPr>
              <a:t>Key Messages</a:t>
            </a:r>
          </a:p>
        </p:txBody>
      </p:sp>
      <p:sp>
        <p:nvSpPr>
          <p:cNvPr id="3" name="Freeform 3"/>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sp>
      <p:sp>
        <p:nvSpPr>
          <p:cNvPr id="4" name="Freeform 4"/>
          <p:cNvSpPr/>
          <p:nvPr/>
        </p:nvSpPr>
        <p:spPr>
          <a:xfrm>
            <a:off x="15112518" y="9122845"/>
            <a:ext cx="3175482" cy="1063786"/>
          </a:xfrm>
          <a:custGeom>
            <a:avLst/>
            <a:gdLst/>
            <a:ahLst/>
            <a:cxnLst/>
            <a:rect l="l" t="t" r="r" b="b"/>
            <a:pathLst>
              <a:path w="3175482" h="1063786">
                <a:moveTo>
                  <a:pt x="0" y="0"/>
                </a:moveTo>
                <a:lnTo>
                  <a:pt x="3175482" y="0"/>
                </a:lnTo>
                <a:lnTo>
                  <a:pt x="3175482" y="1063786"/>
                </a:lnTo>
                <a:lnTo>
                  <a:pt x="0" y="1063786"/>
                </a:lnTo>
                <a:lnTo>
                  <a:pt x="0" y="0"/>
                </a:lnTo>
                <a:close/>
              </a:path>
            </a:pathLst>
          </a:custGeom>
          <a:blipFill>
            <a:blip r:embed="rId4"/>
            <a:stretch>
              <a:fillRect/>
            </a:stretch>
          </a:blipFill>
        </p:spPr>
      </p:sp>
      <p:sp>
        <p:nvSpPr>
          <p:cNvPr id="5" name="TextBox 5"/>
          <p:cNvSpPr txBox="1"/>
          <p:nvPr/>
        </p:nvSpPr>
        <p:spPr>
          <a:xfrm>
            <a:off x="7455570" y="2381871"/>
            <a:ext cx="9965119" cy="4825240"/>
          </a:xfrm>
          <a:prstGeom prst="rect">
            <a:avLst/>
          </a:prstGeom>
        </p:spPr>
        <p:txBody>
          <a:bodyPr lIns="0" tIns="0" rIns="0" bIns="0" rtlCol="0" anchor="t">
            <a:spAutoFit/>
          </a:bodyPr>
          <a:lstStyle/>
          <a:p>
            <a:pPr marL="669604" lvl="1" indent="-334802" algn="l">
              <a:lnSpc>
                <a:spcPts val="7695"/>
              </a:lnSpc>
              <a:buFont typeface="Arial"/>
              <a:buChar char="•"/>
            </a:pPr>
            <a:r>
              <a:rPr lang="en-US" sz="3699">
                <a:solidFill>
                  <a:srgbClr val="000000"/>
                </a:solidFill>
                <a:latin typeface="Helvetica Neue LT Std 2"/>
                <a:ea typeface="Helvetica Neue LT Std 2"/>
                <a:cs typeface="Helvetica Neue LT Std 2"/>
                <a:sym typeface="Helvetica Neue LT Std 2"/>
              </a:rPr>
              <a:t>Uncover the hidden job market</a:t>
            </a:r>
          </a:p>
          <a:p>
            <a:pPr marL="669604" lvl="1" indent="-334802" algn="l">
              <a:lnSpc>
                <a:spcPts val="7695"/>
              </a:lnSpc>
              <a:buFont typeface="Arial"/>
              <a:buChar char="•"/>
            </a:pPr>
            <a:r>
              <a:rPr lang="en-US" sz="3699">
                <a:solidFill>
                  <a:srgbClr val="000000"/>
                </a:solidFill>
                <a:latin typeface="Helvetica Neue LT Std 2"/>
                <a:ea typeface="Helvetica Neue LT Std 2"/>
                <a:cs typeface="Helvetica Neue LT Std 2"/>
                <a:sym typeface="Helvetica Neue LT Std 2"/>
              </a:rPr>
              <a:t>Start networking and making connections</a:t>
            </a:r>
          </a:p>
          <a:p>
            <a:pPr marL="669604" lvl="1" indent="-334802" algn="l">
              <a:lnSpc>
                <a:spcPts val="7695"/>
              </a:lnSpc>
              <a:buFont typeface="Arial"/>
              <a:buChar char="•"/>
            </a:pPr>
            <a:r>
              <a:rPr lang="en-US" sz="3699">
                <a:solidFill>
                  <a:srgbClr val="000000"/>
                </a:solidFill>
                <a:latin typeface="Helvetica Neue LT Std 2"/>
                <a:ea typeface="Helvetica Neue LT Std 2"/>
                <a:cs typeface="Helvetica Neue LT Std 2"/>
                <a:sym typeface="Helvetica Neue LT Std 2"/>
              </a:rPr>
              <a:t>Use job sites and set up job alerts</a:t>
            </a:r>
          </a:p>
          <a:p>
            <a:pPr marL="669604" lvl="1" indent="-334802" algn="l">
              <a:lnSpc>
                <a:spcPts val="7695"/>
              </a:lnSpc>
              <a:buFont typeface="Arial"/>
              <a:buChar char="•"/>
            </a:pPr>
            <a:r>
              <a:rPr lang="en-US" sz="3699">
                <a:solidFill>
                  <a:srgbClr val="000000"/>
                </a:solidFill>
                <a:latin typeface="Helvetica Neue LT Std 2"/>
                <a:ea typeface="Helvetica Neue LT Std 2"/>
                <a:cs typeface="Helvetica Neue LT Std 2"/>
                <a:sym typeface="Helvetica Neue LT Std 2"/>
              </a:rPr>
              <a:t>Start to understand occupations &amp; industries </a:t>
            </a:r>
          </a:p>
          <a:p>
            <a:pPr marL="669604" lvl="1" indent="-334802" algn="l">
              <a:lnSpc>
                <a:spcPts val="7695"/>
              </a:lnSpc>
              <a:buFont typeface="Arial"/>
              <a:buChar char="•"/>
            </a:pPr>
            <a:r>
              <a:rPr lang="en-US" sz="3699">
                <a:solidFill>
                  <a:srgbClr val="000000"/>
                </a:solidFill>
                <a:latin typeface="Helvetica Neue LT Std 2"/>
                <a:ea typeface="Helvetica Neue LT Std 2"/>
                <a:cs typeface="Helvetica Neue LT Std 2"/>
                <a:sym typeface="Helvetica Neue LT Std 2"/>
              </a:rPr>
              <a:t>Ask for help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0004D"/>
        </a:solidFill>
        <a:effectLst/>
      </p:bgPr>
    </p:bg>
    <p:spTree>
      <p:nvGrpSpPr>
        <p:cNvPr id="1" name=""/>
        <p:cNvGrpSpPr/>
        <p:nvPr/>
      </p:nvGrpSpPr>
      <p:grpSpPr>
        <a:xfrm>
          <a:off x="0" y="0"/>
          <a:ext cx="0" cy="0"/>
          <a:chOff x="0" y="0"/>
          <a:chExt cx="0" cy="0"/>
        </a:xfrm>
      </p:grpSpPr>
      <p:sp>
        <p:nvSpPr>
          <p:cNvPr id="2" name="Freeform 2"/>
          <p:cNvSpPr/>
          <p:nvPr/>
        </p:nvSpPr>
        <p:spPr>
          <a:xfrm>
            <a:off x="12868501" y="4946249"/>
            <a:ext cx="4644840" cy="4579937"/>
          </a:xfrm>
          <a:custGeom>
            <a:avLst/>
            <a:gdLst/>
            <a:ahLst/>
            <a:cxnLst/>
            <a:rect l="l" t="t" r="r" b="b"/>
            <a:pathLst>
              <a:path w="4644840" h="4579937">
                <a:moveTo>
                  <a:pt x="0" y="0"/>
                </a:moveTo>
                <a:lnTo>
                  <a:pt x="4644840" y="0"/>
                </a:lnTo>
                <a:lnTo>
                  <a:pt x="4644840" y="4579937"/>
                </a:lnTo>
                <a:lnTo>
                  <a:pt x="0" y="4579937"/>
                </a:lnTo>
                <a:lnTo>
                  <a:pt x="0" y="0"/>
                </a:lnTo>
                <a:close/>
              </a:path>
            </a:pathLst>
          </a:custGeom>
          <a:blipFill>
            <a:blip r:embed="rId2"/>
            <a:stretch>
              <a:fillRect t="-708" b="-708"/>
            </a:stretch>
          </a:blipFill>
        </p:spPr>
      </p:sp>
      <p:pic>
        <p:nvPicPr>
          <p:cNvPr id="3" name="Picture 3"/>
          <p:cNvPicPr>
            <a:picLocks noChangeAspect="1"/>
          </p:cNvPicPr>
          <p:nvPr/>
        </p:nvPicPr>
        <p:blipFill>
          <a:blip r:embed="rId3"/>
          <a:stretch>
            <a:fillRect/>
          </a:stretch>
        </p:blipFill>
        <p:spPr>
          <a:xfrm>
            <a:off x="13000928" y="5046224"/>
            <a:ext cx="4379986" cy="4379986"/>
          </a:xfrm>
          <a:prstGeom prst="rect">
            <a:avLst/>
          </a:prstGeom>
        </p:spPr>
      </p:pic>
      <p:sp>
        <p:nvSpPr>
          <p:cNvPr id="4" name="Freeform 4"/>
          <p:cNvSpPr/>
          <p:nvPr/>
        </p:nvSpPr>
        <p:spPr>
          <a:xfrm>
            <a:off x="684767" y="0"/>
            <a:ext cx="11135063" cy="10287000"/>
          </a:xfrm>
          <a:custGeom>
            <a:avLst/>
            <a:gdLst/>
            <a:ahLst/>
            <a:cxnLst/>
            <a:rect l="l" t="t" r="r" b="b"/>
            <a:pathLst>
              <a:path w="11135063" h="10287000">
                <a:moveTo>
                  <a:pt x="0" y="0"/>
                </a:moveTo>
                <a:lnTo>
                  <a:pt x="11135063" y="0"/>
                </a:lnTo>
                <a:lnTo>
                  <a:pt x="11135063" y="10287000"/>
                </a:lnTo>
                <a:lnTo>
                  <a:pt x="0" y="10287000"/>
                </a:lnTo>
                <a:lnTo>
                  <a:pt x="0" y="0"/>
                </a:lnTo>
                <a:close/>
              </a:path>
            </a:pathLst>
          </a:custGeom>
          <a:blipFill>
            <a:blip r:embed="rId4"/>
            <a:stretch>
              <a:fillRect l="-6644" r="-6644"/>
            </a:stretch>
          </a:blipFill>
        </p:spPr>
      </p:sp>
      <p:sp>
        <p:nvSpPr>
          <p:cNvPr id="5" name="TextBox 5"/>
          <p:cNvSpPr txBox="1"/>
          <p:nvPr/>
        </p:nvSpPr>
        <p:spPr>
          <a:xfrm>
            <a:off x="11858560" y="585978"/>
            <a:ext cx="6664723" cy="3259470"/>
          </a:xfrm>
          <a:prstGeom prst="rect">
            <a:avLst/>
          </a:prstGeom>
        </p:spPr>
        <p:txBody>
          <a:bodyPr lIns="0" tIns="0" rIns="0" bIns="0" rtlCol="0" anchor="t">
            <a:spAutoFit/>
          </a:bodyPr>
          <a:lstStyle/>
          <a:p>
            <a:pPr algn="ctr">
              <a:lnSpc>
                <a:spcPts val="13019"/>
              </a:lnSpc>
            </a:pPr>
            <a:r>
              <a:rPr lang="en-US" sz="9299">
                <a:solidFill>
                  <a:srgbClr val="FFFEFE"/>
                </a:solidFill>
                <a:latin typeface="Black Diamond"/>
                <a:ea typeface="Black Diamond"/>
                <a:cs typeface="Black Diamond"/>
                <a:sym typeface="Black Diamond"/>
              </a:rPr>
              <a:t>Follow us on Instagram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38364" y="0"/>
            <a:ext cx="16766812" cy="10054008"/>
          </a:xfrm>
          <a:custGeom>
            <a:avLst/>
            <a:gdLst/>
            <a:ahLst/>
            <a:cxnLst/>
            <a:rect l="l" t="t" r="r" b="b"/>
            <a:pathLst>
              <a:path w="16766812" h="10054008">
                <a:moveTo>
                  <a:pt x="0" y="0"/>
                </a:moveTo>
                <a:lnTo>
                  <a:pt x="16766812" y="0"/>
                </a:lnTo>
                <a:lnTo>
                  <a:pt x="16766812" y="10054008"/>
                </a:lnTo>
                <a:lnTo>
                  <a:pt x="0" y="10054008"/>
                </a:lnTo>
                <a:lnTo>
                  <a:pt x="0" y="0"/>
                </a:lnTo>
                <a:close/>
              </a:path>
            </a:pathLst>
          </a:custGeom>
          <a:blipFill>
            <a:blip r:embed="rId2"/>
            <a:stretch>
              <a:fillRect l="-2484" r="-2484"/>
            </a:stretch>
          </a:blipFill>
        </p:spPr>
      </p:sp>
      <p:sp>
        <p:nvSpPr>
          <p:cNvPr id="3" name="Freeform 3"/>
          <p:cNvSpPr/>
          <p:nvPr/>
        </p:nvSpPr>
        <p:spPr>
          <a:xfrm>
            <a:off x="10433152" y="0"/>
            <a:ext cx="6972024" cy="1472840"/>
          </a:xfrm>
          <a:custGeom>
            <a:avLst/>
            <a:gdLst/>
            <a:ahLst/>
            <a:cxnLst/>
            <a:rect l="l" t="t" r="r" b="b"/>
            <a:pathLst>
              <a:path w="6972024" h="1472840">
                <a:moveTo>
                  <a:pt x="0" y="0"/>
                </a:moveTo>
                <a:lnTo>
                  <a:pt x="6972024" y="0"/>
                </a:lnTo>
                <a:lnTo>
                  <a:pt x="6972024" y="1472840"/>
                </a:lnTo>
                <a:lnTo>
                  <a:pt x="0" y="1472840"/>
                </a:lnTo>
                <a:lnTo>
                  <a:pt x="0" y="0"/>
                </a:lnTo>
                <a:close/>
              </a:path>
            </a:pathLst>
          </a:custGeom>
          <a:blipFill>
            <a:blip>
              <a:extLst>
                <a:ext uri="{96DAC541-7B7A-43D3-8B79-37D633B846F1}">
                  <asvg:svgBlip xmlns:asvg="http://schemas.microsoft.com/office/drawing/2016/SVG/main" r:embed="rId3"/>
                </a:ext>
              </a:extLst>
            </a:blip>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6858000" cy="10287000"/>
          </a:xfrm>
          <a:custGeom>
            <a:avLst/>
            <a:gdLst/>
            <a:ahLst/>
            <a:cxnLst/>
            <a:rect l="l" t="t" r="r" b="b"/>
            <a:pathLst>
              <a:path w="6858000" h="10287000">
                <a:moveTo>
                  <a:pt x="0" y="0"/>
                </a:moveTo>
                <a:lnTo>
                  <a:pt x="6858000" y="0"/>
                </a:lnTo>
                <a:lnTo>
                  <a:pt x="6858000" y="10287000"/>
                </a:lnTo>
                <a:lnTo>
                  <a:pt x="0" y="10287000"/>
                </a:lnTo>
                <a:lnTo>
                  <a:pt x="0" y="0"/>
                </a:lnTo>
                <a:close/>
              </a:path>
            </a:pathLst>
          </a:custGeom>
          <a:blipFill>
            <a:blip r:embed="rId3"/>
            <a:stretch>
              <a:fillRect l="-738" r="-165954"/>
            </a:stretch>
          </a:blipFill>
        </p:spPr>
      </p:sp>
      <p:sp>
        <p:nvSpPr>
          <p:cNvPr id="3" name="TextBox 3"/>
          <p:cNvSpPr txBox="1"/>
          <p:nvPr/>
        </p:nvSpPr>
        <p:spPr>
          <a:xfrm>
            <a:off x="7455570" y="3684051"/>
            <a:ext cx="9965119" cy="4722495"/>
          </a:xfrm>
          <a:prstGeom prst="rect">
            <a:avLst/>
          </a:prstGeom>
        </p:spPr>
        <p:txBody>
          <a:bodyPr lIns="0" tIns="0" rIns="0" bIns="0" rtlCol="0" anchor="t">
            <a:spAutoFit/>
          </a:bodyPr>
          <a:lstStyle/>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Job search preparation</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what is the hidden job market?</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Methods for job searching</a:t>
            </a:r>
          </a:p>
          <a:p>
            <a:pPr marL="542925" lvl="1" indent="-271462" algn="l">
              <a:lnSpc>
                <a:spcPts val="6240"/>
              </a:lnSpc>
              <a:buFont typeface="Arial"/>
              <a:buChar char="•"/>
            </a:pPr>
            <a:r>
              <a:rPr lang="en-US" sz="3000">
                <a:solidFill>
                  <a:srgbClr val="000000"/>
                </a:solidFill>
                <a:latin typeface="Helvetica Neue LT Std 2"/>
                <a:ea typeface="Helvetica Neue LT Std 2"/>
                <a:cs typeface="Helvetica Neue LT Std 2"/>
                <a:sym typeface="Helvetica Neue LT Std 2"/>
              </a:rPr>
              <a:t>Informational Interviews</a:t>
            </a:r>
          </a:p>
          <a:p>
            <a:pPr algn="l">
              <a:lnSpc>
                <a:spcPts val="6240"/>
              </a:lnSpc>
            </a:pPr>
            <a:endParaRPr lang="en-US" sz="3000">
              <a:solidFill>
                <a:srgbClr val="000000"/>
              </a:solidFill>
              <a:latin typeface="Helvetica Neue LT Std 2"/>
              <a:ea typeface="Helvetica Neue LT Std 2"/>
              <a:cs typeface="Helvetica Neue LT Std 2"/>
              <a:sym typeface="Helvetica Neue LT Std 2"/>
            </a:endParaRPr>
          </a:p>
          <a:p>
            <a:pPr algn="l">
              <a:lnSpc>
                <a:spcPts val="6240"/>
              </a:lnSpc>
            </a:pPr>
            <a:endParaRPr lang="en-US" sz="3000">
              <a:solidFill>
                <a:srgbClr val="000000"/>
              </a:solidFill>
              <a:latin typeface="Helvetica Neue LT Std 2"/>
              <a:ea typeface="Helvetica Neue LT Std 2"/>
              <a:cs typeface="Helvetica Neue LT Std 2"/>
              <a:sym typeface="Helvetica Neue LT Std 2"/>
            </a:endParaRPr>
          </a:p>
        </p:txBody>
      </p:sp>
      <p:sp>
        <p:nvSpPr>
          <p:cNvPr id="4" name="TextBox 4"/>
          <p:cNvSpPr txBox="1"/>
          <p:nvPr/>
        </p:nvSpPr>
        <p:spPr>
          <a:xfrm>
            <a:off x="7675132" y="1770508"/>
            <a:ext cx="9584168" cy="1980023"/>
          </a:xfrm>
          <a:prstGeom prst="rect">
            <a:avLst/>
          </a:prstGeom>
        </p:spPr>
        <p:txBody>
          <a:bodyPr lIns="0" tIns="0" rIns="0" bIns="0" rtlCol="0" anchor="t">
            <a:spAutoFit/>
          </a:bodyPr>
          <a:lstStyle/>
          <a:p>
            <a:pPr algn="l">
              <a:lnSpc>
                <a:spcPts val="14570"/>
              </a:lnSpc>
            </a:pPr>
            <a:r>
              <a:rPr lang="en-US" sz="10407">
                <a:solidFill>
                  <a:srgbClr val="E0004D"/>
                </a:solidFill>
                <a:latin typeface="Helvetica Neue LT Std 3"/>
                <a:ea typeface="Helvetica Neue LT Std 3"/>
                <a:cs typeface="Helvetica Neue LT Std 3"/>
                <a:sym typeface="Helvetica Neue LT Std 3"/>
              </a:rPr>
              <a:t>Let’s talk about…</a:t>
            </a:r>
          </a:p>
        </p:txBody>
      </p:sp>
      <p:sp>
        <p:nvSpPr>
          <p:cNvPr id="5" name="Freeform 5"/>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740231"/>
            <a:chOff x="0" y="0"/>
            <a:chExt cx="10218561" cy="972368"/>
          </a:xfrm>
        </p:grpSpPr>
        <p:sp>
          <p:nvSpPr>
            <p:cNvPr id="3" name="Freeform 3"/>
            <p:cNvSpPr/>
            <p:nvPr/>
          </p:nvSpPr>
          <p:spPr>
            <a:xfrm>
              <a:off x="0" y="0"/>
              <a:ext cx="10218561" cy="972367"/>
            </a:xfrm>
            <a:custGeom>
              <a:avLst/>
              <a:gdLst/>
              <a:ahLst/>
              <a:cxnLst/>
              <a:rect l="l" t="t" r="r" b="b"/>
              <a:pathLst>
                <a:path w="10218561" h="972367">
                  <a:moveTo>
                    <a:pt x="0" y="0"/>
                  </a:moveTo>
                  <a:lnTo>
                    <a:pt x="10218561" y="0"/>
                  </a:lnTo>
                  <a:lnTo>
                    <a:pt x="10218561" y="972367"/>
                  </a:lnTo>
                  <a:lnTo>
                    <a:pt x="0" y="972367"/>
                  </a:lnTo>
                  <a:close/>
                </a:path>
              </a:pathLst>
            </a:custGeom>
            <a:solidFill>
              <a:srgbClr val="E0004D"/>
            </a:solidFill>
          </p:spPr>
        </p:sp>
      </p:grpSp>
      <p:sp>
        <p:nvSpPr>
          <p:cNvPr id="4" name="Freeform 4"/>
          <p:cNvSpPr/>
          <p:nvPr/>
        </p:nvSpPr>
        <p:spPr>
          <a:xfrm>
            <a:off x="274292" y="2662330"/>
            <a:ext cx="8869708" cy="5909443"/>
          </a:xfrm>
          <a:custGeom>
            <a:avLst/>
            <a:gdLst/>
            <a:ahLst/>
            <a:cxnLst/>
            <a:rect l="l" t="t" r="r" b="b"/>
            <a:pathLst>
              <a:path w="8869708" h="5909443">
                <a:moveTo>
                  <a:pt x="0" y="0"/>
                </a:moveTo>
                <a:lnTo>
                  <a:pt x="8869708" y="0"/>
                </a:lnTo>
                <a:lnTo>
                  <a:pt x="8869708" y="5909443"/>
                </a:lnTo>
                <a:lnTo>
                  <a:pt x="0" y="5909443"/>
                </a:lnTo>
                <a:lnTo>
                  <a:pt x="0" y="0"/>
                </a:lnTo>
                <a:close/>
              </a:path>
            </a:pathLst>
          </a:custGeom>
          <a:blipFill>
            <a:blip r:embed="rId3"/>
            <a:stretch>
              <a:fillRect/>
            </a:stretch>
          </a:blipFill>
        </p:spPr>
      </p:sp>
      <p:sp>
        <p:nvSpPr>
          <p:cNvPr id="5" name="TextBox 5"/>
          <p:cNvSpPr txBox="1"/>
          <p:nvPr/>
        </p:nvSpPr>
        <p:spPr>
          <a:xfrm>
            <a:off x="522392" y="203019"/>
            <a:ext cx="15169820" cy="1201261"/>
          </a:xfrm>
          <a:prstGeom prst="rect">
            <a:avLst/>
          </a:prstGeom>
        </p:spPr>
        <p:txBody>
          <a:bodyPr lIns="0" tIns="0" rIns="0" bIns="0" rtlCol="0" anchor="t">
            <a:spAutoFit/>
          </a:bodyPr>
          <a:lstStyle/>
          <a:p>
            <a:pPr algn="l">
              <a:lnSpc>
                <a:spcPts val="8863"/>
              </a:lnSpc>
            </a:pPr>
            <a:r>
              <a:rPr lang="en-US" sz="6331" spc="348">
                <a:solidFill>
                  <a:srgbClr val="FFFFFF"/>
                </a:solidFill>
                <a:latin typeface="Helvetica Neue LT Std 3"/>
                <a:ea typeface="Helvetica Neue LT Std 3"/>
                <a:cs typeface="Helvetica Neue LT Std 3"/>
                <a:sym typeface="Helvetica Neue LT Std 3"/>
              </a:rPr>
              <a:t>SET UP FOR SUCCESS = PERSONAL BRAND</a:t>
            </a:r>
          </a:p>
        </p:txBody>
      </p:sp>
      <p:sp>
        <p:nvSpPr>
          <p:cNvPr id="6" name="TextBox 6"/>
          <p:cNvSpPr txBox="1"/>
          <p:nvPr/>
        </p:nvSpPr>
        <p:spPr>
          <a:xfrm>
            <a:off x="9358312" y="2774949"/>
            <a:ext cx="9144000" cy="5407981"/>
          </a:xfrm>
          <a:prstGeom prst="rect">
            <a:avLst/>
          </a:prstGeom>
        </p:spPr>
        <p:txBody>
          <a:bodyPr lIns="0" tIns="0" rIns="0" bIns="0" rtlCol="0" anchor="t">
            <a:spAutoFit/>
          </a:bodyPr>
          <a:lstStyle/>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Ensure all contact points are professional</a:t>
            </a:r>
          </a:p>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Telephone message</a:t>
            </a:r>
          </a:p>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Signature block for email</a:t>
            </a:r>
          </a:p>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Review all social media accounts </a:t>
            </a:r>
          </a:p>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Contact your referees, are they current?</a:t>
            </a:r>
          </a:p>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Review your resume </a:t>
            </a:r>
          </a:p>
          <a:p>
            <a:pPr marL="598867" lvl="1" indent="-299433" algn="l">
              <a:lnSpc>
                <a:spcPts val="6154"/>
              </a:lnSpc>
              <a:buFont typeface="Arial"/>
              <a:buChar char="•"/>
            </a:pPr>
            <a:r>
              <a:rPr lang="en-US" sz="3309">
                <a:solidFill>
                  <a:srgbClr val="000000"/>
                </a:solidFill>
                <a:latin typeface="Helvetica Neue LT Std 2"/>
                <a:ea typeface="Helvetica Neue LT Std 2"/>
                <a:cs typeface="Helvetica Neue LT Std 2"/>
                <a:sym typeface="Helvetica Neue LT Std 2"/>
              </a:rPr>
              <a:t>Find your focus – what are you looking for?</a:t>
            </a:r>
          </a:p>
        </p:txBody>
      </p:sp>
      <p:sp>
        <p:nvSpPr>
          <p:cNvPr id="7" name="Freeform 7"/>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35090" y="2616641"/>
            <a:ext cx="5890530" cy="7283500"/>
          </a:xfrm>
          <a:custGeom>
            <a:avLst/>
            <a:gdLst/>
            <a:ahLst/>
            <a:cxnLst/>
            <a:rect l="l" t="t" r="r" b="b"/>
            <a:pathLst>
              <a:path w="5890530" h="7283500">
                <a:moveTo>
                  <a:pt x="0" y="0"/>
                </a:moveTo>
                <a:lnTo>
                  <a:pt x="5890530" y="0"/>
                </a:lnTo>
                <a:lnTo>
                  <a:pt x="5890530" y="7283500"/>
                </a:lnTo>
                <a:lnTo>
                  <a:pt x="0" y="728350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0" y="0"/>
            <a:ext cx="18288000" cy="1659661"/>
            <a:chOff x="0" y="0"/>
            <a:chExt cx="10218561" cy="927348"/>
          </a:xfrm>
        </p:grpSpPr>
        <p:sp>
          <p:nvSpPr>
            <p:cNvPr id="4" name="Freeform 4"/>
            <p:cNvSpPr/>
            <p:nvPr/>
          </p:nvSpPr>
          <p:spPr>
            <a:xfrm>
              <a:off x="0" y="0"/>
              <a:ext cx="10218561" cy="927348"/>
            </a:xfrm>
            <a:custGeom>
              <a:avLst/>
              <a:gdLst/>
              <a:ahLst/>
              <a:cxnLst/>
              <a:rect l="l" t="t" r="r" b="b"/>
              <a:pathLst>
                <a:path w="10218561" h="927348">
                  <a:moveTo>
                    <a:pt x="0" y="0"/>
                  </a:moveTo>
                  <a:lnTo>
                    <a:pt x="10218561" y="0"/>
                  </a:lnTo>
                  <a:lnTo>
                    <a:pt x="10218561" y="927348"/>
                  </a:lnTo>
                  <a:lnTo>
                    <a:pt x="0" y="927348"/>
                  </a:lnTo>
                  <a:close/>
                </a:path>
              </a:pathLst>
            </a:custGeom>
            <a:solidFill>
              <a:srgbClr val="E0004D"/>
            </a:solidFill>
          </p:spPr>
        </p:sp>
      </p:grpSp>
      <p:sp>
        <p:nvSpPr>
          <p:cNvPr id="5" name="Freeform 5"/>
          <p:cNvSpPr/>
          <p:nvPr/>
        </p:nvSpPr>
        <p:spPr>
          <a:xfrm>
            <a:off x="9144000" y="6426942"/>
            <a:ext cx="1547760" cy="1288510"/>
          </a:xfrm>
          <a:custGeom>
            <a:avLst/>
            <a:gdLst/>
            <a:ahLst/>
            <a:cxnLst/>
            <a:rect l="l" t="t" r="r" b="b"/>
            <a:pathLst>
              <a:path w="1547760" h="1288510">
                <a:moveTo>
                  <a:pt x="0" y="0"/>
                </a:moveTo>
                <a:lnTo>
                  <a:pt x="1547760" y="0"/>
                </a:lnTo>
                <a:lnTo>
                  <a:pt x="1547760" y="1288510"/>
                </a:lnTo>
                <a:lnTo>
                  <a:pt x="0" y="128851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881740" y="110138"/>
            <a:ext cx="15169820" cy="1201261"/>
          </a:xfrm>
          <a:prstGeom prst="rect">
            <a:avLst/>
          </a:prstGeom>
        </p:spPr>
        <p:txBody>
          <a:bodyPr lIns="0" tIns="0" rIns="0" bIns="0" rtlCol="0" anchor="t">
            <a:spAutoFit/>
          </a:bodyPr>
          <a:lstStyle/>
          <a:p>
            <a:pPr algn="l">
              <a:lnSpc>
                <a:spcPts val="8863"/>
              </a:lnSpc>
            </a:pPr>
            <a:r>
              <a:rPr lang="en-US" sz="6331" spc="348">
                <a:solidFill>
                  <a:srgbClr val="FFFFFF"/>
                </a:solidFill>
                <a:latin typeface="Helvetica Neue LT Std 3"/>
                <a:ea typeface="Helvetica Neue LT Std 3"/>
                <a:cs typeface="Helvetica Neue LT Std 3"/>
                <a:sym typeface="Helvetica Neue LT Std 3"/>
              </a:rPr>
              <a:t>THE JOB MARKET</a:t>
            </a:r>
          </a:p>
        </p:txBody>
      </p:sp>
      <p:sp>
        <p:nvSpPr>
          <p:cNvPr id="7" name="TextBox 7"/>
          <p:cNvSpPr txBox="1"/>
          <p:nvPr/>
        </p:nvSpPr>
        <p:spPr>
          <a:xfrm>
            <a:off x="10691760" y="2511866"/>
            <a:ext cx="5359801" cy="2441553"/>
          </a:xfrm>
          <a:prstGeom prst="rect">
            <a:avLst/>
          </a:prstGeom>
        </p:spPr>
        <p:txBody>
          <a:bodyPr lIns="0" tIns="0" rIns="0" bIns="0" rtlCol="0" anchor="t">
            <a:spAutoFit/>
          </a:bodyPr>
          <a:lstStyle/>
          <a:p>
            <a:pPr algn="ctr">
              <a:lnSpc>
                <a:spcPts val="9720"/>
              </a:lnSpc>
            </a:pPr>
            <a:r>
              <a:rPr lang="en-US" sz="7309">
                <a:solidFill>
                  <a:srgbClr val="E0004D"/>
                </a:solidFill>
                <a:latin typeface="Black Diamond"/>
                <a:ea typeface="Black Diamond"/>
                <a:cs typeface="Black Diamond"/>
                <a:sym typeface="Black Diamond"/>
              </a:rPr>
              <a:t>Advertised jobs </a:t>
            </a:r>
          </a:p>
          <a:p>
            <a:pPr algn="ctr">
              <a:lnSpc>
                <a:spcPts val="9720"/>
              </a:lnSpc>
            </a:pPr>
            <a:endParaRPr lang="en-US" sz="7309">
              <a:solidFill>
                <a:srgbClr val="E0004D"/>
              </a:solidFill>
              <a:latin typeface="Black Diamond"/>
              <a:ea typeface="Black Diamond"/>
              <a:cs typeface="Black Diamond"/>
              <a:sym typeface="Black Diamond"/>
            </a:endParaRPr>
          </a:p>
        </p:txBody>
      </p:sp>
      <p:sp>
        <p:nvSpPr>
          <p:cNvPr id="8" name="TextBox 8"/>
          <p:cNvSpPr txBox="1"/>
          <p:nvPr/>
        </p:nvSpPr>
        <p:spPr>
          <a:xfrm>
            <a:off x="11313323" y="6153616"/>
            <a:ext cx="5029143" cy="2441553"/>
          </a:xfrm>
          <a:prstGeom prst="rect">
            <a:avLst/>
          </a:prstGeom>
        </p:spPr>
        <p:txBody>
          <a:bodyPr lIns="0" tIns="0" rIns="0" bIns="0" rtlCol="0" anchor="t">
            <a:spAutoFit/>
          </a:bodyPr>
          <a:lstStyle/>
          <a:p>
            <a:pPr algn="l">
              <a:lnSpc>
                <a:spcPts val="9720"/>
              </a:lnSpc>
            </a:pPr>
            <a:r>
              <a:rPr lang="en-US" sz="7309">
                <a:solidFill>
                  <a:srgbClr val="E0004D"/>
                </a:solidFill>
                <a:latin typeface="Black Diamond"/>
                <a:ea typeface="Black Diamond"/>
                <a:cs typeface="Black Diamond"/>
                <a:sym typeface="Black Diamond"/>
              </a:rPr>
              <a:t>Hidden job market </a:t>
            </a:r>
          </a:p>
          <a:p>
            <a:pPr algn="ctr">
              <a:lnSpc>
                <a:spcPts val="9720"/>
              </a:lnSpc>
            </a:pPr>
            <a:endParaRPr lang="en-US" sz="7309">
              <a:solidFill>
                <a:srgbClr val="E0004D"/>
              </a:solidFill>
              <a:latin typeface="Black Diamond"/>
              <a:ea typeface="Black Diamond"/>
              <a:cs typeface="Black Diamond"/>
              <a:sym typeface="Black Diamond"/>
            </a:endParaRPr>
          </a:p>
        </p:txBody>
      </p:sp>
      <p:sp>
        <p:nvSpPr>
          <p:cNvPr id="9" name="Freeform 9"/>
          <p:cNvSpPr/>
          <p:nvPr/>
        </p:nvSpPr>
        <p:spPr>
          <a:xfrm>
            <a:off x="9045592" y="2616641"/>
            <a:ext cx="1547760" cy="1288510"/>
          </a:xfrm>
          <a:custGeom>
            <a:avLst/>
            <a:gdLst/>
            <a:ahLst/>
            <a:cxnLst/>
            <a:rect l="l" t="t" r="r" b="b"/>
            <a:pathLst>
              <a:path w="1547760" h="1288510">
                <a:moveTo>
                  <a:pt x="0" y="0"/>
                </a:moveTo>
                <a:lnTo>
                  <a:pt x="1547760" y="0"/>
                </a:lnTo>
                <a:lnTo>
                  <a:pt x="1547760" y="1288510"/>
                </a:lnTo>
                <a:lnTo>
                  <a:pt x="0" y="128851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5"/>
            <a:stretch>
              <a:fillRect l="-3155" r="-3155"/>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435090" y="2616641"/>
            <a:ext cx="5890530" cy="7283500"/>
          </a:xfrm>
          <a:custGeom>
            <a:avLst/>
            <a:gdLst/>
            <a:ahLst/>
            <a:cxnLst/>
            <a:rect l="l" t="t" r="r" b="b"/>
            <a:pathLst>
              <a:path w="5890530" h="7283500">
                <a:moveTo>
                  <a:pt x="0" y="0"/>
                </a:moveTo>
                <a:lnTo>
                  <a:pt x="5890530" y="0"/>
                </a:lnTo>
                <a:lnTo>
                  <a:pt x="5890530" y="7283500"/>
                </a:lnTo>
                <a:lnTo>
                  <a:pt x="0" y="7283500"/>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0" y="0"/>
            <a:ext cx="18288000" cy="1659661"/>
            <a:chOff x="0" y="0"/>
            <a:chExt cx="10218561" cy="927348"/>
          </a:xfrm>
        </p:grpSpPr>
        <p:sp>
          <p:nvSpPr>
            <p:cNvPr id="4" name="Freeform 4"/>
            <p:cNvSpPr/>
            <p:nvPr/>
          </p:nvSpPr>
          <p:spPr>
            <a:xfrm>
              <a:off x="0" y="0"/>
              <a:ext cx="10218561" cy="927348"/>
            </a:xfrm>
            <a:custGeom>
              <a:avLst/>
              <a:gdLst/>
              <a:ahLst/>
              <a:cxnLst/>
              <a:rect l="l" t="t" r="r" b="b"/>
              <a:pathLst>
                <a:path w="10218561" h="927348">
                  <a:moveTo>
                    <a:pt x="0" y="0"/>
                  </a:moveTo>
                  <a:lnTo>
                    <a:pt x="10218561" y="0"/>
                  </a:lnTo>
                  <a:lnTo>
                    <a:pt x="10218561" y="927348"/>
                  </a:lnTo>
                  <a:lnTo>
                    <a:pt x="0" y="927348"/>
                  </a:lnTo>
                  <a:close/>
                </a:path>
              </a:pathLst>
            </a:custGeom>
            <a:solidFill>
              <a:srgbClr val="E0004D"/>
            </a:solidFill>
          </p:spPr>
        </p:sp>
      </p:grpSp>
      <p:sp>
        <p:nvSpPr>
          <p:cNvPr id="5" name="Freeform 5"/>
          <p:cNvSpPr/>
          <p:nvPr/>
        </p:nvSpPr>
        <p:spPr>
          <a:xfrm>
            <a:off x="9144000" y="6426942"/>
            <a:ext cx="1547760" cy="1288510"/>
          </a:xfrm>
          <a:custGeom>
            <a:avLst/>
            <a:gdLst/>
            <a:ahLst/>
            <a:cxnLst/>
            <a:rect l="l" t="t" r="r" b="b"/>
            <a:pathLst>
              <a:path w="1547760" h="1288510">
                <a:moveTo>
                  <a:pt x="0" y="0"/>
                </a:moveTo>
                <a:lnTo>
                  <a:pt x="1547760" y="0"/>
                </a:lnTo>
                <a:lnTo>
                  <a:pt x="1547760" y="1288510"/>
                </a:lnTo>
                <a:lnTo>
                  <a:pt x="0" y="128851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6" name="TextBox 6"/>
          <p:cNvSpPr txBox="1"/>
          <p:nvPr/>
        </p:nvSpPr>
        <p:spPr>
          <a:xfrm>
            <a:off x="881740" y="110138"/>
            <a:ext cx="15169820" cy="1201261"/>
          </a:xfrm>
          <a:prstGeom prst="rect">
            <a:avLst/>
          </a:prstGeom>
        </p:spPr>
        <p:txBody>
          <a:bodyPr lIns="0" tIns="0" rIns="0" bIns="0" rtlCol="0" anchor="t">
            <a:spAutoFit/>
          </a:bodyPr>
          <a:lstStyle/>
          <a:p>
            <a:pPr algn="l">
              <a:lnSpc>
                <a:spcPts val="8863"/>
              </a:lnSpc>
            </a:pPr>
            <a:r>
              <a:rPr lang="en-US" sz="6331" spc="348">
                <a:solidFill>
                  <a:srgbClr val="FFFFFF"/>
                </a:solidFill>
                <a:latin typeface="Helvetica Neue LT Std 3"/>
                <a:ea typeface="Helvetica Neue LT Std 3"/>
                <a:cs typeface="Helvetica Neue LT Std 3"/>
                <a:sym typeface="Helvetica Neue LT Std 3"/>
              </a:rPr>
              <a:t>THE JOB MARKET</a:t>
            </a:r>
          </a:p>
        </p:txBody>
      </p:sp>
      <p:sp>
        <p:nvSpPr>
          <p:cNvPr id="7" name="TextBox 7"/>
          <p:cNvSpPr txBox="1"/>
          <p:nvPr/>
        </p:nvSpPr>
        <p:spPr>
          <a:xfrm>
            <a:off x="10691760" y="2511866"/>
            <a:ext cx="5359801" cy="2441553"/>
          </a:xfrm>
          <a:prstGeom prst="rect">
            <a:avLst/>
          </a:prstGeom>
        </p:spPr>
        <p:txBody>
          <a:bodyPr lIns="0" tIns="0" rIns="0" bIns="0" rtlCol="0" anchor="t">
            <a:spAutoFit/>
          </a:bodyPr>
          <a:lstStyle/>
          <a:p>
            <a:pPr algn="ctr">
              <a:lnSpc>
                <a:spcPts val="9720"/>
              </a:lnSpc>
            </a:pPr>
            <a:r>
              <a:rPr lang="en-US" sz="7309">
                <a:solidFill>
                  <a:srgbClr val="E0004D"/>
                </a:solidFill>
                <a:latin typeface="Black Diamond"/>
                <a:ea typeface="Black Diamond"/>
                <a:cs typeface="Black Diamond"/>
                <a:sym typeface="Black Diamond"/>
              </a:rPr>
              <a:t>Advertised jobs </a:t>
            </a:r>
          </a:p>
          <a:p>
            <a:pPr algn="ctr">
              <a:lnSpc>
                <a:spcPts val="9720"/>
              </a:lnSpc>
            </a:pPr>
            <a:r>
              <a:rPr lang="en-US" sz="7309">
                <a:solidFill>
                  <a:srgbClr val="E0004D"/>
                </a:solidFill>
                <a:latin typeface="Black Diamond"/>
                <a:ea typeface="Black Diamond"/>
                <a:cs typeface="Black Diamond"/>
                <a:sym typeface="Black Diamond"/>
              </a:rPr>
              <a:t>20%</a:t>
            </a:r>
          </a:p>
        </p:txBody>
      </p:sp>
      <p:sp>
        <p:nvSpPr>
          <p:cNvPr id="8" name="TextBox 8"/>
          <p:cNvSpPr txBox="1"/>
          <p:nvPr/>
        </p:nvSpPr>
        <p:spPr>
          <a:xfrm>
            <a:off x="11313323" y="6153616"/>
            <a:ext cx="5029143" cy="2441553"/>
          </a:xfrm>
          <a:prstGeom prst="rect">
            <a:avLst/>
          </a:prstGeom>
        </p:spPr>
        <p:txBody>
          <a:bodyPr lIns="0" tIns="0" rIns="0" bIns="0" rtlCol="0" anchor="t">
            <a:spAutoFit/>
          </a:bodyPr>
          <a:lstStyle/>
          <a:p>
            <a:pPr algn="l">
              <a:lnSpc>
                <a:spcPts val="9720"/>
              </a:lnSpc>
            </a:pPr>
            <a:r>
              <a:rPr lang="en-US" sz="7309">
                <a:solidFill>
                  <a:srgbClr val="E0004D"/>
                </a:solidFill>
                <a:latin typeface="Black Diamond"/>
                <a:ea typeface="Black Diamond"/>
                <a:cs typeface="Black Diamond"/>
                <a:sym typeface="Black Diamond"/>
              </a:rPr>
              <a:t>Hidden job market </a:t>
            </a:r>
          </a:p>
          <a:p>
            <a:pPr algn="ctr">
              <a:lnSpc>
                <a:spcPts val="9720"/>
              </a:lnSpc>
            </a:pPr>
            <a:r>
              <a:rPr lang="en-US" sz="7309">
                <a:solidFill>
                  <a:srgbClr val="E0004D"/>
                </a:solidFill>
                <a:latin typeface="Black Diamond"/>
                <a:ea typeface="Black Diamond"/>
                <a:cs typeface="Black Diamond"/>
                <a:sym typeface="Black Diamond"/>
              </a:rPr>
              <a:t>80%</a:t>
            </a:r>
          </a:p>
        </p:txBody>
      </p:sp>
      <p:sp>
        <p:nvSpPr>
          <p:cNvPr id="9" name="Freeform 9"/>
          <p:cNvSpPr/>
          <p:nvPr/>
        </p:nvSpPr>
        <p:spPr>
          <a:xfrm>
            <a:off x="9045592" y="2616641"/>
            <a:ext cx="1547760" cy="1288510"/>
          </a:xfrm>
          <a:custGeom>
            <a:avLst/>
            <a:gdLst/>
            <a:ahLst/>
            <a:cxnLst/>
            <a:rect l="l" t="t" r="r" b="b"/>
            <a:pathLst>
              <a:path w="1547760" h="1288510">
                <a:moveTo>
                  <a:pt x="0" y="0"/>
                </a:moveTo>
                <a:lnTo>
                  <a:pt x="1547760" y="0"/>
                </a:lnTo>
                <a:lnTo>
                  <a:pt x="1547760" y="1288510"/>
                </a:lnTo>
                <a:lnTo>
                  <a:pt x="0" y="1288510"/>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5"/>
            <a:stretch>
              <a:fillRect l="-3155" r="-3155"/>
            </a:stretch>
          </a:blipFill>
        </p:spPr>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a:stretch>
          </a:blipFill>
        </p:spPr>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995862" y="2641776"/>
            <a:ext cx="8658225" cy="6391275"/>
            <a:chOff x="0" y="0"/>
            <a:chExt cx="11544300" cy="8521700"/>
          </a:xfrm>
        </p:grpSpPr>
        <p:grpSp>
          <p:nvGrpSpPr>
            <p:cNvPr id="3" name="Group 3"/>
            <p:cNvGrpSpPr/>
            <p:nvPr/>
          </p:nvGrpSpPr>
          <p:grpSpPr>
            <a:xfrm rot="-10800000">
              <a:off x="0" y="0"/>
              <a:ext cx="11544300" cy="8521700"/>
              <a:chOff x="0" y="0"/>
              <a:chExt cx="11544300" cy="8521700"/>
            </a:xfrm>
          </p:grpSpPr>
          <p:sp>
            <p:nvSpPr>
              <p:cNvPr id="4" name="Freeform 4"/>
              <p:cNvSpPr/>
              <p:nvPr/>
            </p:nvSpPr>
            <p:spPr>
              <a:xfrm>
                <a:off x="-73" y="0"/>
                <a:ext cx="11544319" cy="8521700"/>
              </a:xfrm>
              <a:custGeom>
                <a:avLst/>
                <a:gdLst/>
                <a:ahLst/>
                <a:cxnLst/>
                <a:rect l="l" t="t" r="r" b="b"/>
                <a:pathLst>
                  <a:path w="11544319" h="8521700">
                    <a:moveTo>
                      <a:pt x="3375" y="8491982"/>
                    </a:moveTo>
                    <a:lnTo>
                      <a:pt x="5756475" y="8382"/>
                    </a:lnTo>
                    <a:cubicBezTo>
                      <a:pt x="5760031" y="3175"/>
                      <a:pt x="5765873" y="0"/>
                      <a:pt x="5772223" y="0"/>
                    </a:cubicBezTo>
                    <a:cubicBezTo>
                      <a:pt x="5778573" y="0"/>
                      <a:pt x="5784415" y="3175"/>
                      <a:pt x="5787971" y="8382"/>
                    </a:cubicBezTo>
                    <a:lnTo>
                      <a:pt x="11541071" y="8491982"/>
                    </a:lnTo>
                    <a:cubicBezTo>
                      <a:pt x="11545008" y="8497824"/>
                      <a:pt x="11545389" y="8505317"/>
                      <a:pt x="11542087" y="8511540"/>
                    </a:cubicBezTo>
                    <a:cubicBezTo>
                      <a:pt x="11538785" y="8517763"/>
                      <a:pt x="11532308" y="8521700"/>
                      <a:pt x="11525196" y="8521700"/>
                    </a:cubicBezTo>
                    <a:lnTo>
                      <a:pt x="19123" y="8521700"/>
                    </a:lnTo>
                    <a:cubicBezTo>
                      <a:pt x="12011" y="8521700"/>
                      <a:pt x="5534" y="8517763"/>
                      <a:pt x="2232" y="8511540"/>
                    </a:cubicBezTo>
                    <a:cubicBezTo>
                      <a:pt x="-1070" y="8505317"/>
                      <a:pt x="-689" y="8497824"/>
                      <a:pt x="3248" y="8491982"/>
                    </a:cubicBezTo>
                    <a:moveTo>
                      <a:pt x="34744" y="8513318"/>
                    </a:moveTo>
                    <a:lnTo>
                      <a:pt x="19123" y="8502650"/>
                    </a:lnTo>
                    <a:lnTo>
                      <a:pt x="19123" y="8483600"/>
                    </a:lnTo>
                    <a:lnTo>
                      <a:pt x="11525323" y="8483600"/>
                    </a:lnTo>
                    <a:lnTo>
                      <a:pt x="11525323" y="8502650"/>
                    </a:lnTo>
                    <a:lnTo>
                      <a:pt x="11509575" y="8513318"/>
                    </a:lnTo>
                    <a:lnTo>
                      <a:pt x="5756475" y="29718"/>
                    </a:lnTo>
                    <a:lnTo>
                      <a:pt x="5772223" y="19050"/>
                    </a:lnTo>
                    <a:lnTo>
                      <a:pt x="5787971" y="29718"/>
                    </a:lnTo>
                    <a:lnTo>
                      <a:pt x="34871" y="8513318"/>
                    </a:lnTo>
                    <a:close/>
                  </a:path>
                </a:pathLst>
              </a:custGeom>
              <a:solidFill>
                <a:srgbClr val="ED1C58"/>
              </a:solidFill>
            </p:spPr>
          </p:sp>
        </p:grpSp>
        <p:sp>
          <p:nvSpPr>
            <p:cNvPr id="5" name="AutoShape 5"/>
            <p:cNvSpPr/>
            <p:nvPr/>
          </p:nvSpPr>
          <p:spPr>
            <a:xfrm rot="7572">
              <a:off x="2889243" y="4248150"/>
              <a:ext cx="5765814" cy="0"/>
            </a:xfrm>
            <a:prstGeom prst="line">
              <a:avLst/>
            </a:prstGeom>
            <a:ln w="38100" cap="rnd">
              <a:solidFill>
                <a:srgbClr val="ED1C58"/>
              </a:solidFill>
              <a:prstDash val="solid"/>
              <a:headEnd type="none" w="sm" len="sm"/>
              <a:tailEnd type="none" w="sm" len="sm"/>
            </a:ln>
          </p:spPr>
        </p:sp>
        <p:sp>
          <p:nvSpPr>
            <p:cNvPr id="6" name="AutoShape 6"/>
            <p:cNvSpPr/>
            <p:nvPr/>
          </p:nvSpPr>
          <p:spPr>
            <a:xfrm>
              <a:off x="1838528" y="2681518"/>
              <a:ext cx="7887396" cy="0"/>
            </a:xfrm>
            <a:prstGeom prst="line">
              <a:avLst/>
            </a:prstGeom>
            <a:ln w="38100" cap="rnd">
              <a:solidFill>
                <a:srgbClr val="ED1C58"/>
              </a:solidFill>
              <a:prstDash val="solid"/>
              <a:headEnd type="none" w="sm" len="sm"/>
              <a:tailEnd type="none" w="sm" len="sm"/>
            </a:ln>
          </p:spPr>
        </p:sp>
        <p:sp>
          <p:nvSpPr>
            <p:cNvPr id="7" name="AutoShape 7"/>
            <p:cNvSpPr/>
            <p:nvPr/>
          </p:nvSpPr>
          <p:spPr>
            <a:xfrm>
              <a:off x="779721" y="1113600"/>
              <a:ext cx="10002810" cy="0"/>
            </a:xfrm>
            <a:prstGeom prst="line">
              <a:avLst/>
            </a:prstGeom>
            <a:ln w="38100" cap="rnd">
              <a:solidFill>
                <a:srgbClr val="ED1C58"/>
              </a:solidFill>
              <a:prstDash val="solid"/>
              <a:headEnd type="none" w="sm" len="sm"/>
              <a:tailEnd type="none" w="sm" len="sm"/>
            </a:ln>
          </p:spPr>
        </p:sp>
        <p:sp>
          <p:nvSpPr>
            <p:cNvPr id="8" name="AutoShape 8"/>
            <p:cNvSpPr/>
            <p:nvPr/>
          </p:nvSpPr>
          <p:spPr>
            <a:xfrm>
              <a:off x="3988355" y="5863772"/>
              <a:ext cx="3552970" cy="0"/>
            </a:xfrm>
            <a:prstGeom prst="line">
              <a:avLst/>
            </a:prstGeom>
            <a:ln w="38100" cap="rnd">
              <a:solidFill>
                <a:srgbClr val="ED1C58"/>
              </a:solidFill>
              <a:prstDash val="solid"/>
              <a:headEnd type="none" w="sm" len="sm"/>
              <a:tailEnd type="none" w="sm" len="sm"/>
            </a:ln>
          </p:spPr>
        </p:sp>
      </p:grpSp>
      <p:grpSp>
        <p:nvGrpSpPr>
          <p:cNvPr id="9" name="Group 9"/>
          <p:cNvGrpSpPr/>
          <p:nvPr/>
        </p:nvGrpSpPr>
        <p:grpSpPr>
          <a:xfrm>
            <a:off x="4495800" y="2880559"/>
            <a:ext cx="598753" cy="598753"/>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11" name="TextBox 11"/>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12" name="Group 12"/>
          <p:cNvGrpSpPr/>
          <p:nvPr/>
        </p:nvGrpSpPr>
        <p:grpSpPr>
          <a:xfrm>
            <a:off x="13567410" y="2880559"/>
            <a:ext cx="598753" cy="598753"/>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14" name="TextBox 14"/>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15" name="Group 15"/>
          <p:cNvGrpSpPr/>
          <p:nvPr/>
        </p:nvGrpSpPr>
        <p:grpSpPr>
          <a:xfrm>
            <a:off x="5191125" y="3907334"/>
            <a:ext cx="598753" cy="598753"/>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17" name="TextBox 17"/>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18" name="Group 18"/>
          <p:cNvGrpSpPr/>
          <p:nvPr/>
        </p:nvGrpSpPr>
        <p:grpSpPr>
          <a:xfrm>
            <a:off x="12851713" y="3907334"/>
            <a:ext cx="598753" cy="598753"/>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20" name="TextBox 20"/>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21" name="Group 21"/>
          <p:cNvGrpSpPr/>
          <p:nvPr/>
        </p:nvGrpSpPr>
        <p:grpSpPr>
          <a:xfrm>
            <a:off x="5954738" y="5057775"/>
            <a:ext cx="598753" cy="598753"/>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23" name="TextBox 23"/>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24" name="Group 24"/>
          <p:cNvGrpSpPr/>
          <p:nvPr/>
        </p:nvGrpSpPr>
        <p:grpSpPr>
          <a:xfrm>
            <a:off x="12091035" y="5057775"/>
            <a:ext cx="598753" cy="598753"/>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26" name="TextBox 26"/>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27" name="Group 27"/>
          <p:cNvGrpSpPr/>
          <p:nvPr/>
        </p:nvGrpSpPr>
        <p:grpSpPr>
          <a:xfrm>
            <a:off x="6764363" y="6231646"/>
            <a:ext cx="598753" cy="598753"/>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29" name="TextBox 29"/>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30" name="Group 30"/>
          <p:cNvGrpSpPr/>
          <p:nvPr/>
        </p:nvGrpSpPr>
        <p:grpSpPr>
          <a:xfrm>
            <a:off x="11286172" y="6231646"/>
            <a:ext cx="598753" cy="598753"/>
            <a:chOff x="0" y="0"/>
            <a:chExt cx="812800" cy="812800"/>
          </a:xfrm>
        </p:grpSpPr>
        <p:sp>
          <p:nvSpPr>
            <p:cNvPr id="31" name="Freeform 3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32" name="TextBox 32"/>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33" name="Group 33"/>
          <p:cNvGrpSpPr/>
          <p:nvPr/>
        </p:nvGrpSpPr>
        <p:grpSpPr>
          <a:xfrm>
            <a:off x="7527024" y="7390078"/>
            <a:ext cx="598753" cy="598753"/>
            <a:chOff x="0" y="0"/>
            <a:chExt cx="812800" cy="812800"/>
          </a:xfrm>
        </p:grpSpPr>
        <p:sp>
          <p:nvSpPr>
            <p:cNvPr id="34" name="Freeform 34"/>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35" name="TextBox 35"/>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grpSp>
        <p:nvGrpSpPr>
          <p:cNvPr id="36" name="Group 36"/>
          <p:cNvGrpSpPr/>
          <p:nvPr/>
        </p:nvGrpSpPr>
        <p:grpSpPr>
          <a:xfrm>
            <a:off x="10534637" y="7390078"/>
            <a:ext cx="598753" cy="598753"/>
            <a:chOff x="0" y="0"/>
            <a:chExt cx="812800" cy="812800"/>
          </a:xfrm>
        </p:grpSpPr>
        <p:sp>
          <p:nvSpPr>
            <p:cNvPr id="37" name="Freeform 3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14042"/>
            </a:solidFill>
          </p:spPr>
        </p:sp>
        <p:sp>
          <p:nvSpPr>
            <p:cNvPr id="38" name="TextBox 38"/>
            <p:cNvSpPr txBox="1"/>
            <p:nvPr/>
          </p:nvSpPr>
          <p:spPr>
            <a:xfrm>
              <a:off x="76200" y="66675"/>
              <a:ext cx="660400" cy="669925"/>
            </a:xfrm>
            <a:prstGeom prst="rect">
              <a:avLst/>
            </a:prstGeom>
          </p:spPr>
          <p:txBody>
            <a:bodyPr lIns="50800" tIns="50800" rIns="50800" bIns="50800" rtlCol="0" anchor="ctr"/>
            <a:lstStyle/>
            <a:p>
              <a:pPr algn="ctr">
                <a:lnSpc>
                  <a:spcPts val="2879"/>
                </a:lnSpc>
              </a:pPr>
              <a:endParaRPr/>
            </a:p>
          </p:txBody>
        </p:sp>
      </p:grpSp>
      <p:sp>
        <p:nvSpPr>
          <p:cNvPr id="39" name="Freeform 39"/>
          <p:cNvSpPr/>
          <p:nvPr/>
        </p:nvSpPr>
        <p:spPr>
          <a:xfrm>
            <a:off x="1078050" y="5057775"/>
            <a:ext cx="4125430" cy="4048078"/>
          </a:xfrm>
          <a:custGeom>
            <a:avLst/>
            <a:gdLst/>
            <a:ahLst/>
            <a:cxnLst/>
            <a:rect l="l" t="t" r="r" b="b"/>
            <a:pathLst>
              <a:path w="4125430" h="4048078">
                <a:moveTo>
                  <a:pt x="0" y="0"/>
                </a:moveTo>
                <a:lnTo>
                  <a:pt x="4125430" y="0"/>
                </a:lnTo>
                <a:lnTo>
                  <a:pt x="4125430" y="4048078"/>
                </a:lnTo>
                <a:lnTo>
                  <a:pt x="0" y="404807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0" name="TextBox 40"/>
          <p:cNvSpPr txBox="1"/>
          <p:nvPr/>
        </p:nvSpPr>
        <p:spPr>
          <a:xfrm>
            <a:off x="6349365" y="2876901"/>
            <a:ext cx="5951220" cy="409575"/>
          </a:xfrm>
          <a:prstGeom prst="rect">
            <a:avLst/>
          </a:prstGeom>
        </p:spPr>
        <p:txBody>
          <a:bodyPr lIns="0" tIns="0" rIns="0" bIns="0" rtlCol="0" anchor="t">
            <a:spAutoFit/>
          </a:bodyPr>
          <a:lstStyle/>
          <a:p>
            <a:pPr algn="ctr">
              <a:lnSpc>
                <a:spcPts val="2879"/>
              </a:lnSpc>
            </a:pPr>
            <a:r>
              <a:rPr lang="en-US" sz="2400" b="1">
                <a:solidFill>
                  <a:srgbClr val="000000"/>
                </a:solidFill>
                <a:latin typeface="Helvetica Neue LT Std 1"/>
                <a:ea typeface="Helvetica Neue LT Std 1"/>
                <a:cs typeface="Helvetica Neue LT Std 1"/>
                <a:sym typeface="Helvetica Neue LT Std 1"/>
              </a:rPr>
              <a:t>INTERNALLY: FROM WITHIN THE ORGANISATION</a:t>
            </a:r>
          </a:p>
        </p:txBody>
      </p:sp>
      <p:sp>
        <p:nvSpPr>
          <p:cNvPr id="41" name="TextBox 41"/>
          <p:cNvSpPr txBox="1"/>
          <p:nvPr/>
        </p:nvSpPr>
        <p:spPr>
          <a:xfrm>
            <a:off x="6102668" y="3681364"/>
            <a:ext cx="6444615" cy="771525"/>
          </a:xfrm>
          <a:prstGeom prst="rect">
            <a:avLst/>
          </a:prstGeom>
        </p:spPr>
        <p:txBody>
          <a:bodyPr lIns="0" tIns="0" rIns="0" bIns="0" rtlCol="0" anchor="t">
            <a:spAutoFit/>
          </a:bodyPr>
          <a:lstStyle/>
          <a:p>
            <a:pPr algn="ctr">
              <a:lnSpc>
                <a:spcPts val="2879"/>
              </a:lnSpc>
            </a:pPr>
            <a:r>
              <a:rPr lang="en-US" sz="2400" b="1">
                <a:solidFill>
                  <a:srgbClr val="000000"/>
                </a:solidFill>
                <a:latin typeface="Helvetica Neue LT Std 1"/>
                <a:ea typeface="Helvetica Neue LT Std 1"/>
                <a:cs typeface="Helvetica Neue LT Std 1"/>
                <a:sym typeface="Helvetica Neue LT Std 1"/>
              </a:rPr>
              <a:t>DIRECTLY: CANDIDATE APPROACHES ORGANISATION THROUGH A WORK OR INFORMATION INTERVIEW</a:t>
            </a:r>
          </a:p>
        </p:txBody>
      </p:sp>
      <p:sp>
        <p:nvSpPr>
          <p:cNvPr id="42" name="TextBox 42"/>
          <p:cNvSpPr txBox="1"/>
          <p:nvPr/>
        </p:nvSpPr>
        <p:spPr>
          <a:xfrm>
            <a:off x="7254240" y="4837378"/>
            <a:ext cx="4141470" cy="771525"/>
          </a:xfrm>
          <a:prstGeom prst="rect">
            <a:avLst/>
          </a:prstGeom>
        </p:spPr>
        <p:txBody>
          <a:bodyPr lIns="0" tIns="0" rIns="0" bIns="0" rtlCol="0" anchor="t">
            <a:spAutoFit/>
          </a:bodyPr>
          <a:lstStyle/>
          <a:p>
            <a:pPr algn="ctr">
              <a:lnSpc>
                <a:spcPts val="2879"/>
              </a:lnSpc>
            </a:pPr>
            <a:r>
              <a:rPr lang="en-US" sz="2400" b="1">
                <a:solidFill>
                  <a:srgbClr val="000000"/>
                </a:solidFill>
                <a:latin typeface="Helvetica Neue LT Std 1"/>
                <a:ea typeface="Helvetica Neue LT Std 1"/>
                <a:cs typeface="Helvetica Neue LT Std 1"/>
                <a:sym typeface="Helvetica Neue LT Std 1"/>
              </a:rPr>
              <a:t>CONNECTIONS: REFERRAL FROM FRIEND OR COLLEAGUE</a:t>
            </a:r>
          </a:p>
        </p:txBody>
      </p:sp>
      <p:sp>
        <p:nvSpPr>
          <p:cNvPr id="43" name="TextBox 43"/>
          <p:cNvSpPr txBox="1"/>
          <p:nvPr/>
        </p:nvSpPr>
        <p:spPr>
          <a:xfrm>
            <a:off x="8125778" y="6043047"/>
            <a:ext cx="2398395" cy="771525"/>
          </a:xfrm>
          <a:prstGeom prst="rect">
            <a:avLst/>
          </a:prstGeom>
        </p:spPr>
        <p:txBody>
          <a:bodyPr lIns="0" tIns="0" rIns="0" bIns="0" rtlCol="0" anchor="t">
            <a:spAutoFit/>
          </a:bodyPr>
          <a:lstStyle/>
          <a:p>
            <a:pPr algn="ctr">
              <a:lnSpc>
                <a:spcPts val="2879"/>
              </a:lnSpc>
            </a:pPr>
            <a:r>
              <a:rPr lang="en-US" sz="2400" b="1">
                <a:solidFill>
                  <a:srgbClr val="000000"/>
                </a:solidFill>
                <a:latin typeface="Helvetica Neue LT Std 4"/>
                <a:ea typeface="Helvetica Neue LT Std 4"/>
                <a:cs typeface="Helvetica Neue LT Std 4"/>
                <a:sym typeface="Helvetica Neue LT Std 4"/>
              </a:rPr>
              <a:t>EVENTS: INDUSTRY &amp; CAREER EXPOS</a:t>
            </a:r>
          </a:p>
        </p:txBody>
      </p:sp>
      <p:sp>
        <p:nvSpPr>
          <p:cNvPr id="44" name="TextBox 44"/>
          <p:cNvSpPr txBox="1"/>
          <p:nvPr/>
        </p:nvSpPr>
        <p:spPr>
          <a:xfrm>
            <a:off x="8591562" y="7193017"/>
            <a:ext cx="1466825" cy="771525"/>
          </a:xfrm>
          <a:prstGeom prst="rect">
            <a:avLst/>
          </a:prstGeom>
        </p:spPr>
        <p:txBody>
          <a:bodyPr lIns="0" tIns="0" rIns="0" bIns="0" rtlCol="0" anchor="t">
            <a:spAutoFit/>
          </a:bodyPr>
          <a:lstStyle/>
          <a:p>
            <a:pPr algn="ctr">
              <a:lnSpc>
                <a:spcPts val="2879"/>
              </a:lnSpc>
            </a:pPr>
            <a:r>
              <a:rPr lang="en-US" sz="2400" b="1">
                <a:solidFill>
                  <a:srgbClr val="000000"/>
                </a:solidFill>
                <a:latin typeface="Helvetica Neue LT Std 4"/>
                <a:ea typeface="Helvetica Neue LT Std 4"/>
                <a:cs typeface="Helvetica Neue LT Std 4"/>
                <a:sym typeface="Helvetica Neue LT Std 4"/>
              </a:rPr>
              <a:t>ONLINE: </a:t>
            </a:r>
          </a:p>
          <a:p>
            <a:pPr algn="ctr">
              <a:lnSpc>
                <a:spcPts val="2879"/>
              </a:lnSpc>
            </a:pPr>
            <a:r>
              <a:rPr lang="en-US" sz="2400" b="1">
                <a:solidFill>
                  <a:srgbClr val="000000"/>
                </a:solidFill>
                <a:latin typeface="Helvetica Neue LT Std 4"/>
                <a:ea typeface="Helvetica Neue LT Std 4"/>
                <a:cs typeface="Helvetica Neue LT Std 4"/>
                <a:sym typeface="Helvetica Neue LT Std 4"/>
              </a:rPr>
              <a:t>JOB SITES</a:t>
            </a:r>
          </a:p>
        </p:txBody>
      </p:sp>
      <p:sp>
        <p:nvSpPr>
          <p:cNvPr id="45" name="TextBox 45"/>
          <p:cNvSpPr txBox="1"/>
          <p:nvPr/>
        </p:nvSpPr>
        <p:spPr>
          <a:xfrm>
            <a:off x="14793229" y="2811959"/>
            <a:ext cx="2600008" cy="952500"/>
          </a:xfrm>
          <a:prstGeom prst="rect">
            <a:avLst/>
          </a:prstGeom>
        </p:spPr>
        <p:txBody>
          <a:bodyPr lIns="0" tIns="0" rIns="0" bIns="0" rtlCol="0" anchor="t">
            <a:spAutoFit/>
          </a:bodyPr>
          <a:lstStyle/>
          <a:p>
            <a:pPr algn="l">
              <a:lnSpc>
                <a:spcPts val="3575"/>
              </a:lnSpc>
            </a:pPr>
            <a:r>
              <a:rPr lang="en-US" sz="2979">
                <a:solidFill>
                  <a:srgbClr val="000000"/>
                </a:solidFill>
                <a:latin typeface="Helvetica Neue LT Std 5"/>
                <a:ea typeface="Helvetica Neue LT Std 5"/>
                <a:cs typeface="Helvetica Neue LT Std 5"/>
                <a:sym typeface="Helvetica Neue LT Std 5"/>
              </a:rPr>
              <a:t>Most preferred by job seeker</a:t>
            </a:r>
          </a:p>
        </p:txBody>
      </p:sp>
      <p:sp>
        <p:nvSpPr>
          <p:cNvPr id="46" name="TextBox 46"/>
          <p:cNvSpPr txBox="1"/>
          <p:nvPr/>
        </p:nvSpPr>
        <p:spPr>
          <a:xfrm>
            <a:off x="569065" y="2811959"/>
            <a:ext cx="3126860" cy="933450"/>
          </a:xfrm>
          <a:prstGeom prst="rect">
            <a:avLst/>
          </a:prstGeom>
        </p:spPr>
        <p:txBody>
          <a:bodyPr lIns="0" tIns="0" rIns="0" bIns="0" rtlCol="0" anchor="t">
            <a:spAutoFit/>
          </a:bodyPr>
          <a:lstStyle/>
          <a:p>
            <a:pPr algn="r">
              <a:lnSpc>
                <a:spcPts val="3458"/>
              </a:lnSpc>
            </a:pPr>
            <a:r>
              <a:rPr lang="en-US" sz="2882">
                <a:solidFill>
                  <a:srgbClr val="000000"/>
                </a:solidFill>
                <a:latin typeface="Helvetica Neue LT Std 5"/>
                <a:ea typeface="Helvetica Neue LT Std 5"/>
                <a:cs typeface="Helvetica Neue LT Std 5"/>
                <a:sym typeface="Helvetica Neue LT Std 5"/>
              </a:rPr>
              <a:t>Most preferred by employers</a:t>
            </a:r>
          </a:p>
        </p:txBody>
      </p:sp>
      <p:sp>
        <p:nvSpPr>
          <p:cNvPr id="47" name="TextBox 47"/>
          <p:cNvSpPr txBox="1"/>
          <p:nvPr/>
        </p:nvSpPr>
        <p:spPr>
          <a:xfrm>
            <a:off x="4365227" y="2897745"/>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1</a:t>
            </a:r>
          </a:p>
        </p:txBody>
      </p:sp>
      <p:sp>
        <p:nvSpPr>
          <p:cNvPr id="48" name="TextBox 48"/>
          <p:cNvSpPr txBox="1"/>
          <p:nvPr/>
        </p:nvSpPr>
        <p:spPr>
          <a:xfrm>
            <a:off x="13421892" y="2897745"/>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5</a:t>
            </a:r>
          </a:p>
        </p:txBody>
      </p:sp>
      <p:sp>
        <p:nvSpPr>
          <p:cNvPr id="49" name="TextBox 49"/>
          <p:cNvSpPr txBox="1"/>
          <p:nvPr/>
        </p:nvSpPr>
        <p:spPr>
          <a:xfrm>
            <a:off x="5043488" y="3911436"/>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2</a:t>
            </a:r>
          </a:p>
        </p:txBody>
      </p:sp>
      <p:sp>
        <p:nvSpPr>
          <p:cNvPr id="50" name="TextBox 50"/>
          <p:cNvSpPr txBox="1"/>
          <p:nvPr/>
        </p:nvSpPr>
        <p:spPr>
          <a:xfrm>
            <a:off x="12708838" y="3911436"/>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4</a:t>
            </a:r>
          </a:p>
        </p:txBody>
      </p:sp>
      <p:sp>
        <p:nvSpPr>
          <p:cNvPr id="51" name="TextBox 51"/>
          <p:cNvSpPr txBox="1"/>
          <p:nvPr/>
        </p:nvSpPr>
        <p:spPr>
          <a:xfrm>
            <a:off x="5803555" y="5076825"/>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3</a:t>
            </a:r>
          </a:p>
        </p:txBody>
      </p:sp>
      <p:sp>
        <p:nvSpPr>
          <p:cNvPr id="52" name="TextBox 52"/>
          <p:cNvSpPr txBox="1"/>
          <p:nvPr/>
        </p:nvSpPr>
        <p:spPr>
          <a:xfrm>
            <a:off x="11949058" y="5076825"/>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3</a:t>
            </a:r>
          </a:p>
        </p:txBody>
      </p:sp>
      <p:sp>
        <p:nvSpPr>
          <p:cNvPr id="53" name="TextBox 53"/>
          <p:cNvSpPr txBox="1"/>
          <p:nvPr/>
        </p:nvSpPr>
        <p:spPr>
          <a:xfrm>
            <a:off x="6622705" y="6249375"/>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4</a:t>
            </a:r>
          </a:p>
        </p:txBody>
      </p:sp>
      <p:sp>
        <p:nvSpPr>
          <p:cNvPr id="54" name="TextBox 54"/>
          <p:cNvSpPr txBox="1"/>
          <p:nvPr/>
        </p:nvSpPr>
        <p:spPr>
          <a:xfrm>
            <a:off x="11142916" y="6249375"/>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2</a:t>
            </a:r>
          </a:p>
        </p:txBody>
      </p:sp>
      <p:sp>
        <p:nvSpPr>
          <p:cNvPr id="55" name="TextBox 55"/>
          <p:cNvSpPr txBox="1"/>
          <p:nvPr/>
        </p:nvSpPr>
        <p:spPr>
          <a:xfrm>
            <a:off x="7382167" y="7407807"/>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5</a:t>
            </a:r>
          </a:p>
        </p:txBody>
      </p:sp>
      <p:sp>
        <p:nvSpPr>
          <p:cNvPr id="56" name="TextBox 56"/>
          <p:cNvSpPr txBox="1"/>
          <p:nvPr/>
        </p:nvSpPr>
        <p:spPr>
          <a:xfrm>
            <a:off x="10397714" y="7407807"/>
            <a:ext cx="560125" cy="600075"/>
          </a:xfrm>
          <a:prstGeom prst="rect">
            <a:avLst/>
          </a:prstGeom>
        </p:spPr>
        <p:txBody>
          <a:bodyPr lIns="0" tIns="0" rIns="0" bIns="0" rtlCol="0" anchor="t">
            <a:spAutoFit/>
          </a:bodyPr>
          <a:lstStyle/>
          <a:p>
            <a:pPr algn="r">
              <a:lnSpc>
                <a:spcPts val="4214"/>
              </a:lnSpc>
            </a:pPr>
            <a:r>
              <a:rPr lang="en-US" sz="3512" b="1">
                <a:solidFill>
                  <a:srgbClr val="FFFFFF"/>
                </a:solidFill>
                <a:latin typeface="Helvetica Neue LT Std 4"/>
                <a:ea typeface="Helvetica Neue LT Std 4"/>
                <a:cs typeface="Helvetica Neue LT Std 4"/>
                <a:sym typeface="Helvetica Neue LT Std 4"/>
              </a:rPr>
              <a:t>1</a:t>
            </a:r>
          </a:p>
        </p:txBody>
      </p:sp>
      <p:grpSp>
        <p:nvGrpSpPr>
          <p:cNvPr id="57" name="Group 57"/>
          <p:cNvGrpSpPr/>
          <p:nvPr/>
        </p:nvGrpSpPr>
        <p:grpSpPr>
          <a:xfrm>
            <a:off x="0" y="0"/>
            <a:ext cx="18288000" cy="1617565"/>
            <a:chOff x="0" y="0"/>
            <a:chExt cx="10218561" cy="903827"/>
          </a:xfrm>
        </p:grpSpPr>
        <p:sp>
          <p:nvSpPr>
            <p:cNvPr id="58" name="Freeform 58"/>
            <p:cNvSpPr/>
            <p:nvPr/>
          </p:nvSpPr>
          <p:spPr>
            <a:xfrm>
              <a:off x="0" y="0"/>
              <a:ext cx="10218561" cy="903827"/>
            </a:xfrm>
            <a:custGeom>
              <a:avLst/>
              <a:gdLst/>
              <a:ahLst/>
              <a:cxnLst/>
              <a:rect l="l" t="t" r="r" b="b"/>
              <a:pathLst>
                <a:path w="10218561" h="903827">
                  <a:moveTo>
                    <a:pt x="0" y="0"/>
                  </a:moveTo>
                  <a:lnTo>
                    <a:pt x="10218561" y="0"/>
                  </a:lnTo>
                  <a:lnTo>
                    <a:pt x="10218561" y="903827"/>
                  </a:lnTo>
                  <a:lnTo>
                    <a:pt x="0" y="903827"/>
                  </a:lnTo>
                  <a:close/>
                </a:path>
              </a:pathLst>
            </a:custGeom>
            <a:solidFill>
              <a:srgbClr val="E0004D"/>
            </a:solidFill>
          </p:spPr>
        </p:sp>
      </p:grpSp>
      <p:sp>
        <p:nvSpPr>
          <p:cNvPr id="59" name="TextBox 59"/>
          <p:cNvSpPr txBox="1"/>
          <p:nvPr/>
        </p:nvSpPr>
        <p:spPr>
          <a:xfrm>
            <a:off x="569065" y="89089"/>
            <a:ext cx="14260567" cy="1201261"/>
          </a:xfrm>
          <a:prstGeom prst="rect">
            <a:avLst/>
          </a:prstGeom>
        </p:spPr>
        <p:txBody>
          <a:bodyPr lIns="0" tIns="0" rIns="0" bIns="0" rtlCol="0" anchor="t">
            <a:spAutoFit/>
          </a:bodyPr>
          <a:lstStyle/>
          <a:p>
            <a:pPr algn="l">
              <a:lnSpc>
                <a:spcPts val="8863"/>
              </a:lnSpc>
            </a:pPr>
            <a:r>
              <a:rPr lang="en-US" sz="6331" spc="348">
                <a:solidFill>
                  <a:srgbClr val="FFFFFF"/>
                </a:solidFill>
                <a:latin typeface="Helvetica Neue LT Std 3"/>
                <a:ea typeface="Helvetica Neue LT Std 3"/>
                <a:cs typeface="Helvetica Neue LT Std 3"/>
                <a:sym typeface="Helvetica Neue LT Std 3"/>
              </a:rPr>
              <a:t>OPPORTUNITIES FLOW FROM PEOPLE</a:t>
            </a:r>
          </a:p>
        </p:txBody>
      </p:sp>
      <p:sp>
        <p:nvSpPr>
          <p:cNvPr id="60" name="Freeform 60"/>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4"/>
            <a:stretch>
              <a:fillRect l="-3155" r="-3155"/>
            </a:stretch>
          </a:blipFill>
        </p:spPr>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8288000" cy="1617565"/>
            <a:chOff x="0" y="0"/>
            <a:chExt cx="10218561" cy="903827"/>
          </a:xfrm>
        </p:grpSpPr>
        <p:sp>
          <p:nvSpPr>
            <p:cNvPr id="3" name="Freeform 3"/>
            <p:cNvSpPr/>
            <p:nvPr/>
          </p:nvSpPr>
          <p:spPr>
            <a:xfrm>
              <a:off x="0" y="0"/>
              <a:ext cx="10218561" cy="903827"/>
            </a:xfrm>
            <a:custGeom>
              <a:avLst/>
              <a:gdLst/>
              <a:ahLst/>
              <a:cxnLst/>
              <a:rect l="l" t="t" r="r" b="b"/>
              <a:pathLst>
                <a:path w="10218561" h="903827">
                  <a:moveTo>
                    <a:pt x="0" y="0"/>
                  </a:moveTo>
                  <a:lnTo>
                    <a:pt x="10218561" y="0"/>
                  </a:lnTo>
                  <a:lnTo>
                    <a:pt x="10218561" y="903827"/>
                  </a:lnTo>
                  <a:lnTo>
                    <a:pt x="0" y="903827"/>
                  </a:lnTo>
                  <a:close/>
                </a:path>
              </a:pathLst>
            </a:custGeom>
            <a:solidFill>
              <a:srgbClr val="E0004D"/>
            </a:solidFill>
          </p:spPr>
        </p:sp>
      </p:grpSp>
      <p:sp>
        <p:nvSpPr>
          <p:cNvPr id="4" name="TextBox 4"/>
          <p:cNvSpPr txBox="1"/>
          <p:nvPr/>
        </p:nvSpPr>
        <p:spPr>
          <a:xfrm>
            <a:off x="692925" y="89089"/>
            <a:ext cx="14260567" cy="1201261"/>
          </a:xfrm>
          <a:prstGeom prst="rect">
            <a:avLst/>
          </a:prstGeom>
        </p:spPr>
        <p:txBody>
          <a:bodyPr lIns="0" tIns="0" rIns="0" bIns="0" rtlCol="0" anchor="t">
            <a:spAutoFit/>
          </a:bodyPr>
          <a:lstStyle/>
          <a:p>
            <a:pPr algn="l">
              <a:lnSpc>
                <a:spcPts val="8863"/>
              </a:lnSpc>
            </a:pPr>
            <a:r>
              <a:rPr lang="en-US" sz="6331" spc="348">
                <a:solidFill>
                  <a:srgbClr val="FFFFFF"/>
                </a:solidFill>
                <a:latin typeface="Helvetica Neue LT Std 3"/>
                <a:ea typeface="Helvetica Neue LT Std 3"/>
                <a:cs typeface="Helvetica Neue LT Std 3"/>
                <a:sym typeface="Helvetica Neue LT Std 3"/>
              </a:rPr>
              <a:t>NETWORKING MAP </a:t>
            </a:r>
          </a:p>
        </p:txBody>
      </p:sp>
      <p:sp>
        <p:nvSpPr>
          <p:cNvPr id="5" name="TextBox 5"/>
          <p:cNvSpPr txBox="1"/>
          <p:nvPr/>
        </p:nvSpPr>
        <p:spPr>
          <a:xfrm>
            <a:off x="655076" y="2280284"/>
            <a:ext cx="8488924" cy="5278756"/>
          </a:xfrm>
          <a:prstGeom prst="rect">
            <a:avLst/>
          </a:prstGeom>
        </p:spPr>
        <p:txBody>
          <a:bodyPr lIns="0" tIns="0" rIns="0" bIns="0" rtlCol="0" anchor="t">
            <a:spAutoFit/>
          </a:bodyPr>
          <a:lstStyle/>
          <a:p>
            <a:pPr marL="542924" lvl="1" indent="-271462" algn="l">
              <a:lnSpc>
                <a:spcPts val="7109"/>
              </a:lnSpc>
              <a:buFont typeface="Arial"/>
              <a:buChar char="•"/>
            </a:pPr>
            <a:r>
              <a:rPr lang="en-US" sz="2999">
                <a:solidFill>
                  <a:srgbClr val="000000"/>
                </a:solidFill>
                <a:latin typeface="Arimo"/>
                <a:ea typeface="Arimo"/>
                <a:cs typeface="Arimo"/>
                <a:sym typeface="Arimo"/>
              </a:rPr>
              <a:t>List every area of your interests</a:t>
            </a:r>
          </a:p>
          <a:p>
            <a:pPr marL="542924" lvl="1" indent="-271462" algn="l">
              <a:lnSpc>
                <a:spcPts val="7109"/>
              </a:lnSpc>
              <a:buFont typeface="Arial"/>
              <a:buChar char="•"/>
            </a:pPr>
            <a:r>
              <a:rPr lang="en-US" sz="2999">
                <a:solidFill>
                  <a:srgbClr val="000000"/>
                </a:solidFill>
                <a:latin typeface="Arimo"/>
                <a:ea typeface="Arimo"/>
                <a:cs typeface="Arimo"/>
                <a:sym typeface="Arimo"/>
              </a:rPr>
              <a:t>All connections both personal and professional</a:t>
            </a:r>
          </a:p>
          <a:p>
            <a:pPr marL="542924" lvl="1" indent="-271462" algn="l">
              <a:lnSpc>
                <a:spcPts val="7109"/>
              </a:lnSpc>
              <a:buFont typeface="Arial"/>
              <a:buChar char="•"/>
            </a:pPr>
            <a:r>
              <a:rPr lang="en-US" sz="2999">
                <a:solidFill>
                  <a:srgbClr val="000000"/>
                </a:solidFill>
                <a:latin typeface="Arimo"/>
                <a:ea typeface="Arimo"/>
                <a:cs typeface="Arimo"/>
                <a:sym typeface="Arimo"/>
              </a:rPr>
              <a:t>Who do you know?</a:t>
            </a:r>
          </a:p>
          <a:p>
            <a:pPr marL="542924" lvl="1" indent="-271462" algn="l">
              <a:lnSpc>
                <a:spcPts val="7109"/>
              </a:lnSpc>
              <a:buFont typeface="Arial"/>
              <a:buChar char="•"/>
            </a:pPr>
            <a:r>
              <a:rPr lang="en-US" sz="2999">
                <a:solidFill>
                  <a:srgbClr val="000000"/>
                </a:solidFill>
                <a:latin typeface="Arimo"/>
                <a:ea typeface="Arimo"/>
                <a:cs typeface="Arimo"/>
                <a:sym typeface="Arimo"/>
              </a:rPr>
              <a:t>Where do they work?</a:t>
            </a:r>
          </a:p>
          <a:p>
            <a:pPr marL="542924" lvl="1" indent="-271462" algn="l">
              <a:lnSpc>
                <a:spcPts val="7109"/>
              </a:lnSpc>
              <a:buFont typeface="Arial"/>
              <a:buChar char="•"/>
            </a:pPr>
            <a:r>
              <a:rPr lang="en-US" sz="2999">
                <a:solidFill>
                  <a:srgbClr val="000000"/>
                </a:solidFill>
                <a:latin typeface="Arimo"/>
                <a:ea typeface="Arimo"/>
                <a:cs typeface="Arimo"/>
                <a:sym typeface="Arimo"/>
              </a:rPr>
              <a:t>Who do they know?</a:t>
            </a:r>
          </a:p>
          <a:p>
            <a:pPr marL="542924" lvl="1" indent="-271462" algn="l">
              <a:lnSpc>
                <a:spcPts val="7109"/>
              </a:lnSpc>
              <a:buFont typeface="Arial"/>
              <a:buChar char="•"/>
            </a:pPr>
            <a:r>
              <a:rPr lang="en-US" sz="2999">
                <a:solidFill>
                  <a:srgbClr val="000000"/>
                </a:solidFill>
                <a:latin typeface="Arimo"/>
                <a:ea typeface="Arimo"/>
                <a:cs typeface="Arimo"/>
                <a:sym typeface="Arimo"/>
              </a:rPr>
              <a:t>Make connections</a:t>
            </a:r>
          </a:p>
        </p:txBody>
      </p:sp>
      <p:grpSp>
        <p:nvGrpSpPr>
          <p:cNvPr id="6" name="Group 6"/>
          <p:cNvGrpSpPr/>
          <p:nvPr/>
        </p:nvGrpSpPr>
        <p:grpSpPr>
          <a:xfrm>
            <a:off x="9974202" y="2237074"/>
            <a:ext cx="7643998" cy="6697577"/>
            <a:chOff x="0" y="0"/>
            <a:chExt cx="10191998" cy="8930102"/>
          </a:xfrm>
        </p:grpSpPr>
        <p:grpSp>
          <p:nvGrpSpPr>
            <p:cNvPr id="7" name="Group 7"/>
            <p:cNvGrpSpPr/>
            <p:nvPr/>
          </p:nvGrpSpPr>
          <p:grpSpPr>
            <a:xfrm>
              <a:off x="0" y="0"/>
              <a:ext cx="3438932" cy="4492784"/>
              <a:chOff x="0" y="0"/>
              <a:chExt cx="622145" cy="812800"/>
            </a:xfrm>
          </p:grpSpPr>
          <p:sp>
            <p:nvSpPr>
              <p:cNvPr id="8" name="Freeform 8"/>
              <p:cNvSpPr/>
              <p:nvPr/>
            </p:nvSpPr>
            <p:spPr>
              <a:xfrm>
                <a:off x="0" y="0"/>
                <a:ext cx="622145" cy="812800"/>
              </a:xfrm>
              <a:custGeom>
                <a:avLst/>
                <a:gdLst/>
                <a:ahLst/>
                <a:cxnLst/>
                <a:rect l="l" t="t" r="r" b="b"/>
                <a:pathLst>
                  <a:path w="622145" h="812800">
                    <a:moveTo>
                      <a:pt x="0" y="0"/>
                    </a:moveTo>
                    <a:lnTo>
                      <a:pt x="622145" y="0"/>
                    </a:lnTo>
                    <a:lnTo>
                      <a:pt x="622145" y="812800"/>
                    </a:lnTo>
                    <a:lnTo>
                      <a:pt x="0" y="812800"/>
                    </a:lnTo>
                    <a:close/>
                  </a:path>
                </a:pathLst>
              </a:custGeom>
              <a:solidFill>
                <a:srgbClr val="FFFFFF"/>
              </a:solidFill>
              <a:ln w="38100" cap="sq">
                <a:solidFill>
                  <a:srgbClr val="A6A6A6"/>
                </a:solidFill>
                <a:prstDash val="solid"/>
                <a:miter/>
              </a:ln>
            </p:spPr>
          </p:sp>
          <p:sp>
            <p:nvSpPr>
              <p:cNvPr id="9" name="TextBox 9"/>
              <p:cNvSpPr txBox="1"/>
              <p:nvPr/>
            </p:nvSpPr>
            <p:spPr>
              <a:xfrm>
                <a:off x="0" y="-9525"/>
                <a:ext cx="622145" cy="822325"/>
              </a:xfrm>
              <a:prstGeom prst="rect">
                <a:avLst/>
              </a:prstGeom>
            </p:spPr>
            <p:txBody>
              <a:bodyPr lIns="50800" tIns="50800" rIns="50800" bIns="50800" rtlCol="0" anchor="ctr"/>
              <a:lstStyle/>
              <a:p>
                <a:pPr algn="ctr">
                  <a:lnSpc>
                    <a:spcPts val="2880"/>
                  </a:lnSpc>
                </a:pPr>
                <a:endParaRPr/>
              </a:p>
            </p:txBody>
          </p:sp>
        </p:grpSp>
        <p:grpSp>
          <p:nvGrpSpPr>
            <p:cNvPr id="10" name="Group 10"/>
            <p:cNvGrpSpPr/>
            <p:nvPr/>
          </p:nvGrpSpPr>
          <p:grpSpPr>
            <a:xfrm>
              <a:off x="0" y="4437318"/>
              <a:ext cx="3438932" cy="4492784"/>
              <a:chOff x="0" y="0"/>
              <a:chExt cx="622145" cy="812800"/>
            </a:xfrm>
          </p:grpSpPr>
          <p:sp>
            <p:nvSpPr>
              <p:cNvPr id="11" name="Freeform 11"/>
              <p:cNvSpPr/>
              <p:nvPr/>
            </p:nvSpPr>
            <p:spPr>
              <a:xfrm>
                <a:off x="0" y="0"/>
                <a:ext cx="622145" cy="812800"/>
              </a:xfrm>
              <a:custGeom>
                <a:avLst/>
                <a:gdLst/>
                <a:ahLst/>
                <a:cxnLst/>
                <a:rect l="l" t="t" r="r" b="b"/>
                <a:pathLst>
                  <a:path w="622145" h="812800">
                    <a:moveTo>
                      <a:pt x="0" y="0"/>
                    </a:moveTo>
                    <a:lnTo>
                      <a:pt x="622145" y="0"/>
                    </a:lnTo>
                    <a:lnTo>
                      <a:pt x="622145" y="812800"/>
                    </a:lnTo>
                    <a:lnTo>
                      <a:pt x="0" y="812800"/>
                    </a:lnTo>
                    <a:close/>
                  </a:path>
                </a:pathLst>
              </a:custGeom>
              <a:solidFill>
                <a:srgbClr val="FFFFFF"/>
              </a:solidFill>
              <a:ln w="38100" cap="sq">
                <a:solidFill>
                  <a:srgbClr val="A6A6A6"/>
                </a:solidFill>
                <a:prstDash val="solid"/>
                <a:miter/>
              </a:ln>
            </p:spPr>
          </p:sp>
          <p:sp>
            <p:nvSpPr>
              <p:cNvPr id="12" name="TextBox 12"/>
              <p:cNvSpPr txBox="1"/>
              <p:nvPr/>
            </p:nvSpPr>
            <p:spPr>
              <a:xfrm>
                <a:off x="0" y="-9525"/>
                <a:ext cx="622145" cy="822325"/>
              </a:xfrm>
              <a:prstGeom prst="rect">
                <a:avLst/>
              </a:prstGeom>
            </p:spPr>
            <p:txBody>
              <a:bodyPr lIns="50800" tIns="50800" rIns="50800" bIns="50800" rtlCol="0" anchor="ctr"/>
              <a:lstStyle/>
              <a:p>
                <a:pPr algn="ctr">
                  <a:lnSpc>
                    <a:spcPts val="2880"/>
                  </a:lnSpc>
                </a:pPr>
                <a:endParaRPr/>
              </a:p>
            </p:txBody>
          </p:sp>
        </p:grpSp>
        <p:grpSp>
          <p:nvGrpSpPr>
            <p:cNvPr id="13" name="Group 13"/>
            <p:cNvGrpSpPr/>
            <p:nvPr/>
          </p:nvGrpSpPr>
          <p:grpSpPr>
            <a:xfrm>
              <a:off x="3369599" y="0"/>
              <a:ext cx="3438932" cy="4492784"/>
              <a:chOff x="0" y="0"/>
              <a:chExt cx="622145" cy="812800"/>
            </a:xfrm>
          </p:grpSpPr>
          <p:sp>
            <p:nvSpPr>
              <p:cNvPr id="14" name="Freeform 14"/>
              <p:cNvSpPr/>
              <p:nvPr/>
            </p:nvSpPr>
            <p:spPr>
              <a:xfrm>
                <a:off x="0" y="0"/>
                <a:ext cx="622145" cy="812800"/>
              </a:xfrm>
              <a:custGeom>
                <a:avLst/>
                <a:gdLst/>
                <a:ahLst/>
                <a:cxnLst/>
                <a:rect l="l" t="t" r="r" b="b"/>
                <a:pathLst>
                  <a:path w="622145" h="812800">
                    <a:moveTo>
                      <a:pt x="0" y="0"/>
                    </a:moveTo>
                    <a:lnTo>
                      <a:pt x="622145" y="0"/>
                    </a:lnTo>
                    <a:lnTo>
                      <a:pt x="622145" y="812800"/>
                    </a:lnTo>
                    <a:lnTo>
                      <a:pt x="0" y="812800"/>
                    </a:lnTo>
                    <a:close/>
                  </a:path>
                </a:pathLst>
              </a:custGeom>
              <a:solidFill>
                <a:srgbClr val="FFFFFF"/>
              </a:solidFill>
              <a:ln w="38100" cap="sq">
                <a:solidFill>
                  <a:srgbClr val="A6A6A6"/>
                </a:solidFill>
                <a:prstDash val="solid"/>
                <a:miter/>
              </a:ln>
            </p:spPr>
          </p:sp>
          <p:sp>
            <p:nvSpPr>
              <p:cNvPr id="15" name="TextBox 15"/>
              <p:cNvSpPr txBox="1"/>
              <p:nvPr/>
            </p:nvSpPr>
            <p:spPr>
              <a:xfrm>
                <a:off x="0" y="-9525"/>
                <a:ext cx="622145" cy="822325"/>
              </a:xfrm>
              <a:prstGeom prst="rect">
                <a:avLst/>
              </a:prstGeom>
            </p:spPr>
            <p:txBody>
              <a:bodyPr lIns="50800" tIns="50800" rIns="50800" bIns="50800" rtlCol="0" anchor="ctr"/>
              <a:lstStyle/>
              <a:p>
                <a:pPr algn="ctr">
                  <a:lnSpc>
                    <a:spcPts val="2880"/>
                  </a:lnSpc>
                </a:pPr>
                <a:endParaRPr/>
              </a:p>
            </p:txBody>
          </p:sp>
        </p:grpSp>
        <p:grpSp>
          <p:nvGrpSpPr>
            <p:cNvPr id="16" name="Group 16"/>
            <p:cNvGrpSpPr/>
            <p:nvPr/>
          </p:nvGrpSpPr>
          <p:grpSpPr>
            <a:xfrm>
              <a:off x="3369599" y="4437318"/>
              <a:ext cx="3438932" cy="4492784"/>
              <a:chOff x="0" y="0"/>
              <a:chExt cx="622145" cy="812800"/>
            </a:xfrm>
          </p:grpSpPr>
          <p:sp>
            <p:nvSpPr>
              <p:cNvPr id="17" name="Freeform 17"/>
              <p:cNvSpPr/>
              <p:nvPr/>
            </p:nvSpPr>
            <p:spPr>
              <a:xfrm>
                <a:off x="0" y="0"/>
                <a:ext cx="622145" cy="812800"/>
              </a:xfrm>
              <a:custGeom>
                <a:avLst/>
                <a:gdLst/>
                <a:ahLst/>
                <a:cxnLst/>
                <a:rect l="l" t="t" r="r" b="b"/>
                <a:pathLst>
                  <a:path w="622145" h="812800">
                    <a:moveTo>
                      <a:pt x="0" y="0"/>
                    </a:moveTo>
                    <a:lnTo>
                      <a:pt x="622145" y="0"/>
                    </a:lnTo>
                    <a:lnTo>
                      <a:pt x="622145" y="812800"/>
                    </a:lnTo>
                    <a:lnTo>
                      <a:pt x="0" y="812800"/>
                    </a:lnTo>
                    <a:close/>
                  </a:path>
                </a:pathLst>
              </a:custGeom>
              <a:solidFill>
                <a:srgbClr val="FFFFFF"/>
              </a:solidFill>
              <a:ln w="38100" cap="sq">
                <a:solidFill>
                  <a:srgbClr val="A6A6A6"/>
                </a:solidFill>
                <a:prstDash val="solid"/>
                <a:miter/>
              </a:ln>
            </p:spPr>
          </p:sp>
          <p:sp>
            <p:nvSpPr>
              <p:cNvPr id="18" name="TextBox 18"/>
              <p:cNvSpPr txBox="1"/>
              <p:nvPr/>
            </p:nvSpPr>
            <p:spPr>
              <a:xfrm>
                <a:off x="0" y="-9525"/>
                <a:ext cx="622145" cy="822325"/>
              </a:xfrm>
              <a:prstGeom prst="rect">
                <a:avLst/>
              </a:prstGeom>
            </p:spPr>
            <p:txBody>
              <a:bodyPr lIns="50800" tIns="50800" rIns="50800" bIns="50800" rtlCol="0" anchor="ctr"/>
              <a:lstStyle/>
              <a:p>
                <a:pPr algn="ctr">
                  <a:lnSpc>
                    <a:spcPts val="2880"/>
                  </a:lnSpc>
                </a:pPr>
                <a:endParaRPr/>
              </a:p>
            </p:txBody>
          </p:sp>
        </p:grpSp>
        <p:grpSp>
          <p:nvGrpSpPr>
            <p:cNvPr id="19" name="Group 19"/>
            <p:cNvGrpSpPr/>
            <p:nvPr/>
          </p:nvGrpSpPr>
          <p:grpSpPr>
            <a:xfrm>
              <a:off x="6753065" y="0"/>
              <a:ext cx="3438932" cy="4492784"/>
              <a:chOff x="0" y="0"/>
              <a:chExt cx="622145" cy="812800"/>
            </a:xfrm>
          </p:grpSpPr>
          <p:sp>
            <p:nvSpPr>
              <p:cNvPr id="20" name="Freeform 20"/>
              <p:cNvSpPr/>
              <p:nvPr/>
            </p:nvSpPr>
            <p:spPr>
              <a:xfrm>
                <a:off x="0" y="0"/>
                <a:ext cx="622145" cy="812800"/>
              </a:xfrm>
              <a:custGeom>
                <a:avLst/>
                <a:gdLst/>
                <a:ahLst/>
                <a:cxnLst/>
                <a:rect l="l" t="t" r="r" b="b"/>
                <a:pathLst>
                  <a:path w="622145" h="812800">
                    <a:moveTo>
                      <a:pt x="0" y="0"/>
                    </a:moveTo>
                    <a:lnTo>
                      <a:pt x="622145" y="0"/>
                    </a:lnTo>
                    <a:lnTo>
                      <a:pt x="622145" y="812800"/>
                    </a:lnTo>
                    <a:lnTo>
                      <a:pt x="0" y="812800"/>
                    </a:lnTo>
                    <a:close/>
                  </a:path>
                </a:pathLst>
              </a:custGeom>
              <a:solidFill>
                <a:srgbClr val="FFFFFF"/>
              </a:solidFill>
              <a:ln w="38100" cap="sq">
                <a:solidFill>
                  <a:srgbClr val="A6A6A6"/>
                </a:solidFill>
                <a:prstDash val="solid"/>
                <a:miter/>
              </a:ln>
            </p:spPr>
          </p:sp>
          <p:sp>
            <p:nvSpPr>
              <p:cNvPr id="21" name="TextBox 21"/>
              <p:cNvSpPr txBox="1"/>
              <p:nvPr/>
            </p:nvSpPr>
            <p:spPr>
              <a:xfrm>
                <a:off x="0" y="-9525"/>
                <a:ext cx="622145" cy="822325"/>
              </a:xfrm>
              <a:prstGeom prst="rect">
                <a:avLst/>
              </a:prstGeom>
            </p:spPr>
            <p:txBody>
              <a:bodyPr lIns="50800" tIns="50800" rIns="50800" bIns="50800" rtlCol="0" anchor="ctr"/>
              <a:lstStyle/>
              <a:p>
                <a:pPr algn="ctr">
                  <a:lnSpc>
                    <a:spcPts val="2880"/>
                  </a:lnSpc>
                </a:pPr>
                <a:endParaRPr/>
              </a:p>
            </p:txBody>
          </p:sp>
        </p:grpSp>
        <p:grpSp>
          <p:nvGrpSpPr>
            <p:cNvPr id="22" name="Group 22"/>
            <p:cNvGrpSpPr/>
            <p:nvPr/>
          </p:nvGrpSpPr>
          <p:grpSpPr>
            <a:xfrm>
              <a:off x="6753065" y="4437318"/>
              <a:ext cx="3438932" cy="4492784"/>
              <a:chOff x="0" y="0"/>
              <a:chExt cx="622145" cy="812800"/>
            </a:xfrm>
          </p:grpSpPr>
          <p:sp>
            <p:nvSpPr>
              <p:cNvPr id="23" name="Freeform 23"/>
              <p:cNvSpPr/>
              <p:nvPr/>
            </p:nvSpPr>
            <p:spPr>
              <a:xfrm>
                <a:off x="0" y="0"/>
                <a:ext cx="622145" cy="812800"/>
              </a:xfrm>
              <a:custGeom>
                <a:avLst/>
                <a:gdLst/>
                <a:ahLst/>
                <a:cxnLst/>
                <a:rect l="l" t="t" r="r" b="b"/>
                <a:pathLst>
                  <a:path w="622145" h="812800">
                    <a:moveTo>
                      <a:pt x="0" y="0"/>
                    </a:moveTo>
                    <a:lnTo>
                      <a:pt x="622145" y="0"/>
                    </a:lnTo>
                    <a:lnTo>
                      <a:pt x="622145" y="812800"/>
                    </a:lnTo>
                    <a:lnTo>
                      <a:pt x="0" y="812800"/>
                    </a:lnTo>
                    <a:close/>
                  </a:path>
                </a:pathLst>
              </a:custGeom>
              <a:solidFill>
                <a:srgbClr val="FFFFFF"/>
              </a:solidFill>
              <a:ln w="38100" cap="sq">
                <a:solidFill>
                  <a:srgbClr val="A6A6A6"/>
                </a:solidFill>
                <a:prstDash val="solid"/>
                <a:miter/>
              </a:ln>
            </p:spPr>
          </p:sp>
          <p:sp>
            <p:nvSpPr>
              <p:cNvPr id="24" name="TextBox 24"/>
              <p:cNvSpPr txBox="1"/>
              <p:nvPr/>
            </p:nvSpPr>
            <p:spPr>
              <a:xfrm>
                <a:off x="0" y="-9525"/>
                <a:ext cx="622145" cy="822325"/>
              </a:xfrm>
              <a:prstGeom prst="rect">
                <a:avLst/>
              </a:prstGeom>
            </p:spPr>
            <p:txBody>
              <a:bodyPr lIns="50800" tIns="50800" rIns="50800" bIns="50800" rtlCol="0" anchor="ctr"/>
              <a:lstStyle/>
              <a:p>
                <a:pPr algn="ctr">
                  <a:lnSpc>
                    <a:spcPts val="2880"/>
                  </a:lnSpc>
                </a:pPr>
                <a:endParaRPr/>
              </a:p>
            </p:txBody>
          </p:sp>
        </p:grpSp>
        <p:sp>
          <p:nvSpPr>
            <p:cNvPr id="25" name="AutoShape 25"/>
            <p:cNvSpPr/>
            <p:nvPr/>
          </p:nvSpPr>
          <p:spPr>
            <a:xfrm>
              <a:off x="13867" y="776531"/>
              <a:ext cx="10178131" cy="0"/>
            </a:xfrm>
            <a:prstGeom prst="line">
              <a:avLst/>
            </a:prstGeom>
            <a:ln w="55466" cap="flat">
              <a:solidFill>
                <a:srgbClr val="A6A6A6"/>
              </a:solidFill>
              <a:prstDash val="solid"/>
              <a:headEnd type="none" w="sm" len="sm"/>
              <a:tailEnd type="none" w="sm" len="sm"/>
            </a:ln>
          </p:spPr>
        </p:sp>
        <p:sp>
          <p:nvSpPr>
            <p:cNvPr id="26" name="AutoShape 26"/>
            <p:cNvSpPr/>
            <p:nvPr/>
          </p:nvSpPr>
          <p:spPr>
            <a:xfrm>
              <a:off x="13867" y="5175155"/>
              <a:ext cx="10178131" cy="0"/>
            </a:xfrm>
            <a:prstGeom prst="line">
              <a:avLst/>
            </a:prstGeom>
            <a:ln w="55466" cap="flat">
              <a:solidFill>
                <a:srgbClr val="A6A6A6"/>
              </a:solidFill>
              <a:prstDash val="solid"/>
              <a:headEnd type="none" w="sm" len="sm"/>
              <a:tailEnd type="none" w="sm" len="sm"/>
            </a:ln>
          </p:spPr>
        </p:sp>
      </p:grpSp>
      <p:sp>
        <p:nvSpPr>
          <p:cNvPr id="27" name="TextBox 27"/>
          <p:cNvSpPr txBox="1"/>
          <p:nvPr/>
        </p:nvSpPr>
        <p:spPr>
          <a:xfrm>
            <a:off x="10124302" y="2341601"/>
            <a:ext cx="2314583" cy="390525"/>
          </a:xfrm>
          <a:prstGeom prst="rect">
            <a:avLst/>
          </a:prstGeom>
        </p:spPr>
        <p:txBody>
          <a:bodyPr lIns="0" tIns="0" rIns="0" bIns="0" rtlCol="0" anchor="t">
            <a:spAutoFit/>
          </a:bodyPr>
          <a:lstStyle/>
          <a:p>
            <a:pPr algn="ctr">
              <a:lnSpc>
                <a:spcPts val="2760"/>
              </a:lnSpc>
            </a:pPr>
            <a:r>
              <a:rPr lang="en-US" sz="2300" b="1">
                <a:solidFill>
                  <a:srgbClr val="000000"/>
                </a:solidFill>
                <a:latin typeface="Helvetica Neue LT Std 1"/>
                <a:ea typeface="Helvetica Neue LT Std 1"/>
                <a:cs typeface="Helvetica Neue LT Std 1"/>
                <a:sym typeface="Helvetica Neue LT Std 1"/>
              </a:rPr>
              <a:t>SPORTS CLUB </a:t>
            </a:r>
          </a:p>
        </p:txBody>
      </p:sp>
      <p:sp>
        <p:nvSpPr>
          <p:cNvPr id="28" name="TextBox 28"/>
          <p:cNvSpPr txBox="1"/>
          <p:nvPr/>
        </p:nvSpPr>
        <p:spPr>
          <a:xfrm>
            <a:off x="9974202" y="5709687"/>
            <a:ext cx="2314583" cy="390525"/>
          </a:xfrm>
          <a:prstGeom prst="rect">
            <a:avLst/>
          </a:prstGeom>
        </p:spPr>
        <p:txBody>
          <a:bodyPr lIns="0" tIns="0" rIns="0" bIns="0" rtlCol="0" anchor="t">
            <a:spAutoFit/>
          </a:bodyPr>
          <a:lstStyle/>
          <a:p>
            <a:pPr algn="ctr">
              <a:lnSpc>
                <a:spcPts val="2760"/>
              </a:lnSpc>
            </a:pPr>
            <a:r>
              <a:rPr lang="en-US" sz="2300" b="1">
                <a:solidFill>
                  <a:srgbClr val="000000"/>
                </a:solidFill>
                <a:latin typeface="Helvetica Neue LT Std 1"/>
                <a:ea typeface="Helvetica Neue LT Std 1"/>
                <a:cs typeface="Helvetica Neue LT Std 1"/>
                <a:sym typeface="Helvetica Neue LT Std 1"/>
              </a:rPr>
              <a:t>ALUMNI</a:t>
            </a:r>
          </a:p>
        </p:txBody>
      </p:sp>
      <p:sp>
        <p:nvSpPr>
          <p:cNvPr id="29" name="TextBox 29"/>
          <p:cNvSpPr txBox="1"/>
          <p:nvPr/>
        </p:nvSpPr>
        <p:spPr>
          <a:xfrm>
            <a:off x="12638909" y="2341601"/>
            <a:ext cx="2314583" cy="390525"/>
          </a:xfrm>
          <a:prstGeom prst="rect">
            <a:avLst/>
          </a:prstGeom>
        </p:spPr>
        <p:txBody>
          <a:bodyPr lIns="0" tIns="0" rIns="0" bIns="0" rtlCol="0" anchor="t">
            <a:spAutoFit/>
          </a:bodyPr>
          <a:lstStyle/>
          <a:p>
            <a:pPr algn="ctr">
              <a:lnSpc>
                <a:spcPts val="2760"/>
              </a:lnSpc>
            </a:pPr>
            <a:r>
              <a:rPr lang="en-US" sz="2300" b="1">
                <a:solidFill>
                  <a:srgbClr val="000000"/>
                </a:solidFill>
                <a:latin typeface="Helvetica Neue LT Std 1"/>
                <a:ea typeface="Helvetica Neue LT Std 1"/>
                <a:cs typeface="Helvetica Neue LT Std 1"/>
                <a:sym typeface="Helvetica Neue LT Std 1"/>
              </a:rPr>
              <a:t>VOLUNTEERING</a:t>
            </a:r>
          </a:p>
        </p:txBody>
      </p:sp>
      <p:sp>
        <p:nvSpPr>
          <p:cNvPr id="30" name="TextBox 30"/>
          <p:cNvSpPr txBox="1"/>
          <p:nvPr/>
        </p:nvSpPr>
        <p:spPr>
          <a:xfrm>
            <a:off x="12638909" y="5709687"/>
            <a:ext cx="2314583" cy="390525"/>
          </a:xfrm>
          <a:prstGeom prst="rect">
            <a:avLst/>
          </a:prstGeom>
        </p:spPr>
        <p:txBody>
          <a:bodyPr lIns="0" tIns="0" rIns="0" bIns="0" rtlCol="0" anchor="t">
            <a:spAutoFit/>
          </a:bodyPr>
          <a:lstStyle/>
          <a:p>
            <a:pPr algn="ctr">
              <a:lnSpc>
                <a:spcPts val="2760"/>
              </a:lnSpc>
            </a:pPr>
            <a:r>
              <a:rPr lang="en-US" sz="2300" b="1">
                <a:solidFill>
                  <a:srgbClr val="000000"/>
                </a:solidFill>
                <a:latin typeface="Helvetica Neue LT Std 1"/>
                <a:ea typeface="Helvetica Neue LT Std 1"/>
                <a:cs typeface="Helvetica Neue LT Std 1"/>
                <a:sym typeface="Helvetica Neue LT Std 1"/>
              </a:rPr>
              <a:t>SOCIAL MEDIA </a:t>
            </a:r>
          </a:p>
        </p:txBody>
      </p:sp>
      <p:sp>
        <p:nvSpPr>
          <p:cNvPr id="31" name="TextBox 31"/>
          <p:cNvSpPr txBox="1"/>
          <p:nvPr/>
        </p:nvSpPr>
        <p:spPr>
          <a:xfrm>
            <a:off x="15149588" y="2341601"/>
            <a:ext cx="2314583" cy="390525"/>
          </a:xfrm>
          <a:prstGeom prst="rect">
            <a:avLst/>
          </a:prstGeom>
        </p:spPr>
        <p:txBody>
          <a:bodyPr lIns="0" tIns="0" rIns="0" bIns="0" rtlCol="0" anchor="t">
            <a:spAutoFit/>
          </a:bodyPr>
          <a:lstStyle/>
          <a:p>
            <a:pPr algn="ctr">
              <a:lnSpc>
                <a:spcPts val="2760"/>
              </a:lnSpc>
            </a:pPr>
            <a:r>
              <a:rPr lang="en-US" sz="2300" b="1">
                <a:solidFill>
                  <a:srgbClr val="000000"/>
                </a:solidFill>
                <a:latin typeface="Helvetica Neue LT Std 1"/>
                <a:ea typeface="Helvetica Neue LT Std 1"/>
                <a:cs typeface="Helvetica Neue LT Std 1"/>
                <a:sym typeface="Helvetica Neue LT Std 1"/>
              </a:rPr>
              <a:t>FRIENDS </a:t>
            </a:r>
          </a:p>
        </p:txBody>
      </p:sp>
      <p:sp>
        <p:nvSpPr>
          <p:cNvPr id="32" name="TextBox 32"/>
          <p:cNvSpPr txBox="1"/>
          <p:nvPr/>
        </p:nvSpPr>
        <p:spPr>
          <a:xfrm>
            <a:off x="15149588" y="5709687"/>
            <a:ext cx="2314583" cy="390525"/>
          </a:xfrm>
          <a:prstGeom prst="rect">
            <a:avLst/>
          </a:prstGeom>
        </p:spPr>
        <p:txBody>
          <a:bodyPr lIns="0" tIns="0" rIns="0" bIns="0" rtlCol="0" anchor="t">
            <a:spAutoFit/>
          </a:bodyPr>
          <a:lstStyle/>
          <a:p>
            <a:pPr algn="ctr">
              <a:lnSpc>
                <a:spcPts val="2760"/>
              </a:lnSpc>
            </a:pPr>
            <a:r>
              <a:rPr lang="en-US" sz="2300" b="1">
                <a:solidFill>
                  <a:srgbClr val="000000"/>
                </a:solidFill>
                <a:latin typeface="Helvetica Neue LT Std 1"/>
                <a:ea typeface="Helvetica Neue LT Std 1"/>
                <a:cs typeface="Helvetica Neue LT Std 1"/>
                <a:sym typeface="Helvetica Neue LT Std 1"/>
              </a:rPr>
              <a:t>PAST WORKPLACE </a:t>
            </a:r>
          </a:p>
        </p:txBody>
      </p:sp>
      <p:sp>
        <p:nvSpPr>
          <p:cNvPr id="33" name="Freeform 33"/>
          <p:cNvSpPr/>
          <p:nvPr/>
        </p:nvSpPr>
        <p:spPr>
          <a:xfrm>
            <a:off x="15202732" y="9258300"/>
            <a:ext cx="2377380" cy="846681"/>
          </a:xfrm>
          <a:custGeom>
            <a:avLst/>
            <a:gdLst/>
            <a:ahLst/>
            <a:cxnLst/>
            <a:rect l="l" t="t" r="r" b="b"/>
            <a:pathLst>
              <a:path w="2377380" h="846681">
                <a:moveTo>
                  <a:pt x="0" y="0"/>
                </a:moveTo>
                <a:lnTo>
                  <a:pt x="2377379" y="0"/>
                </a:lnTo>
                <a:lnTo>
                  <a:pt x="2377379" y="846681"/>
                </a:lnTo>
                <a:lnTo>
                  <a:pt x="0" y="846681"/>
                </a:lnTo>
                <a:lnTo>
                  <a:pt x="0" y="0"/>
                </a:lnTo>
                <a:close/>
              </a:path>
            </a:pathLst>
          </a:custGeom>
          <a:blipFill>
            <a:blip r:embed="rId3"/>
            <a:stretch>
              <a:fillRect l="-3155" r="-3155"/>
            </a:stretch>
          </a:blipFill>
        </p:spPr>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14766"/>
            <a:ext cx="18999200" cy="1437103"/>
            <a:chOff x="0" y="0"/>
            <a:chExt cx="25332266" cy="1916138"/>
          </a:xfrm>
        </p:grpSpPr>
        <p:sp>
          <p:nvSpPr>
            <p:cNvPr id="3" name="Freeform 3"/>
            <p:cNvSpPr/>
            <p:nvPr/>
          </p:nvSpPr>
          <p:spPr>
            <a:xfrm>
              <a:off x="0" y="0"/>
              <a:ext cx="25332310" cy="1916172"/>
            </a:xfrm>
            <a:custGeom>
              <a:avLst/>
              <a:gdLst/>
              <a:ahLst/>
              <a:cxnLst/>
              <a:rect l="l" t="t" r="r" b="b"/>
              <a:pathLst>
                <a:path w="25332310" h="1916172">
                  <a:moveTo>
                    <a:pt x="0" y="0"/>
                  </a:moveTo>
                  <a:lnTo>
                    <a:pt x="25332310" y="0"/>
                  </a:lnTo>
                  <a:lnTo>
                    <a:pt x="25332310" y="1916172"/>
                  </a:lnTo>
                  <a:lnTo>
                    <a:pt x="0" y="1916172"/>
                  </a:lnTo>
                  <a:close/>
                </a:path>
              </a:pathLst>
            </a:custGeom>
            <a:solidFill>
              <a:srgbClr val="ED1C58"/>
            </a:solidFill>
          </p:spPr>
        </p:sp>
      </p:grpSp>
      <p:sp>
        <p:nvSpPr>
          <p:cNvPr id="4" name="Freeform 4"/>
          <p:cNvSpPr/>
          <p:nvPr/>
        </p:nvSpPr>
        <p:spPr>
          <a:xfrm>
            <a:off x="13066750" y="2957891"/>
            <a:ext cx="4875424" cy="6784537"/>
          </a:xfrm>
          <a:custGeom>
            <a:avLst/>
            <a:gdLst/>
            <a:ahLst/>
            <a:cxnLst/>
            <a:rect l="l" t="t" r="r" b="b"/>
            <a:pathLst>
              <a:path w="4875424" h="6784537">
                <a:moveTo>
                  <a:pt x="0" y="0"/>
                </a:moveTo>
                <a:lnTo>
                  <a:pt x="4875424" y="0"/>
                </a:lnTo>
                <a:lnTo>
                  <a:pt x="4875424" y="6784538"/>
                </a:lnTo>
                <a:lnTo>
                  <a:pt x="0" y="6784538"/>
                </a:lnTo>
                <a:lnTo>
                  <a:pt x="0" y="0"/>
                </a:lnTo>
                <a:close/>
              </a:path>
            </a:pathLst>
          </a:custGeom>
          <a:blipFill>
            <a:blip r:embed="rId3"/>
            <a:stretch>
              <a:fillRect/>
            </a:stretch>
          </a:blipFill>
        </p:spPr>
      </p:sp>
      <p:sp>
        <p:nvSpPr>
          <p:cNvPr id="5" name="TextBox 5"/>
          <p:cNvSpPr txBox="1"/>
          <p:nvPr/>
        </p:nvSpPr>
        <p:spPr>
          <a:xfrm>
            <a:off x="578315" y="205415"/>
            <a:ext cx="13898115" cy="1010869"/>
          </a:xfrm>
          <a:prstGeom prst="rect">
            <a:avLst/>
          </a:prstGeom>
        </p:spPr>
        <p:txBody>
          <a:bodyPr lIns="0" tIns="0" rIns="0" bIns="0" rtlCol="0" anchor="t">
            <a:spAutoFit/>
          </a:bodyPr>
          <a:lstStyle/>
          <a:p>
            <a:pPr algn="l">
              <a:lnSpc>
                <a:spcPts val="6836"/>
              </a:lnSpc>
            </a:pPr>
            <a:r>
              <a:rPr lang="en-US" sz="6330">
                <a:solidFill>
                  <a:srgbClr val="FFFFFF"/>
                </a:solidFill>
                <a:latin typeface="Helvetica Neue LT Std 1"/>
                <a:ea typeface="Helvetica Neue LT Std 1"/>
                <a:cs typeface="Helvetica Neue LT Std 1"/>
                <a:sym typeface="Helvetica Neue LT Std 1"/>
              </a:rPr>
              <a:t>INFORMATION INTERVIEWS </a:t>
            </a:r>
          </a:p>
        </p:txBody>
      </p:sp>
      <p:sp>
        <p:nvSpPr>
          <p:cNvPr id="6" name="TextBox 6"/>
          <p:cNvSpPr txBox="1"/>
          <p:nvPr/>
        </p:nvSpPr>
        <p:spPr>
          <a:xfrm>
            <a:off x="468890" y="1938180"/>
            <a:ext cx="17041416" cy="476250"/>
          </a:xfrm>
          <a:prstGeom prst="rect">
            <a:avLst/>
          </a:prstGeom>
        </p:spPr>
        <p:txBody>
          <a:bodyPr lIns="0" tIns="0" rIns="0" bIns="0" rtlCol="0" anchor="t">
            <a:spAutoFit/>
          </a:bodyPr>
          <a:lstStyle/>
          <a:p>
            <a:pPr algn="ctr">
              <a:lnSpc>
                <a:spcPts val="3359"/>
              </a:lnSpc>
              <a:spcBef>
                <a:spcPct val="0"/>
              </a:spcBef>
            </a:pPr>
            <a:r>
              <a:rPr lang="en-US" sz="2799">
                <a:solidFill>
                  <a:srgbClr val="000000"/>
                </a:solidFill>
                <a:latin typeface="Helvetica Neue LT Std 6"/>
                <a:ea typeface="Helvetica Neue LT Std 6"/>
                <a:cs typeface="Helvetica Neue LT Std 6"/>
                <a:sym typeface="Helvetica Neue LT Std 6"/>
              </a:rPr>
              <a:t>Information interviews are career-related interviews that help you understand an</a:t>
            </a:r>
            <a:r>
              <a:rPr lang="en-US" sz="2799">
                <a:solidFill>
                  <a:srgbClr val="E61955"/>
                </a:solidFill>
                <a:latin typeface="Helvetica Neue LT Std 6"/>
                <a:ea typeface="Helvetica Neue LT Std 6"/>
                <a:cs typeface="Helvetica Neue LT Std 6"/>
                <a:sym typeface="Helvetica Neue LT Std 6"/>
              </a:rPr>
              <a:t> industry</a:t>
            </a:r>
            <a:r>
              <a:rPr lang="en-US" sz="2799">
                <a:solidFill>
                  <a:srgbClr val="000000"/>
                </a:solidFill>
                <a:latin typeface="Helvetica Neue LT Std 6"/>
                <a:ea typeface="Helvetica Neue LT Std 6"/>
                <a:cs typeface="Helvetica Neue LT Std 6"/>
                <a:sym typeface="Helvetica Neue LT Std 6"/>
              </a:rPr>
              <a:t> or </a:t>
            </a:r>
            <a:r>
              <a:rPr lang="en-US" sz="2799">
                <a:solidFill>
                  <a:srgbClr val="E61955"/>
                </a:solidFill>
                <a:latin typeface="Helvetica Neue LT Std 6"/>
                <a:ea typeface="Helvetica Neue LT Std 6"/>
                <a:cs typeface="Helvetica Neue LT Std 6"/>
                <a:sym typeface="Helvetica Neue LT Std 6"/>
              </a:rPr>
              <a:t>occupation</a:t>
            </a:r>
            <a:r>
              <a:rPr lang="en-US" sz="2799">
                <a:solidFill>
                  <a:srgbClr val="000000"/>
                </a:solidFill>
                <a:latin typeface="Helvetica Neue LT Std 6"/>
                <a:ea typeface="Helvetica Neue LT Std 6"/>
                <a:cs typeface="Helvetica Neue LT Std 6"/>
                <a:sym typeface="Helvetica Neue LT Std 6"/>
              </a:rPr>
              <a:t>.</a:t>
            </a:r>
          </a:p>
        </p:txBody>
      </p:sp>
      <p:sp>
        <p:nvSpPr>
          <p:cNvPr id="7" name="TextBox 7"/>
          <p:cNvSpPr txBox="1"/>
          <p:nvPr/>
        </p:nvSpPr>
        <p:spPr>
          <a:xfrm>
            <a:off x="468890" y="2862105"/>
            <a:ext cx="12133984" cy="4828095"/>
          </a:xfrm>
          <a:prstGeom prst="rect">
            <a:avLst/>
          </a:prstGeom>
        </p:spPr>
        <p:txBody>
          <a:bodyPr lIns="0" tIns="0" rIns="0" bIns="0" rtlCol="0" anchor="t">
            <a:spAutoFit/>
          </a:bodyPr>
          <a:lstStyle/>
          <a:p>
            <a:pPr algn="l">
              <a:lnSpc>
                <a:spcPts val="6431"/>
              </a:lnSpc>
              <a:spcBef>
                <a:spcPct val="0"/>
              </a:spcBef>
            </a:pPr>
            <a:r>
              <a:rPr lang="en-US" sz="2977" b="1" u="none" strike="noStrike">
                <a:solidFill>
                  <a:srgbClr val="000000"/>
                </a:solidFill>
                <a:latin typeface="Helvetica Neue LT Std 6"/>
                <a:ea typeface="Helvetica Neue LT Std 6"/>
                <a:cs typeface="Helvetica Neue LT Std 6"/>
                <a:sym typeface="Helvetica Neue LT Std 6"/>
              </a:rPr>
              <a:t>They help you:</a:t>
            </a:r>
          </a:p>
          <a:p>
            <a:pPr marL="642865" lvl="1" indent="-321432" algn="l">
              <a:lnSpc>
                <a:spcPts val="6431"/>
              </a:lnSpc>
              <a:spcBef>
                <a:spcPct val="0"/>
              </a:spcBef>
              <a:buAutoNum type="arabicPeriod"/>
            </a:pPr>
            <a:r>
              <a:rPr lang="en-US" sz="2977" b="1" u="none" strike="noStrike">
                <a:solidFill>
                  <a:srgbClr val="000000"/>
                </a:solidFill>
                <a:latin typeface="Helvetica Neue LT Std 6"/>
                <a:ea typeface="Helvetica Neue LT Std 6"/>
                <a:cs typeface="Helvetica Neue LT Std 6"/>
                <a:sym typeface="Helvetica Neue LT Std 6"/>
              </a:rPr>
              <a:t>Obtain information about employment opportunities and job roles</a:t>
            </a:r>
          </a:p>
          <a:p>
            <a:pPr marL="642865" lvl="1" indent="-321432" algn="l">
              <a:lnSpc>
                <a:spcPts val="6431"/>
              </a:lnSpc>
              <a:spcBef>
                <a:spcPct val="0"/>
              </a:spcBef>
              <a:buAutoNum type="arabicPeriod"/>
            </a:pPr>
            <a:r>
              <a:rPr lang="en-US" sz="2977" b="1" u="none" strike="noStrike">
                <a:solidFill>
                  <a:srgbClr val="000000"/>
                </a:solidFill>
                <a:latin typeface="Helvetica Neue LT Std 6"/>
                <a:ea typeface="Helvetica Neue LT Std 6"/>
                <a:cs typeface="Helvetica Neue LT Std 6"/>
                <a:sym typeface="Helvetica Neue LT Std 6"/>
              </a:rPr>
              <a:t>Gather first-hand knowledge about an occupation or industry</a:t>
            </a:r>
          </a:p>
          <a:p>
            <a:pPr marL="642865" lvl="1" indent="-321432" algn="l">
              <a:lnSpc>
                <a:spcPts val="6431"/>
              </a:lnSpc>
              <a:spcBef>
                <a:spcPct val="0"/>
              </a:spcBef>
              <a:buAutoNum type="arabicPeriod"/>
            </a:pPr>
            <a:r>
              <a:rPr lang="en-US" sz="2977" b="1" u="none" strike="noStrike">
                <a:solidFill>
                  <a:srgbClr val="000000"/>
                </a:solidFill>
                <a:latin typeface="Helvetica Neue LT Std 6"/>
                <a:ea typeface="Helvetica Neue LT Std 6"/>
                <a:cs typeface="Helvetica Neue LT Std 6"/>
                <a:sym typeface="Helvetica Neue LT Std 6"/>
              </a:rPr>
              <a:t>Make valuable contacts</a:t>
            </a:r>
          </a:p>
          <a:p>
            <a:pPr marL="642865" lvl="1" indent="-321432" algn="l">
              <a:lnSpc>
                <a:spcPts val="6431"/>
              </a:lnSpc>
              <a:spcBef>
                <a:spcPct val="0"/>
              </a:spcBef>
              <a:buAutoNum type="arabicPeriod"/>
            </a:pPr>
            <a:r>
              <a:rPr lang="en-US" sz="2977" b="1" u="none" strike="noStrike">
                <a:solidFill>
                  <a:srgbClr val="000000"/>
                </a:solidFill>
                <a:latin typeface="Helvetica Neue LT Std 6"/>
                <a:ea typeface="Helvetica Neue LT Std 6"/>
                <a:cs typeface="Helvetica Neue LT Std 6"/>
                <a:sym typeface="Helvetica Neue LT Std 6"/>
              </a:rPr>
              <a:t>Understand the skills or qualifications needed for different positions.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8D83A520486574B89EF21FB17C63912" ma:contentTypeVersion="16" ma:contentTypeDescription="Create a new document." ma:contentTypeScope="" ma:versionID="4fa376aa6885300f6aa8bab86b38cff2">
  <xsd:schema xmlns:xsd="http://www.w3.org/2001/XMLSchema" xmlns:xs="http://www.w3.org/2001/XMLSchema" xmlns:p="http://schemas.microsoft.com/office/2006/metadata/properties" xmlns:ns1="http://schemas.microsoft.com/sharepoint/v3" xmlns:ns2="c17ec4f1-b4c3-47d6-b220-a8c46ea139f4" xmlns:ns3="e4c59263-31e9-4473-a35c-2680e6c4526d" targetNamespace="http://schemas.microsoft.com/office/2006/metadata/properties" ma:root="true" ma:fieldsID="27c309724700f90316a5bd94b256fac0" ns1:_="" ns2:_="" ns3:_="">
    <xsd:import namespace="http://schemas.microsoft.com/sharepoint/v3"/>
    <xsd:import namespace="c17ec4f1-b4c3-47d6-b220-a8c46ea139f4"/>
    <xsd:import namespace="e4c59263-31e9-4473-a35c-2680e6c452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1:_ip_UnifiedCompliancePolicyProperties" minOccurs="0"/>
                <xsd:element ref="ns1:_ip_UnifiedCompliancePolicyUIAc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1" nillable="true" ma:displayName="Unified Compliance Policy Properties" ma:hidden="true" ma:internalName="_ip_UnifiedCompliancePolicyProperties">
      <xsd:simpleType>
        <xsd:restriction base="dms:Note"/>
      </xsd:simpleType>
    </xsd:element>
    <xsd:element name="_ip_UnifiedCompliancePolicyUIAction" ma:index="2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17ec4f1-b4c3-47d6-b220-a8c46ea139f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ea9195e-953c-43f0-8e72-bc661bb17e74"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c59263-31e9-4473-a35c-2680e6c452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ba7792-4b72-4d72-8d9a-9ac087860422}" ma:internalName="TaxCatchAll" ma:showField="CatchAllData" ma:web="e4c59263-31e9-4473-a35c-2680e6c452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lcf76f155ced4ddcb4097134ff3c332f xmlns="c17ec4f1-b4c3-47d6-b220-a8c46ea139f4">
      <Terms xmlns="http://schemas.microsoft.com/office/infopath/2007/PartnerControls"/>
    </lcf76f155ced4ddcb4097134ff3c332f>
    <_ip_UnifiedCompliancePolicyProperties xmlns="http://schemas.microsoft.com/sharepoint/v3" xsi:nil="true"/>
    <TaxCatchAll xmlns="e4c59263-31e9-4473-a35c-2680e6c4526d" xsi:nil="true"/>
  </documentManagement>
</p:properties>
</file>

<file path=customXml/itemProps1.xml><?xml version="1.0" encoding="utf-8"?>
<ds:datastoreItem xmlns:ds="http://schemas.openxmlformats.org/officeDocument/2006/customXml" ds:itemID="{82F37DEC-FB9F-4CAC-8FC1-9D44866D391E}">
  <ds:schemaRefs>
    <ds:schemaRef ds:uri="http://schemas.microsoft.com/sharepoint/v3/contenttype/forms"/>
  </ds:schemaRefs>
</ds:datastoreItem>
</file>

<file path=customXml/itemProps2.xml><?xml version="1.0" encoding="utf-8"?>
<ds:datastoreItem xmlns:ds="http://schemas.openxmlformats.org/officeDocument/2006/customXml" ds:itemID="{557FE28D-8ABE-40D7-B47C-8A4EFD29FB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17ec4f1-b4c3-47d6-b220-a8c46ea139f4"/>
    <ds:schemaRef ds:uri="e4c59263-31e9-4473-a35c-2680e6c452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A2FA4D4-431E-4236-A6A1-7604B6B110EC}">
  <ds:schemaRefs>
    <ds:schemaRef ds:uri="http://schemas.microsoft.com/office/2006/metadata/properties"/>
    <ds:schemaRef ds:uri="http://schemas.microsoft.com/office/infopath/2007/PartnerControls"/>
    <ds:schemaRef ds:uri="http://schemas.microsoft.com/sharepoint/v3"/>
    <ds:schemaRef ds:uri="c17ec4f1-b4c3-47d6-b220-a8c46ea139f4"/>
    <ds:schemaRef ds:uri="e4c59263-31e9-4473-a35c-2680e6c4526d"/>
  </ds:schemaRefs>
</ds:datastoreItem>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Custom</PresentationFormat>
  <Paragraphs>0</Paragraphs>
  <Slides>15</Slides>
  <Notes>12</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 Website Job_Search_Strategies &amp; Applications</dc:title>
  <cp:revision>2</cp:revision>
  <dcterms:created xsi:type="dcterms:W3CDTF">2006-08-16T00:00:00Z</dcterms:created>
  <dcterms:modified xsi:type="dcterms:W3CDTF">2026-08-03T04:12:07Z</dcterms:modified>
  <dc:identifier>DAGp_5oZqiE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0x010100A8D83A520486574B89EF21FB17C63912</vt:lpwstr>
  </property>
</Properties>
</file>