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51"/>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Lst>
  <p:sldSz cx="18288000" cy="10287000"/>
  <p:notesSz cx="6858000" cy="9144000"/>
  <p:embeddedFontLst>
    <p:embeddedFont>
      <p:font typeface="Arial MT Pro" panose="020B0604020202020204" charset="0"/>
      <p:regular r:id="rId52"/>
    </p:embeddedFont>
    <p:embeddedFont>
      <p:font typeface="Arimo" panose="020B0604020202020204" charset="0"/>
      <p:regular r:id="rId53"/>
    </p:embeddedFont>
    <p:embeddedFont>
      <p:font typeface="Arimo Italics" panose="020B0604020202020204" charset="0"/>
      <p:regular r:id="rId54"/>
    </p:embeddedFont>
    <p:embeddedFont>
      <p:font typeface="Barlow SemiCondensed" panose="020B0604020202020204" charset="0"/>
      <p:regular r:id="rId55"/>
    </p:embeddedFont>
    <p:embeddedFont>
      <p:font typeface="Barlow SemiCondensed Bold" panose="020B0604020202020204" charset="0"/>
      <p:regular r:id="rId56"/>
    </p:embeddedFont>
    <p:embeddedFont>
      <p:font typeface="Bebas Neue" panose="020B0606020202050201" pitchFamily="34" charset="0"/>
      <p:regular r:id="rId57"/>
    </p:embeddedFont>
    <p:embeddedFont>
      <p:font typeface="Bebas Neue Bold" panose="020B0606020202050201" charset="0"/>
      <p:regular r:id="rId58"/>
      <p:bold r:id="rId59"/>
    </p:embeddedFont>
    <p:embeddedFont>
      <p:font typeface="Black Diamond" charset="0"/>
      <p:regular r:id="rId60"/>
    </p:embeddedFont>
    <p:embeddedFont>
      <p:font typeface="DIN Arabic Condensed" panose="020B0604020202020204" charset="-78"/>
      <p:regular r:id="rId61"/>
    </p:embeddedFont>
    <p:embeddedFont>
      <p:font typeface="Helvetica Neue LT Std 1" panose="020B0604020202020204" charset="0"/>
      <p:regular r:id="rId62"/>
    </p:embeddedFont>
    <p:embeddedFont>
      <p:font typeface="Helvetica Neue LT Std 2" panose="020B0604020202020204" charset="0"/>
      <p:regular r:id="rId63"/>
    </p:embeddedFont>
    <p:embeddedFont>
      <p:font typeface="Helvetica Neue LT Std 3" panose="020B0604020202020204" charset="0"/>
      <p:regular r:id="rId64"/>
    </p:embeddedFont>
    <p:embeddedFont>
      <p:font typeface="Helvetica Neue LT Std 4" panose="020B0604020202020204" charset="0"/>
      <p:regular r:id="rId65"/>
    </p:embeddedFont>
    <p:embeddedFont>
      <p:font typeface="Helvetica Neue LT Std 5" panose="020B0604020202020204" charset="0"/>
      <p:regular r:id="rId66"/>
    </p:embeddedFont>
    <p:embeddedFont>
      <p:font typeface="Montserrat Bold" panose="00000800000000000000" pitchFamily="2" charset="0"/>
      <p:regular r:id="rId67"/>
      <p:bold r:id="rId68"/>
    </p:embeddedFont>
    <p:embeddedFont>
      <p:font typeface="Work Sans Bold" pitchFamily="2" charset="0"/>
      <p:regular r:id="rId69"/>
      <p:bold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70" d="100"/>
          <a:sy n="70" d="100"/>
        </p:scale>
        <p:origin x="774" y="12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font" Target="fonts/font12.fntdata"/><Relationship Id="rId68" Type="http://schemas.openxmlformats.org/officeDocument/2006/relationships/font" Target="fonts/font17.fntdata"/><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74"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font" Target="fonts/font10.fntdata"/><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font" Target="fonts/font18.fntdata"/><Relationship Id="rId8" Type="http://schemas.openxmlformats.org/officeDocument/2006/relationships/slide" Target="slides/slide4.xml"/><Relationship Id="rId51" Type="http://schemas.openxmlformats.org/officeDocument/2006/relationships/notesMaster" Target="notesMasters/notesMaster1.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font" Target="fonts/font8.fntdata"/><Relationship Id="rId67" Type="http://schemas.openxmlformats.org/officeDocument/2006/relationships/font" Target="fonts/font16.fntdata"/><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font" Target="fonts/font19.fntdata"/><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6.fntdata"/><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font" Target="fonts/font4.fntdata"/><Relationship Id="rId7" Type="http://schemas.openxmlformats.org/officeDocument/2006/relationships/slide" Target="slides/slide3.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26.07.2026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Choosing a career does not have to be a lifelong choice - it is just the start of your journey. </a:t>
            </a:r>
          </a:p>
          <a:p>
            <a:endParaRPr lang="en-US"/>
          </a:p>
          <a:p>
            <a:r>
              <a:rPr lang="en-US"/>
              <a:t>Instead of making a DECISION let's focus on DIRECTION. </a:t>
            </a:r>
          </a:p>
          <a:p>
            <a:endParaRPr lang="en-US"/>
          </a:p>
          <a:p>
            <a:r>
              <a:rPr lang="en-US"/>
              <a:t>Career DECISIONS carry risks:</a:t>
            </a:r>
          </a:p>
          <a:p>
            <a:r>
              <a:rPr lang="en-US"/>
              <a:t>- stress &amp; anxiety</a:t>
            </a:r>
          </a:p>
          <a:p>
            <a:r>
              <a:rPr lang="en-US"/>
              <a:t>- Early foreclosure of options. Once a decision is made that's it</a:t>
            </a:r>
          </a:p>
          <a:p>
            <a:r>
              <a:rPr lang="en-US"/>
              <a:t>- Avoidance: Unable to make a decision because you can't make the right choice so put it off </a:t>
            </a:r>
          </a:p>
          <a:p>
            <a:r>
              <a:rPr lang="en-US"/>
              <a:t>- Disruption. (Chaos theory)</a:t>
            </a:r>
          </a:p>
          <a:p>
            <a:r>
              <a:rPr lang="en-US"/>
              <a:t>decisions can fall apart e.g athlete who has dedicated entire life to a career in sport has an injury. </a:t>
            </a:r>
          </a:p>
          <a:p>
            <a:endParaRPr lang="en-US"/>
          </a:p>
          <a:p>
            <a:r>
              <a:rPr lang="en-US"/>
              <a:t>Career DIRECTION offers many advantages:</a:t>
            </a:r>
          </a:p>
          <a:p>
            <a:r>
              <a:rPr lang="en-US"/>
              <a:t>- inherently open and flexible</a:t>
            </a:r>
          </a:p>
          <a:p>
            <a:r>
              <a:rPr lang="en-US"/>
              <a:t>- promotes action </a:t>
            </a:r>
          </a:p>
          <a:p>
            <a:r>
              <a:rPr lang="en-US"/>
              <a:t>- Alternative actions remain viable</a:t>
            </a:r>
          </a:p>
          <a:p>
            <a:r>
              <a:rPr lang="en-US"/>
              <a:t>- Cultivates the skills, attitudes and behaviours that support </a:t>
            </a:r>
          </a:p>
          <a:p>
            <a:endParaRPr lang="en-US"/>
          </a:p>
          <a:p>
            <a:r>
              <a:rPr lang="en-US"/>
              <a:t>This slight change in terminology can make a big difference in reducing anxiety and overwhelm as you near the end of your schooling.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There are 4 stages of Career Exploration. </a:t>
            </a:r>
          </a:p>
          <a:p>
            <a:endParaRPr lang="en-US" dirty="0"/>
          </a:p>
          <a:p>
            <a:r>
              <a:rPr lang="en-US" dirty="0"/>
              <a:t>Know Yourself - Understanding who you are, what motivates and excites you, what are your interests </a:t>
            </a:r>
          </a:p>
          <a:p>
            <a:endParaRPr lang="en-US" dirty="0"/>
          </a:p>
          <a:p>
            <a:r>
              <a:rPr lang="en-US" dirty="0"/>
              <a:t>Explore - understanding the employment landscape and the opportunities that exist in the world of work </a:t>
            </a:r>
          </a:p>
          <a:p>
            <a:endParaRPr lang="en-US" dirty="0"/>
          </a:p>
          <a:p>
            <a:r>
              <a:rPr lang="en-US" dirty="0"/>
              <a:t>Options - processing the information about yourself and opportunities that exists and coming up with a plan </a:t>
            </a:r>
          </a:p>
          <a:p>
            <a:endParaRPr lang="en-US" dirty="0"/>
          </a:p>
          <a:p>
            <a:r>
              <a:rPr lang="en-US" dirty="0"/>
              <a:t>Take Action - Turn your ideas into action. Small steps - start with getting some experience to try different roles and industries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0469347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Self discovery is the first step in the career exploration stage. </a:t>
            </a:r>
          </a:p>
          <a:p>
            <a:endParaRPr lang="en-US"/>
          </a:p>
          <a:p>
            <a:r>
              <a:rPr lang="en-US"/>
              <a:t>Start asking yourself:</a:t>
            </a:r>
          </a:p>
          <a:p>
            <a:r>
              <a:rPr lang="en-US"/>
              <a:t>- What am I capable of doing?</a:t>
            </a:r>
          </a:p>
          <a:p>
            <a:r>
              <a:rPr lang="en-US"/>
              <a:t>- What do I enjoy doing?</a:t>
            </a:r>
          </a:p>
          <a:p>
            <a:r>
              <a:rPr lang="en-US"/>
              <a:t>- Which subjects am I good at?</a:t>
            </a:r>
          </a:p>
          <a:p>
            <a:r>
              <a:rPr lang="en-US"/>
              <a:t>- Which subjects interest me?</a:t>
            </a:r>
          </a:p>
          <a:p>
            <a:r>
              <a:rPr lang="en-US"/>
              <a:t>- What are my values? (Creativity, security, making money, sustainability, caring for people)</a:t>
            </a:r>
          </a:p>
          <a:p>
            <a:endParaRPr lang="en-US"/>
          </a:p>
          <a:p>
            <a:r>
              <a:rPr lang="en-US"/>
              <a:t>Activity:</a:t>
            </a:r>
          </a:p>
          <a:p>
            <a:endParaRPr lang="en-US"/>
          </a:p>
          <a:p>
            <a:r>
              <a:rPr lang="en-US"/>
              <a:t>Based on the profile of the boy on the screen, what type of careers or occupations might suit him?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look at the next stage - EXPLORE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Discussion - this is an opportunity to discuss the different activities students have been involved in that help to explore future careers.</a:t>
            </a:r>
          </a:p>
          <a:p>
            <a:endParaRPr lang="en-US"/>
          </a:p>
          <a:p>
            <a:r>
              <a:rPr lang="en-US"/>
              <a:t>- work experience</a:t>
            </a:r>
          </a:p>
          <a:p>
            <a:r>
              <a:rPr lang="en-US"/>
              <a:t>- part time work</a:t>
            </a:r>
          </a:p>
          <a:p>
            <a:r>
              <a:rPr lang="en-US"/>
              <a:t>- volunteering etc</a:t>
            </a:r>
          </a:p>
          <a:p>
            <a:endParaRPr lang="en-US"/>
          </a:p>
          <a:p>
            <a:r>
              <a:rPr lang="en-US"/>
              <a:t>Discuss outcomes such as determining what aspects they liked and disliked. Could they see themselves doing more of this? </a:t>
            </a:r>
          </a:p>
          <a:p>
            <a:endParaRPr lang="en-US"/>
          </a:p>
          <a:p>
            <a:r>
              <a:rPr lang="en-US"/>
              <a:t>So let’s have a look at some of the resources that will help you to explore options for choosing your career path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walk through the process of how career exploration works to make informed decisions using an example of a student interested in health</a:t>
            </a:r>
          </a:p>
          <a:p>
            <a:endParaRPr lang="en-US"/>
          </a:p>
          <a:p>
            <a:r>
              <a:rPr lang="en-US"/>
              <a:t>First, consider talking to a career advisor, who can provide valuable insights and personalized guidance based on your interests and strengths. You can also attend open days at universities or vocational education and training (VET) institutions to get a feel for the environment and the courses they offer.</a:t>
            </a:r>
          </a:p>
          <a:p>
            <a:endParaRPr lang="en-US"/>
          </a:p>
          <a:p>
            <a:r>
              <a:rPr lang="en-US"/>
              <a:t>Exploring MyFuture, an online career information service, can be incredibly useful as it offers comprehensive career planning tools and resources tailored to your preferences.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One of the best ways to gain insights is by talking to people already in the field. This could be healthcare professionals, university students, or even teachers who can share their experiences and advice.</a:t>
            </a:r>
          </a:p>
          <a:p>
            <a:endParaRPr lang="en-US"/>
          </a:p>
          <a:p>
            <a:r>
              <a:rPr lang="en-US"/>
              <a:t>Make sure to attend Open Days at universities or institutions. These events are invaluable as they offer first hand exposure to the courses and facilities. You can ask questions, explore options, and see where you might fit.</a:t>
            </a:r>
          </a:p>
          <a:p>
            <a:endParaRPr lang="en-US"/>
          </a:p>
          <a:p>
            <a:r>
              <a:rPr lang="en-US"/>
              <a:t>Lastly, consider gaining practical experience through work placements. This not only bolsters your resume but also gives you a taste of the day-to-day realities of a career in health.</a:t>
            </a:r>
          </a:p>
          <a:p>
            <a:endParaRPr lang="en-US"/>
          </a:p>
          <a:p>
            <a:r>
              <a:rPr lang="en-US"/>
              <a:t>Remember, exploring these options is a journey. You can see how this building block process is helping to inform your direction into the health industry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Is there an industry association that is specific to your area of interest </a:t>
            </a:r>
          </a:p>
          <a:p>
            <a:r>
              <a:rPr lang="en-US"/>
              <a:t>e.g Allied Health Professions Australia (AHPA)</a:t>
            </a:r>
          </a:p>
          <a:p>
            <a:r>
              <a:rPr lang="en-US"/>
              <a:t>These associations usually have free or low cost student memberships and provide networking opportunities </a:t>
            </a:r>
          </a:p>
          <a:p>
            <a:endParaRPr lang="en-US"/>
          </a:p>
          <a:p>
            <a:r>
              <a:rPr lang="en-US"/>
              <a:t>Are there multiple pathway options to meet you where you're at? e.g nursing - diploma vs bachelor</a:t>
            </a:r>
          </a:p>
          <a:p>
            <a:endParaRPr lang="en-US"/>
          </a:p>
          <a:p>
            <a:r>
              <a:rPr lang="en-US"/>
              <a:t>Peak Body for the Allied Health Profession (APHA) https://www.ahpa.com.au/allied-health-professions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Exploring Career Opportunities in the Health Industry</a:t>
            </a:r>
          </a:p>
          <a:p>
            <a:endParaRPr lang="en-US"/>
          </a:p>
          <a:p>
            <a:r>
              <a:rPr lang="en-US"/>
              <a:t>By now, you can recognize that you've utilized a range of sources to make informed choices regarding a career in the health sector. </a:t>
            </a:r>
          </a:p>
          <a:p>
            <a:endParaRPr lang="en-US"/>
          </a:p>
          <a:p>
            <a:r>
              <a:rPr lang="en-US"/>
              <a:t>Keep in mind that you don’t need to finalize your career decision just yet. However, the information you've gathered can help align your interests and values with opportunities in this field, and you may find several roles appealing within the industry.</a:t>
            </a:r>
          </a:p>
          <a:p>
            <a:endParaRPr lang="en-US"/>
          </a:p>
          <a:p>
            <a:r>
              <a:rPr lang="en-US"/>
              <a:t>Websites to explore :</a:t>
            </a:r>
          </a:p>
          <a:p>
            <a:endParaRPr lang="en-US"/>
          </a:p>
          <a:p>
            <a:r>
              <a:rPr lang="en-US"/>
              <a:t>Gateway to Health Animation</a:t>
            </a:r>
          </a:p>
          <a:p>
            <a:r>
              <a:rPr lang="en-US"/>
              <a:t>http://www.gateway2health.com.au/animation/</a:t>
            </a:r>
          </a:p>
          <a:p>
            <a:endParaRPr lang="en-US"/>
          </a:p>
          <a:p>
            <a:r>
              <a:rPr lang="en-US"/>
              <a:t>Careers in Health Queensland</a:t>
            </a:r>
          </a:p>
          <a:p>
            <a:r>
              <a:rPr lang="en-US"/>
              <a:t>https://www.careers.health.qld.gov.au/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Exploring Other Opportunities in the Health Industry</a:t>
            </a:r>
          </a:p>
          <a:p>
            <a:endParaRPr lang="en-US"/>
          </a:p>
          <a:p>
            <a:r>
              <a:rPr lang="en-US"/>
              <a:t>What if you truly love the concept of working in the health sector, but are deeply passionate about the arts. How do you blend a passion with a career.</a:t>
            </a:r>
          </a:p>
          <a:p>
            <a:endParaRPr lang="en-US"/>
          </a:p>
          <a:p>
            <a:r>
              <a:rPr lang="en-US"/>
              <a:t>The more curious you are, the greater your chances of discovering new opportunities. While researching the health industry and looking at various options within the QLD Health website, the Creative Health Hub was discovered.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let’s have a look at some of the resources that will help you to explore options for choosing your career path and how labour market information can help.</a:t>
            </a:r>
          </a:p>
          <a:p>
            <a:endParaRPr lang="en-US"/>
          </a:p>
          <a:p>
            <a:r>
              <a:rPr lang="en-US"/>
              <a:t>So what is labour market information?</a:t>
            </a:r>
          </a:p>
          <a:p>
            <a:endParaRPr lang="en-US"/>
          </a:p>
          <a:p>
            <a:r>
              <a:rPr lang="en-US"/>
              <a:t>Labour market information (LMI) is a valuable tool that provides insights into the current state and future trends of the job market. It includes data about employment rates, industry growth, job vacancies, salary ranges, and the skills employers are seeking. By analysing this information, you can make informed decisions about your career path, identify industries with strong growth potential, and tailor your skill set to meet the demands of the market.</a:t>
            </a:r>
          </a:p>
          <a:p>
            <a:endParaRPr lang="en-US"/>
          </a:p>
          <a:p>
            <a:r>
              <a:rPr lang="en-US"/>
              <a:t>Understanding LMI can help you anticipate shifts in the job market and position yourself strategically to take advantage of emerging opportunities. It’s a critical component of career planning, especially in fields like health, where innovation and change are constant. By using LMI, you gain a clearer picture of where your interests in health can align with roles that are in demand, even if you prefer not to be a clinician.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Take an interest in your local area and what's happening. What organisations are moving to the Gold Coast. How do you find out about which industries are employing?</a:t>
            </a:r>
          </a:p>
          <a:p>
            <a:endParaRPr lang="en-US"/>
          </a:p>
          <a:p>
            <a:r>
              <a:rPr lang="en-US"/>
              <a:t>Who can tell me the biggest growth industry on the Gold Coast?</a:t>
            </a:r>
          </a:p>
          <a:p>
            <a:endParaRPr lang="en-US"/>
          </a:p>
          <a:p>
            <a:r>
              <a:rPr lang="en-US"/>
              <a:t>Opportunity for students to discuss and think about the industries that are growing on the GC.</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Stats on employment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Professional services are experiencing significant growth, driven by the rising demand for specialized expertise, digital transformation, and the pursuit of cost-effective solutions. Companies are increasingly outsourcing tasks to tap into specialized knowledge without incurring the long-term expenses associated with hiring full-time staff. Furthermore, the intricate nature of contemporary business challenges, coupled with the fast-paced evolution of technology, further propels the need for professional services.</a:t>
            </a:r>
          </a:p>
          <a:p>
            <a:endParaRPr lang="en-US"/>
          </a:p>
          <a:p>
            <a:r>
              <a:rPr lang="en-US"/>
              <a:t>This sector encompasses a wide range of roles, from consultants and legal advisors to IT specialists and financial analysts, all of whom provide critical support across various industries. Additionally, the healthcare and social assistance sector is poised for substantial expansion due to an aging population and increased focus on well-being. This growth is expected to create numerous opportunities for medical professionals, caregivers, and support staff.</a:t>
            </a:r>
          </a:p>
          <a:p>
            <a:endParaRPr lang="en-US"/>
          </a:p>
          <a:p>
            <a:r>
              <a:rPr lang="en-US"/>
              <a:t>In the realm of technology, the information and communications technology (ICT) sector continues to thrive, driven by innovations in artificial intelligence, cybersecurity, and cloud computing. Companies are investing heavily in tech solutions to enhance operational efficiencies and gain a competitive edge, making this a fertile ground for software developers, data analysts, and cybersecurity experts.</a:t>
            </a:r>
          </a:p>
          <a:p>
            <a:endParaRPr lang="en-US"/>
          </a:p>
          <a:p>
            <a:r>
              <a:rPr lang="en-US"/>
              <a:t>Education and training are also evolving to meet these demands, with a focus on STEM (Science, Technology, Engineering, and Mathematics) disciplines. As industries adapt to new technologies and methodologies, the need for skilled educators and trainers who can equip the workforce with relevant skills is increasingly critical.</a:t>
            </a:r>
          </a:p>
          <a:p>
            <a:endParaRPr lang="en-US"/>
          </a:p>
          <a:p>
            <a:r>
              <a:rPr lang="en-US"/>
              <a:t>Overall, these growth industries not only create diverse employment opportunities but also shape the future economic landscape, underscoring the importance of adaptability and lifelong learning.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Gold Coast economy may not be what you think.  It is often only considered to be driven by tourism, but it's so much more than that!</a:t>
            </a:r>
          </a:p>
          <a:p>
            <a:endParaRPr lang="en-US"/>
          </a:p>
          <a:p>
            <a:r>
              <a:rPr lang="en-US"/>
              <a:t>Opportunity to explore industries and what is happening on the Gold Coast - reflect on entry level roles for these industries that students can pursue.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Myfuture provides resources to explore career pathways and tools to develop self-knowledge to help with career decision-making.</a:t>
            </a:r>
          </a:p>
          <a:p>
            <a:endParaRPr lang="en-US"/>
          </a:p>
          <a:p>
            <a:r>
              <a:rPr lang="en-US"/>
              <a:t>It supports the career development principles of helping young people learn more about themselves, to explore the world of work, and to make informed career decisions.</a:t>
            </a:r>
          </a:p>
          <a:p>
            <a:endParaRPr lang="en-US"/>
          </a:p>
          <a:p>
            <a:r>
              <a:rPr lang="en-US"/>
              <a:t>Users can explore by Occupation, Industry, Subjects and have access to job seeker resources.</a:t>
            </a:r>
          </a:p>
          <a:p>
            <a:endParaRPr lang="en-US"/>
          </a:p>
          <a:p>
            <a:r>
              <a:rPr lang="en-US"/>
              <a:t>Screen recording shows areas for exploration within the healthcare industry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https://myfuture.edu.au/bullseyes</a:t>
            </a:r>
          </a:p>
          <a:p>
            <a:endParaRPr lang="en-US"/>
          </a:p>
          <a:p>
            <a:r>
              <a:rPr lang="en-US"/>
              <a:t>One tool that is particularly useful and relevant for school students are the Career Bullseyes. These allow students to explore careers related to subjects.  It allows them to identify occupations they may not have connected to subjects as well as discover occupations they have not heard of.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https://myfuture.edu.au/bullseyes</a:t>
            </a:r>
          </a:p>
          <a:p>
            <a:endParaRPr lang="en-US"/>
          </a:p>
          <a:p>
            <a:r>
              <a:rPr lang="en-US"/>
              <a:t>Information extrapolated from drill down in bullseye occupation. </a:t>
            </a:r>
          </a:p>
          <a:p>
            <a:endParaRPr lang="en-US"/>
          </a:p>
          <a:p>
            <a:r>
              <a:rPr lang="en-US"/>
              <a:t>Potential earnings, skill level required, future growth, tasks associated with the job and videos.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Activity:</a:t>
            </a:r>
          </a:p>
          <a:p>
            <a:endParaRPr lang="en-US"/>
          </a:p>
          <a:p>
            <a:r>
              <a:rPr lang="en-US"/>
              <a:t>Students create a my future account and start to explore the tool. </a:t>
            </a:r>
          </a:p>
          <a:p>
            <a:endParaRPr lang="en-US"/>
          </a:p>
          <a:p>
            <a:r>
              <a:rPr lang="en-US"/>
              <a:t>start with:</a:t>
            </a:r>
          </a:p>
          <a:p>
            <a:endParaRPr lang="en-US"/>
          </a:p>
          <a:p>
            <a:r>
              <a:rPr lang="en-US"/>
              <a:t>1. Find an occupation you are interested in:</a:t>
            </a:r>
          </a:p>
          <a:p>
            <a:r>
              <a:rPr lang="en-US"/>
              <a:t>a) what is the weekly income? </a:t>
            </a:r>
          </a:p>
          <a:p>
            <a:r>
              <a:rPr lang="en-US"/>
              <a:t>b) what is the future demand?</a:t>
            </a:r>
          </a:p>
          <a:p>
            <a:r>
              <a:rPr lang="en-US"/>
              <a:t>c) Is there a professional body associated?</a:t>
            </a:r>
          </a:p>
          <a:p>
            <a:endParaRPr lang="en-US"/>
          </a:p>
          <a:p>
            <a:r>
              <a:rPr lang="en-US"/>
              <a:t>2. Explore one other similar occupation.</a:t>
            </a:r>
          </a:p>
          <a:p>
            <a:endParaRPr lang="en-US"/>
          </a:p>
          <a:p>
            <a:r>
              <a:rPr lang="en-US"/>
              <a:t>3.Find the Skills Shortage List from Jobs &amp; Skills Australia - </a:t>
            </a:r>
          </a:p>
          <a:p>
            <a:r>
              <a:rPr lang="en-US"/>
              <a:t>does your occupation appear?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we talk about what career exploration means lets take a look at this quote. </a:t>
            </a:r>
          </a:p>
          <a:p>
            <a:endParaRPr lang="en-US"/>
          </a:p>
          <a:p>
            <a:r>
              <a:rPr lang="en-US"/>
              <a:t>Ask audience:</a:t>
            </a:r>
          </a:p>
          <a:p>
            <a:r>
              <a:rPr lang="en-US"/>
              <a:t>What does Steve Jobs quote mean to you?</a:t>
            </a:r>
          </a:p>
          <a:p>
            <a:endParaRPr lang="en-US"/>
          </a:p>
          <a:p>
            <a:r>
              <a:rPr lang="en-US"/>
              <a:t>Discuss </a:t>
            </a:r>
          </a:p>
          <a:p>
            <a:endParaRPr lang="en-US"/>
          </a:p>
          <a:p>
            <a:r>
              <a:rPr lang="en-US"/>
              <a:t>What I love about this quote is that it means we have a CHOICE to design our own career - we can choose to get up each morning and press the snooze button hating the job we have fallen into OR we can be strategic about our choices so that they are purpose driven and we don't need to hit the snooze button!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Gaining experience is an essential part of preparing for your future career, and there are numerous ways to do this. </a:t>
            </a:r>
          </a:p>
          <a:p>
            <a:endParaRPr lang="en-US"/>
          </a:p>
          <a:p>
            <a:r>
              <a:rPr lang="en-US"/>
              <a:t>First, consider volunteering. It's a fantastic way to give back to your community while also building valuable skills and connections. </a:t>
            </a:r>
          </a:p>
          <a:p>
            <a:endParaRPr lang="en-US"/>
          </a:p>
          <a:p>
            <a:r>
              <a:rPr lang="en-US"/>
              <a:t>Part-time work is another excellent option. It allows you to earn some income while learning about workplace dynamics and responsibilities.</a:t>
            </a:r>
          </a:p>
          <a:p>
            <a:endParaRPr lang="en-US"/>
          </a:p>
          <a:p>
            <a:r>
              <a:rPr lang="en-US"/>
              <a:t>Work experience through opportunities like Work Integrated Learning (WIL) and project-based work can provide hands-on insights into your chosen field. </a:t>
            </a:r>
          </a:p>
          <a:p>
            <a:endParaRPr lang="en-US"/>
          </a:p>
          <a:p>
            <a:r>
              <a:rPr lang="en-US"/>
              <a:t>Involvement in community activities, such as joining clubs or student committees, can further develop your personal qualities and teamwork skills. </a:t>
            </a:r>
          </a:p>
          <a:p>
            <a:endParaRPr lang="en-US"/>
          </a:p>
          <a:p>
            <a:r>
              <a:rPr lang="en-US"/>
              <a:t>Interestingly, research shows that 75% of employers value personal qualities as much, if not more, than technical skills. This highlights the importance of being well-rounded and adaptable in the workplace. </a:t>
            </a:r>
          </a:p>
          <a:p>
            <a:endParaRPr lang="en-US"/>
          </a:p>
          <a:p>
            <a:endParaRPr lang="en-US"/>
          </a:p>
          <a:p>
            <a:r>
              <a:rPr lang="en-US"/>
              <a:t>Remember, gaining experience isn't just about the work itself—it's about the personal growth and connections you make along the way. </a:t>
            </a:r>
          </a:p>
          <a:p>
            <a:endParaRPr lang="en-US"/>
          </a:p>
          <a:p>
            <a:r>
              <a:rPr lang="en-US"/>
              <a:t>So, think about how you can incorporate these experiences into your journey, and let's move on to explore the specific skills that can enhance your employability.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 are a many jobs that build employment skills such as</a:t>
            </a:r>
          </a:p>
          <a:p>
            <a:endParaRPr lang="en-US"/>
          </a:p>
          <a:p>
            <a:r>
              <a:rPr lang="en-US"/>
              <a:t>Time Management</a:t>
            </a:r>
          </a:p>
          <a:p>
            <a:r>
              <a:rPr lang="en-US"/>
              <a:t>Responsibility</a:t>
            </a:r>
          </a:p>
          <a:p>
            <a:r>
              <a:rPr lang="en-US"/>
              <a:t>Problem Solving</a:t>
            </a:r>
          </a:p>
          <a:p>
            <a:r>
              <a:rPr lang="en-US"/>
              <a:t>Reliability</a:t>
            </a:r>
          </a:p>
          <a:p>
            <a:r>
              <a:rPr lang="en-US"/>
              <a:t>Critical Thinking</a:t>
            </a:r>
          </a:p>
          <a:p>
            <a:r>
              <a:rPr lang="en-US"/>
              <a:t>Communication</a:t>
            </a:r>
          </a:p>
          <a:p>
            <a:r>
              <a:rPr lang="en-US"/>
              <a:t>Interview skills</a:t>
            </a:r>
          </a:p>
          <a:p>
            <a:endParaRPr lang="en-US"/>
          </a:p>
          <a:p>
            <a:r>
              <a:rPr lang="en-US"/>
              <a:t>Once you know the industry or occupation you are aiming for you can tailor part time roles and volunteering to support gaining experience in this area.</a:t>
            </a:r>
          </a:p>
          <a:p>
            <a:endParaRPr lang="en-US"/>
          </a:p>
          <a:p>
            <a:r>
              <a:rPr lang="en-US"/>
              <a:t>e.g. Health Industry - retail pharmacy role</a:t>
            </a:r>
          </a:p>
          <a:p>
            <a:endParaRPr lang="en-US"/>
          </a:p>
          <a:p>
            <a:r>
              <a:rPr lang="en-US"/>
              <a:t>Veterinary Nurse - reception role at a vet surgery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Goals do not need to be large.  Set small achievable goals that help you to make some informed decisions. </a:t>
            </a:r>
          </a:p>
          <a:p>
            <a:endParaRPr lang="en-US"/>
          </a:p>
          <a:p>
            <a:r>
              <a:rPr lang="en-US"/>
              <a:t>These could be things such as:</a:t>
            </a:r>
          </a:p>
          <a:p>
            <a:r>
              <a:rPr lang="en-US"/>
              <a:t>- finding a work experience opportunity</a:t>
            </a:r>
          </a:p>
          <a:p>
            <a:r>
              <a:rPr lang="en-US"/>
              <a:t>- part time work</a:t>
            </a:r>
          </a:p>
          <a:p>
            <a:r>
              <a:rPr lang="en-US"/>
              <a:t>- information interviews with people working in an industry or job you are pursing</a:t>
            </a:r>
          </a:p>
          <a:p>
            <a:r>
              <a:rPr lang="en-US"/>
              <a:t>- Attending open days</a:t>
            </a:r>
          </a:p>
          <a:p>
            <a:r>
              <a:rPr lang="en-US"/>
              <a:t>- exploring industries or occupations on myfuture</a:t>
            </a:r>
          </a:p>
          <a:p>
            <a:r>
              <a:rPr lang="en-US"/>
              <a:t>- Attending events e.g AACTA awards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For many employers, your digital footprint is the first impression they have of you before you even walk into an interview. A digital footprint is the trail of information you leave online through social media posts, photos, comments, videos, gaming profiles, and anything else connected to your name. Employers, universities, and apprenticeship providers often search online to learn more about applicants. A positive digital footprint can showcase your skills, interests, achievements, and professionalism, while inappropriate content can create concerns about your suitability for a role. Understanding and managing your online presence is an important employability skill that can help open doors to future opportunities and support your career goals.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This short clip demonstrates the spread of digital information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are the Topics we’ve covered today</a:t>
            </a:r>
          </a:p>
          <a:p>
            <a:r>
              <a:rPr lang="en-US"/>
              <a:t>33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Careers are changing.  The concept of a career for life is not relevant for many people.  </a:t>
            </a:r>
          </a:p>
          <a:p>
            <a:endParaRPr lang="en-US" dirty="0"/>
          </a:p>
          <a:p>
            <a:r>
              <a:rPr lang="en-US" dirty="0"/>
              <a:t>Gen Z (born 1995 - 2009) those aged around 15- 29)</a:t>
            </a:r>
          </a:p>
          <a:p>
            <a:r>
              <a:rPr lang="en-US" dirty="0"/>
              <a:t>will have around 18 jobs over the course of their working lives.</a:t>
            </a:r>
          </a:p>
          <a:p>
            <a:endParaRPr lang="en-US" dirty="0"/>
          </a:p>
          <a:p>
            <a:r>
              <a:rPr lang="en-US" dirty="0"/>
              <a:t>For those in primary school right now, Generation Alpha, 60% of the jobs they end up doing don't even exist yet</a:t>
            </a:r>
          </a:p>
          <a:p>
            <a:endParaRPr lang="en-US" dirty="0"/>
          </a:p>
          <a:p>
            <a:r>
              <a:rPr lang="en-US" dirty="0"/>
              <a:t>What is tenure?</a:t>
            </a:r>
          </a:p>
          <a:p>
            <a:endParaRPr lang="en-US" dirty="0"/>
          </a:p>
          <a:p>
            <a:r>
              <a:rPr lang="en-US" dirty="0"/>
              <a:t>What is the average length of tenure in a job?</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average length of staying in one job is around 3 years and people are staying in the workforce for a lot longer.  </a:t>
            </a:r>
          </a:p>
          <a:p>
            <a:endParaRPr lang="en-US"/>
          </a:p>
          <a:p>
            <a:r>
              <a:rPr lang="en-US"/>
              <a:t>What is an exit age?</a:t>
            </a:r>
          </a:p>
          <a:p>
            <a:endParaRPr lang="en-US"/>
          </a:p>
          <a:p>
            <a:r>
              <a:rPr lang="en-US"/>
              <a:t>Who can tell me what the average exit age is now?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Exit age is 68 </a:t>
            </a:r>
          </a:p>
          <a:p>
            <a:endParaRPr lang="en-US"/>
          </a:p>
          <a:p>
            <a:endParaRPr lang="en-US"/>
          </a:p>
          <a:p>
            <a:r>
              <a:rPr lang="en-US"/>
              <a:t>As our younger generations prepare for the world of work, and those of us already in it consider career changes, it is important that we all consider upskilling and retraining. Investing in lifelong learning and digital literacy.  </a:t>
            </a:r>
          </a:p>
          <a:p>
            <a:endParaRPr lang="en-US"/>
          </a:p>
          <a:p>
            <a:r>
              <a:rPr lang="en-US"/>
              <a:t>We need to take all of these things into account so that we are adapting with changing times.  </a:t>
            </a:r>
          </a:p>
          <a:p>
            <a:endParaRPr lang="en-US"/>
          </a:p>
          <a:p>
            <a:endParaRPr lang="en-US"/>
          </a:p>
          <a:p>
            <a:endParaRPr lang="en-US"/>
          </a:p>
          <a:p>
            <a:r>
              <a:rPr lang="en-US"/>
              <a:t>data source: https://mccrindle.com.au/article/job-mobility-in-australia/</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Career exploration is an exciting and dynamic process, and it's one of the most empowering steps you can take in shaping your future. </a:t>
            </a:r>
          </a:p>
          <a:p>
            <a:endParaRPr lang="en-US"/>
          </a:p>
          <a:p>
            <a:r>
              <a:rPr lang="en-US"/>
              <a:t>First, let's define what career exploration truly means. It's not just about picking a job; it's about discovering who you are—what you enjoy doing, what your strengths are, and how these align with various career paths. </a:t>
            </a:r>
          </a:p>
          <a:p>
            <a:endParaRPr lang="en-US"/>
          </a:p>
          <a:p>
            <a:r>
              <a:rPr lang="en-US"/>
              <a:t>Key elements of career exploration include lifelong learning and embracing opportunities. This means continuously acquiring new skills and being open to new experiences that could guide you towards your ideal career. </a:t>
            </a:r>
          </a:p>
          <a:p>
            <a:endParaRPr lang="en-US"/>
          </a:p>
          <a:p>
            <a:r>
              <a:rPr lang="en-US"/>
              <a:t>Additionally, consider how your interests and values intersect with potential work experiences. This self-awareness will not only help you find roles that you love, but also ones where you can thrive and grow. </a:t>
            </a:r>
          </a:p>
          <a:p>
            <a:endParaRPr lang="en-US"/>
          </a:p>
          <a:p>
            <a:r>
              <a:rPr lang="en-US"/>
              <a:t>Remember, career exploration is a journey, not a destination. It's about keeping an open mind and being willing to adapt as new opportunities and challenges arise. </a:t>
            </a:r>
          </a:p>
          <a:p>
            <a:endParaRPr lang="en-US"/>
          </a:p>
          <a:p>
            <a:r>
              <a:rPr lang="en-US"/>
              <a:t>Tease out the definition of Career Exploration using the elements within the diagram to demonstrate how the process builds to assist in creating direction for your career.</a:t>
            </a:r>
          </a:p>
          <a:p>
            <a:endParaRPr lang="en-US"/>
          </a:p>
          <a:p>
            <a:r>
              <a:rPr lang="en-US"/>
              <a:t>Why is career exploration important now?</a:t>
            </a:r>
          </a:p>
          <a:p>
            <a:r>
              <a:rPr lang="en-US"/>
              <a:t>- Direction for life AFTER school</a:t>
            </a:r>
          </a:p>
          <a:p>
            <a:r>
              <a:rPr lang="en-US"/>
              <a:t>- Study PATHWAYS and OPTIONS</a:t>
            </a:r>
          </a:p>
          <a:p>
            <a:r>
              <a:rPr lang="en-US"/>
              <a:t>- To give CONFIDENCE in decision making</a:t>
            </a:r>
          </a:p>
          <a:p>
            <a:r>
              <a:rPr lang="en-US"/>
              <a:t>- Set GOALS &amp; Take ACTION</a:t>
            </a:r>
          </a:p>
          <a:p>
            <a:r>
              <a:rPr lang="en-US"/>
              <a:t>- Design your FUTURE LIFE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Short video with a description of Career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So how do we discover what the thing we're going to love doing is?</a:t>
            </a:r>
          </a:p>
          <a:p>
            <a:endParaRPr lang="en-US"/>
          </a:p>
          <a:p>
            <a:r>
              <a:rPr lang="en-US"/>
              <a:t>Where do you start?</a:t>
            </a:r>
          </a:p>
          <a:p>
            <a:endParaRPr lang="en-US"/>
          </a:p>
          <a:p>
            <a:r>
              <a:rPr lang="en-US"/>
              <a:t>There are thousands of jobs and more being created every day. Some people are even creating their own roles and careers based on technology and purpose. </a:t>
            </a:r>
          </a:p>
          <a:p>
            <a:endParaRPr lang="en-US"/>
          </a:p>
          <a:p>
            <a:r>
              <a:rPr lang="en-US"/>
              <a:t>There has been a huge increase in social enterprises (businesses that operates to solve a problem, improve or support people &amp; community)</a:t>
            </a:r>
          </a:p>
          <a:p>
            <a:endParaRPr lang="en-US"/>
          </a:p>
          <a:p>
            <a:r>
              <a:rPr lang="en-US"/>
              <a:t>Questions to create discussion:</a:t>
            </a:r>
          </a:p>
          <a:p>
            <a:endParaRPr lang="en-US"/>
          </a:p>
          <a:p>
            <a:r>
              <a:rPr lang="en-US"/>
              <a:t>Can you name all the jobs on the slide?</a:t>
            </a:r>
          </a:p>
          <a:p>
            <a:endParaRPr lang="en-US"/>
          </a:p>
          <a:p>
            <a:r>
              <a:rPr lang="en-US"/>
              <a:t>How many jobs have you tried?</a:t>
            </a:r>
          </a:p>
          <a:p>
            <a:endParaRPr lang="en-US"/>
          </a:p>
          <a:p>
            <a:r>
              <a:rPr lang="en-US"/>
              <a:t>Who here knows exactly 100% what they will do when they finish school?</a:t>
            </a:r>
          </a:p>
          <a:p>
            <a:endParaRPr lang="en-US"/>
          </a:p>
          <a:p>
            <a:r>
              <a:rPr lang="en-US"/>
              <a:t>How can you be certain about that choice if you don't know what all the options are?</a:t>
            </a:r>
          </a:p>
          <a:p>
            <a:endParaRPr lang="en-US"/>
          </a:p>
          <a:p>
            <a:r>
              <a:rPr lang="en-US"/>
              <a:t>The more exploration you do will help create your career DIRECTION.  You don't need to make a decision about what you are going to do for ever!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11.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46.svg"/><Relationship Id="rId7" Type="http://schemas.openxmlformats.org/officeDocument/2006/relationships/image" Target="../media/image49.sv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48.svg"/><Relationship Id="rId5" Type="http://schemas.openxmlformats.org/officeDocument/2006/relationships/image" Target="../media/image47.sv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png"/><Relationship Id="rId7" Type="http://schemas.openxmlformats.org/officeDocument/2006/relationships/image" Target="../media/image51.jpeg"/><Relationship Id="rId2"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49.svg"/><Relationship Id="rId4" Type="http://schemas.openxmlformats.org/officeDocument/2006/relationships/image" Target="../media/image48.svg"/></Relationships>
</file>

<file path=ppt/slides/_rels/slide13.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6.svg"/><Relationship Id="rId7" Type="http://schemas.openxmlformats.org/officeDocument/2006/relationships/image" Target="../media/image51.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49.svg"/><Relationship Id="rId10" Type="http://schemas.openxmlformats.org/officeDocument/2006/relationships/image" Target="../media/image48.svg"/><Relationship Id="rId4" Type="http://schemas.openxmlformats.org/officeDocument/2006/relationships/image" Target="../media/image4.png"/><Relationship Id="rId9" Type="http://schemas.openxmlformats.org/officeDocument/2006/relationships/image" Target="../media/image47.svg"/></Relationships>
</file>

<file path=ppt/slides/_rels/slide14.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png"/><Relationship Id="rId7" Type="http://schemas.openxmlformats.org/officeDocument/2006/relationships/image" Target="../media/image53.jpeg"/><Relationship Id="rId2"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52.jpeg"/><Relationship Id="rId5" Type="http://schemas.openxmlformats.org/officeDocument/2006/relationships/image" Target="../media/image51.jpeg"/><Relationship Id="rId10" Type="http://schemas.openxmlformats.org/officeDocument/2006/relationships/image" Target="../media/image49.svg"/><Relationship Id="rId4" Type="http://schemas.openxmlformats.org/officeDocument/2006/relationships/image" Target="../media/image50.svg"/><Relationship Id="rId9" Type="http://schemas.openxmlformats.org/officeDocument/2006/relationships/image" Target="../media/image48.svg"/></Relationships>
</file>

<file path=ppt/slides/_rels/slide15.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png"/><Relationship Id="rId7" Type="http://schemas.openxmlformats.org/officeDocument/2006/relationships/image" Target="../media/image54.jpeg"/><Relationship Id="rId2" Type="http://schemas.openxmlformats.org/officeDocument/2006/relationships/image" Target="../media/image46.svg"/><Relationship Id="rId1" Type="http://schemas.openxmlformats.org/officeDocument/2006/relationships/slideLayout" Target="../slideLayouts/slideLayout7.xml"/><Relationship Id="rId6" Type="http://schemas.openxmlformats.org/officeDocument/2006/relationships/image" Target="../media/image53.jpeg"/><Relationship Id="rId11" Type="http://schemas.openxmlformats.org/officeDocument/2006/relationships/image" Target="../media/image50.svg"/><Relationship Id="rId5" Type="http://schemas.openxmlformats.org/officeDocument/2006/relationships/image" Target="../media/image52.jpeg"/><Relationship Id="rId10" Type="http://schemas.openxmlformats.org/officeDocument/2006/relationships/image" Target="../media/image49.svg"/><Relationship Id="rId4" Type="http://schemas.openxmlformats.org/officeDocument/2006/relationships/image" Target="../media/image51.jpeg"/><Relationship Id="rId9" Type="http://schemas.openxmlformats.org/officeDocument/2006/relationships/image" Target="../media/image48.svg"/></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47.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57.svg"/><Relationship Id="rId5" Type="http://schemas.openxmlformats.org/officeDocument/2006/relationships/image" Target="../media/image4.png"/><Relationship Id="rId4" Type="http://schemas.openxmlformats.org/officeDocument/2006/relationships/image" Target="../media/image56.png"/></Relationships>
</file>

<file path=ppt/slides/_rels/slide17.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6.svg"/><Relationship Id="rId7"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50.svg"/><Relationship Id="rId5" Type="http://schemas.openxmlformats.org/officeDocument/2006/relationships/image" Target="../media/image49.svg"/><Relationship Id="rId10" Type="http://schemas.openxmlformats.org/officeDocument/2006/relationships/image" Target="../media/image48.svg"/><Relationship Id="rId4" Type="http://schemas.openxmlformats.org/officeDocument/2006/relationships/image" Target="../media/image4.png"/><Relationship Id="rId9" Type="http://schemas.openxmlformats.org/officeDocument/2006/relationships/image" Target="../media/image47.sv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59.jpeg"/><Relationship Id="rId4" Type="http://schemas.openxmlformats.org/officeDocument/2006/relationships/image" Target="../media/image58.jpeg"/></Relationships>
</file>

<file path=ppt/slides/_rels/slide19.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1.png"/><Relationship Id="rId7" Type="http://schemas.openxmlformats.org/officeDocument/2006/relationships/image" Target="../media/image63.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62.svg"/><Relationship Id="rId5" Type="http://schemas.openxmlformats.org/officeDocument/2006/relationships/image" Target="../media/image61.svg"/><Relationship Id="rId4" Type="http://schemas.openxmlformats.org/officeDocument/2006/relationships/image" Target="../media/image60.svg"/><Relationship Id="rId9" Type="http://schemas.openxmlformats.org/officeDocument/2006/relationships/image" Target="../media/image65.sv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1.png"/><Relationship Id="rId7" Type="http://schemas.openxmlformats.org/officeDocument/2006/relationships/image" Target="../media/image63.svg"/><Relationship Id="rId12" Type="http://schemas.openxmlformats.org/officeDocument/2006/relationships/image" Target="../media/image68.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62.svg"/><Relationship Id="rId11" Type="http://schemas.openxmlformats.org/officeDocument/2006/relationships/image" Target="../media/image67.svg"/><Relationship Id="rId5" Type="http://schemas.openxmlformats.org/officeDocument/2006/relationships/image" Target="../media/image61.svg"/><Relationship Id="rId10" Type="http://schemas.openxmlformats.org/officeDocument/2006/relationships/image" Target="../media/image66.svg"/><Relationship Id="rId4" Type="http://schemas.openxmlformats.org/officeDocument/2006/relationships/image" Target="../media/image60.svg"/><Relationship Id="rId9" Type="http://schemas.openxmlformats.org/officeDocument/2006/relationships/image" Target="../media/image65.svg"/></Relationships>
</file>

<file path=ppt/slides/_rels/slide21.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71.svg"/><Relationship Id="rId3" Type="http://schemas.openxmlformats.org/officeDocument/2006/relationships/image" Target="../media/image60.svg"/><Relationship Id="rId7" Type="http://schemas.openxmlformats.org/officeDocument/2006/relationships/image" Target="../media/image64.svg"/><Relationship Id="rId12" Type="http://schemas.openxmlformats.org/officeDocument/2006/relationships/image" Target="../media/image70.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63.svg"/><Relationship Id="rId11" Type="http://schemas.openxmlformats.org/officeDocument/2006/relationships/image" Target="../media/image69.svg"/><Relationship Id="rId5" Type="http://schemas.openxmlformats.org/officeDocument/2006/relationships/image" Target="../media/image62.svg"/><Relationship Id="rId15" Type="http://schemas.openxmlformats.org/officeDocument/2006/relationships/image" Target="../media/image68.svg"/><Relationship Id="rId10" Type="http://schemas.openxmlformats.org/officeDocument/2006/relationships/image" Target="../media/image67.svg"/><Relationship Id="rId4" Type="http://schemas.openxmlformats.org/officeDocument/2006/relationships/image" Target="../media/image61.svg"/><Relationship Id="rId9" Type="http://schemas.openxmlformats.org/officeDocument/2006/relationships/image" Target="../media/image66.svg"/><Relationship Id="rId14" Type="http://schemas.openxmlformats.org/officeDocument/2006/relationships/image" Target="../media/image72.sv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7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1.svg"/><Relationship Id="rId5" Type="http://schemas.openxmlformats.org/officeDocument/2006/relationships/image" Target="../media/image60.svg"/><Relationship Id="rId4" Type="http://schemas.openxmlformats.org/officeDocument/2006/relationships/image" Target="../media/image73.png"/></Relationships>
</file>

<file path=ppt/slides/_rels/slide23.xml.rels><?xml version="1.0" encoding="UTF-8" standalone="yes"?>
<Relationships xmlns="http://schemas.openxmlformats.org/package/2006/relationships"><Relationship Id="rId8" Type="http://schemas.openxmlformats.org/officeDocument/2006/relationships/image" Target="../media/image62.svg"/><Relationship Id="rId3" Type="http://schemas.openxmlformats.org/officeDocument/2006/relationships/image" Target="../media/image1.png"/><Relationship Id="rId7"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75.png"/><Relationship Id="rId5" Type="http://schemas.openxmlformats.org/officeDocument/2006/relationships/image" Target="../media/image61.svg"/><Relationship Id="rId4" Type="http://schemas.openxmlformats.org/officeDocument/2006/relationships/image" Target="../media/image60.sv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77.jpeg"/><Relationship Id="rId4" Type="http://schemas.openxmlformats.org/officeDocument/2006/relationships/image" Target="../media/image58.jpeg"/></Relationships>
</file>

<file path=ppt/slides/_rels/slide25.xml.rels><?xml version="1.0" encoding="UTF-8" standalone="yes"?>
<Relationships xmlns="http://schemas.openxmlformats.org/package/2006/relationships"><Relationship Id="rId3" Type="http://schemas.openxmlformats.org/officeDocument/2006/relationships/image" Target="../media/image78.jpeg"/><Relationship Id="rId7"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81.jpeg"/><Relationship Id="rId5" Type="http://schemas.openxmlformats.org/officeDocument/2006/relationships/image" Target="../media/image80.png"/><Relationship Id="rId4" Type="http://schemas.openxmlformats.org/officeDocument/2006/relationships/image" Target="../media/image79.jpeg"/></Relationships>
</file>

<file path=ppt/slides/_rels/slide26.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89.svg"/><Relationship Id="rId3" Type="http://schemas.openxmlformats.org/officeDocument/2006/relationships/image" Target="../media/image84.svg"/><Relationship Id="rId7" Type="http://schemas.openxmlformats.org/officeDocument/2006/relationships/image" Target="../media/image88.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87.svg"/><Relationship Id="rId5" Type="http://schemas.openxmlformats.org/officeDocument/2006/relationships/image" Target="../media/image86.svg"/><Relationship Id="rId4" Type="http://schemas.openxmlformats.org/officeDocument/2006/relationships/image" Target="../media/image85.svg"/></Relationships>
</file>

<file path=ppt/slides/_rels/slide2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image" Target="../media/image92.jpe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94.png"/></Relationships>
</file>

<file path=ppt/slides/_rels/slide3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95.png"/></Relationships>
</file>

<file path=ppt/slides/_rels/slide3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100.svg"/><Relationship Id="rId4" Type="http://schemas.openxmlformats.org/officeDocument/2006/relationships/image" Target="../media/image99.svg"/></Relationships>
</file>

<file path=ppt/slides/_rels/slide35.xml.rels><?xml version="1.0" encoding="UTF-8" standalone="yes"?>
<Relationships xmlns="http://schemas.openxmlformats.org/package/2006/relationships"><Relationship Id="rId8" Type="http://schemas.openxmlformats.org/officeDocument/2006/relationships/image" Target="../media/image106.jpeg"/><Relationship Id="rId3" Type="http://schemas.openxmlformats.org/officeDocument/2006/relationships/image" Target="../media/image101.jpeg"/><Relationship Id="rId7" Type="http://schemas.openxmlformats.org/officeDocument/2006/relationships/image" Target="../media/image105.pn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104.jpeg"/><Relationship Id="rId5" Type="http://schemas.openxmlformats.org/officeDocument/2006/relationships/image" Target="../media/image103.jpeg"/><Relationship Id="rId4" Type="http://schemas.openxmlformats.org/officeDocument/2006/relationships/image" Target="../media/image102.jpeg"/><Relationship Id="rId9" Type="http://schemas.openxmlformats.org/officeDocument/2006/relationships/image" Target="../media/image107.jpeg"/></Relationships>
</file>

<file path=ppt/slides/_rels/slide3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image" Target="../media/image108.png"/></Relationships>
</file>

<file path=ppt/slides/_rels/slide37.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8" Type="http://schemas.openxmlformats.org/officeDocument/2006/relationships/image" Target="../media/image113.jpeg"/><Relationship Id="rId3" Type="http://schemas.openxmlformats.org/officeDocument/2006/relationships/slideLayout" Target="../slideLayouts/slideLayout7.xml"/><Relationship Id="rId7" Type="http://schemas.openxmlformats.org/officeDocument/2006/relationships/image" Target="../media/image112.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11.png"/><Relationship Id="rId5" Type="http://schemas.openxmlformats.org/officeDocument/2006/relationships/image" Target="../media/image110.jpeg"/><Relationship Id="rId4" Type="http://schemas.openxmlformats.org/officeDocument/2006/relationships/notesSlide" Target="../notesSlides/notesSlide34.xml"/></Relationships>
</file>

<file path=ppt/slides/_rels/slide39.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7.xml"/><Relationship Id="rId4" Type="http://schemas.openxmlformats.org/officeDocument/2006/relationships/image" Target="../media/image116.jpeg"/></Relationships>
</file>

<file path=ppt/slides/_rels/slide4.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svg"/></Relationships>
</file>

<file path=ppt/slides/_rels/slide40.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122.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121.png"/><Relationship Id="rId5" Type="http://schemas.openxmlformats.org/officeDocument/2006/relationships/image" Target="../media/image120.jpeg"/><Relationship Id="rId4" Type="http://schemas.openxmlformats.org/officeDocument/2006/relationships/image" Target="../media/image119.png"/></Relationships>
</file>

<file path=ppt/slides/_rels/slide42.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5.jpeg"/><Relationship Id="rId1" Type="http://schemas.openxmlformats.org/officeDocument/2006/relationships/slideLayout" Target="../slideLayouts/slideLayout7.xml"/><Relationship Id="rId4" Type="http://schemas.openxmlformats.org/officeDocument/2006/relationships/image" Target="../media/image126.pn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7.xml"/><Relationship Id="rId4" Type="http://schemas.openxmlformats.org/officeDocument/2006/relationships/image" Target="../media/image129.png"/></Relationships>
</file>

<file path=ppt/slides/_rels/slide5.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svg"/></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7.svg"/><Relationship Id="rId7"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9.svg"/><Relationship Id="rId10" Type="http://schemas.openxmlformats.org/officeDocument/2006/relationships/image" Target="../media/image14.svg"/><Relationship Id="rId4" Type="http://schemas.openxmlformats.org/officeDocument/2006/relationships/image" Target="../media/image8.svg"/><Relationship Id="rId9" Type="http://schemas.openxmlformats.org/officeDocument/2006/relationships/image" Target="../media/image13.svg"/></Relationships>
</file>

<file path=ppt/slides/_rels/slide7.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svg"/><Relationship Id="rId4" Type="http://schemas.openxmlformats.org/officeDocument/2006/relationships/image" Target="../media/image16.sv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21.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8" Type="http://schemas.openxmlformats.org/officeDocument/2006/relationships/image" Target="../media/image27.jpeg"/><Relationship Id="rId13" Type="http://schemas.openxmlformats.org/officeDocument/2006/relationships/image" Target="../media/image32.jpeg"/><Relationship Id="rId18" Type="http://schemas.openxmlformats.org/officeDocument/2006/relationships/image" Target="../media/image37.jpeg"/><Relationship Id="rId3" Type="http://schemas.openxmlformats.org/officeDocument/2006/relationships/image" Target="../media/image22.jpeg"/><Relationship Id="rId21" Type="http://schemas.openxmlformats.org/officeDocument/2006/relationships/image" Target="../media/image40.jpeg"/><Relationship Id="rId7" Type="http://schemas.openxmlformats.org/officeDocument/2006/relationships/image" Target="../media/image26.jpeg"/><Relationship Id="rId12" Type="http://schemas.openxmlformats.org/officeDocument/2006/relationships/image" Target="../media/image31.jpeg"/><Relationship Id="rId17" Type="http://schemas.openxmlformats.org/officeDocument/2006/relationships/image" Target="../media/image36.jpeg"/><Relationship Id="rId2" Type="http://schemas.openxmlformats.org/officeDocument/2006/relationships/notesSlide" Target="../notesSlides/notesSlide9.xml"/><Relationship Id="rId16" Type="http://schemas.openxmlformats.org/officeDocument/2006/relationships/image" Target="../media/image35.jpeg"/><Relationship Id="rId20" Type="http://schemas.openxmlformats.org/officeDocument/2006/relationships/image" Target="../media/image39.jpeg"/><Relationship Id="rId1" Type="http://schemas.openxmlformats.org/officeDocument/2006/relationships/slideLayout" Target="../slideLayouts/slideLayout7.xml"/><Relationship Id="rId6" Type="http://schemas.openxmlformats.org/officeDocument/2006/relationships/image" Target="../media/image25.jpeg"/><Relationship Id="rId11" Type="http://schemas.openxmlformats.org/officeDocument/2006/relationships/image" Target="../media/image30.jpeg"/><Relationship Id="rId24" Type="http://schemas.openxmlformats.org/officeDocument/2006/relationships/image" Target="../media/image43.jpeg"/><Relationship Id="rId5" Type="http://schemas.openxmlformats.org/officeDocument/2006/relationships/image" Target="../media/image24.jpeg"/><Relationship Id="rId15" Type="http://schemas.openxmlformats.org/officeDocument/2006/relationships/image" Target="../media/image34.jpeg"/><Relationship Id="rId23" Type="http://schemas.openxmlformats.org/officeDocument/2006/relationships/image" Target="../media/image42.jpeg"/><Relationship Id="rId10" Type="http://schemas.openxmlformats.org/officeDocument/2006/relationships/image" Target="../media/image29.jpeg"/><Relationship Id="rId19" Type="http://schemas.openxmlformats.org/officeDocument/2006/relationships/image" Target="../media/image38.jpeg"/><Relationship Id="rId4" Type="http://schemas.openxmlformats.org/officeDocument/2006/relationships/image" Target="../media/image23.jpeg"/><Relationship Id="rId9" Type="http://schemas.openxmlformats.org/officeDocument/2006/relationships/image" Target="../media/image28.jpeg"/><Relationship Id="rId14" Type="http://schemas.openxmlformats.org/officeDocument/2006/relationships/image" Target="../media/image33.jpeg"/><Relationship Id="rId22"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38529" y="8674630"/>
            <a:ext cx="4284798" cy="1435407"/>
          </a:xfrm>
          <a:custGeom>
            <a:avLst/>
            <a:gdLst/>
            <a:ahLst/>
            <a:cxnLst/>
            <a:rect l="l" t="t" r="r" b="b"/>
            <a:pathLst>
              <a:path w="4284798" h="1435407">
                <a:moveTo>
                  <a:pt x="0" y="0"/>
                </a:moveTo>
                <a:lnTo>
                  <a:pt x="4284798" y="0"/>
                </a:lnTo>
                <a:lnTo>
                  <a:pt x="4284798" y="1435407"/>
                </a:lnTo>
                <a:lnTo>
                  <a:pt x="0" y="1435407"/>
                </a:lnTo>
                <a:lnTo>
                  <a:pt x="0" y="0"/>
                </a:lnTo>
                <a:close/>
              </a:path>
            </a:pathLst>
          </a:custGeom>
          <a:blipFill>
            <a:blip r:embed="rId3"/>
            <a:stretch>
              <a:fillRect/>
            </a:stretch>
          </a:blipFill>
        </p:spPr>
        <p:txBody>
          <a:bodyPr/>
          <a:lstStyle/>
          <a:p>
            <a:endParaRPr lang="en-AU"/>
          </a:p>
        </p:txBody>
      </p:sp>
      <p:sp>
        <p:nvSpPr>
          <p:cNvPr id="6" name="Freeform 6"/>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9111" b="-9111"/>
            </a:stretch>
          </a:blipFill>
        </p:spPr>
        <p:txBody>
          <a:bodyPr/>
          <a:lstStyle/>
          <a:p>
            <a:endParaRPr lang="en-AU"/>
          </a:p>
        </p:txBody>
      </p:sp>
      <p:sp>
        <p:nvSpPr>
          <p:cNvPr id="7" name="Freeform 7"/>
          <p:cNvSpPr/>
          <p:nvPr/>
        </p:nvSpPr>
        <p:spPr>
          <a:xfrm>
            <a:off x="239360" y="8898536"/>
            <a:ext cx="3616422" cy="1211502"/>
          </a:xfrm>
          <a:custGeom>
            <a:avLst/>
            <a:gdLst/>
            <a:ahLst/>
            <a:cxnLst/>
            <a:rect l="l" t="t" r="r" b="b"/>
            <a:pathLst>
              <a:path w="3616422" h="1211502">
                <a:moveTo>
                  <a:pt x="0" y="0"/>
                </a:moveTo>
                <a:lnTo>
                  <a:pt x="3616423" y="0"/>
                </a:lnTo>
                <a:lnTo>
                  <a:pt x="3616423" y="1211501"/>
                </a:lnTo>
                <a:lnTo>
                  <a:pt x="0" y="1211501"/>
                </a:lnTo>
                <a:lnTo>
                  <a:pt x="0" y="0"/>
                </a:lnTo>
                <a:close/>
              </a:path>
            </a:pathLst>
          </a:custGeom>
          <a:blipFill>
            <a:blip r:embed="rId3"/>
            <a:stretch>
              <a:fillRect/>
            </a:stretch>
          </a:blipFill>
        </p:spPr>
        <p:txBody>
          <a:bodyPr/>
          <a:lstStyle/>
          <a:p>
            <a:endParaRPr lang="en-AU"/>
          </a:p>
        </p:txBody>
      </p:sp>
      <p:sp>
        <p:nvSpPr>
          <p:cNvPr id="8" name="TextBox 8"/>
          <p:cNvSpPr txBox="1"/>
          <p:nvPr/>
        </p:nvSpPr>
        <p:spPr>
          <a:xfrm>
            <a:off x="-285281" y="241183"/>
            <a:ext cx="8282128" cy="3824146"/>
          </a:xfrm>
          <a:prstGeom prst="rect">
            <a:avLst/>
          </a:prstGeom>
        </p:spPr>
        <p:txBody>
          <a:bodyPr lIns="0" tIns="0" rIns="0" bIns="0" rtlCol="0" anchor="t">
            <a:spAutoFit/>
          </a:bodyPr>
          <a:lstStyle/>
          <a:p>
            <a:pPr marL="0" lvl="0" indent="0" algn="ctr">
              <a:lnSpc>
                <a:spcPts val="15264"/>
              </a:lnSpc>
            </a:pPr>
            <a:r>
              <a:rPr lang="en-US" sz="10903">
                <a:solidFill>
                  <a:srgbClr val="FFFFFF"/>
                </a:solidFill>
                <a:latin typeface="Black Diamond"/>
                <a:ea typeface="Black Diamond"/>
                <a:cs typeface="Black Diamond"/>
                <a:sym typeface="Black Diamond"/>
              </a:rPr>
              <a:t>Exploring your Future Career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02103" y="3581125"/>
            <a:ext cx="6576928" cy="4773754"/>
          </a:xfrm>
          <a:custGeom>
            <a:avLst/>
            <a:gdLst/>
            <a:ahLst/>
            <a:cxnLst/>
            <a:rect l="l" t="t" r="r" b="b"/>
            <a:pathLst>
              <a:path w="6576928" h="4773754">
                <a:moveTo>
                  <a:pt x="0" y="0"/>
                </a:moveTo>
                <a:lnTo>
                  <a:pt x="6576928" y="0"/>
                </a:lnTo>
                <a:lnTo>
                  <a:pt x="6576928" y="4773754"/>
                </a:lnTo>
                <a:lnTo>
                  <a:pt x="0" y="4773754"/>
                </a:lnTo>
                <a:lnTo>
                  <a:pt x="0" y="0"/>
                </a:lnTo>
                <a:close/>
              </a:path>
            </a:pathLst>
          </a:custGeom>
          <a:blipFill>
            <a:blip r:embed="rId3"/>
            <a:stretch>
              <a:fillRect/>
            </a:stretch>
          </a:blipFill>
        </p:spPr>
        <p:txBody>
          <a:bodyPr/>
          <a:lstStyle/>
          <a:p>
            <a:endParaRPr lang="en-AU"/>
          </a:p>
        </p:txBody>
      </p:sp>
      <p:sp>
        <p:nvSpPr>
          <p:cNvPr id="3" name="Freeform 3"/>
          <p:cNvSpPr/>
          <p:nvPr/>
        </p:nvSpPr>
        <p:spPr>
          <a:xfrm>
            <a:off x="10417748" y="3581125"/>
            <a:ext cx="6682669" cy="4773754"/>
          </a:xfrm>
          <a:custGeom>
            <a:avLst/>
            <a:gdLst/>
            <a:ahLst/>
            <a:cxnLst/>
            <a:rect l="l" t="t" r="r" b="b"/>
            <a:pathLst>
              <a:path w="6682669" h="4773754">
                <a:moveTo>
                  <a:pt x="0" y="0"/>
                </a:moveTo>
                <a:lnTo>
                  <a:pt x="6682669" y="0"/>
                </a:lnTo>
                <a:lnTo>
                  <a:pt x="6682669" y="4773754"/>
                </a:lnTo>
                <a:lnTo>
                  <a:pt x="0" y="4773754"/>
                </a:lnTo>
                <a:lnTo>
                  <a:pt x="0" y="0"/>
                </a:lnTo>
                <a:close/>
              </a:path>
            </a:pathLst>
          </a:custGeom>
          <a:blipFill>
            <a:blip r:embed="rId4"/>
            <a:stretch>
              <a:fillRect l="-2577" r="-3842"/>
            </a:stretch>
          </a:blipFill>
        </p:spPr>
        <p:txBody>
          <a:bodyPr/>
          <a:lstStyle/>
          <a:p>
            <a:endParaRPr lang="en-AU"/>
          </a:p>
        </p:txBody>
      </p:sp>
      <p:sp>
        <p:nvSpPr>
          <p:cNvPr id="4" name="TextBox 4"/>
          <p:cNvSpPr txBox="1"/>
          <p:nvPr/>
        </p:nvSpPr>
        <p:spPr>
          <a:xfrm>
            <a:off x="9592706" y="778823"/>
            <a:ext cx="8695294" cy="2153937"/>
          </a:xfrm>
          <a:prstGeom prst="rect">
            <a:avLst/>
          </a:prstGeom>
        </p:spPr>
        <p:txBody>
          <a:bodyPr lIns="0" tIns="0" rIns="0" bIns="0" rtlCol="0" anchor="t">
            <a:spAutoFit/>
          </a:bodyPr>
          <a:lstStyle/>
          <a:p>
            <a:pPr algn="ctr">
              <a:lnSpc>
                <a:spcPts val="16291"/>
              </a:lnSpc>
            </a:pPr>
            <a:r>
              <a:rPr lang="en-US" sz="15084">
                <a:solidFill>
                  <a:srgbClr val="E61955"/>
                </a:solidFill>
                <a:latin typeface="Black Diamond"/>
                <a:ea typeface="Black Diamond"/>
                <a:cs typeface="Black Diamond"/>
                <a:sym typeface="Black Diamond"/>
              </a:rPr>
              <a:t>Direction </a:t>
            </a:r>
          </a:p>
        </p:txBody>
      </p:sp>
      <p:sp>
        <p:nvSpPr>
          <p:cNvPr id="5" name="TextBox 5"/>
          <p:cNvSpPr txBox="1"/>
          <p:nvPr/>
        </p:nvSpPr>
        <p:spPr>
          <a:xfrm>
            <a:off x="393377" y="788348"/>
            <a:ext cx="7893441" cy="2398751"/>
          </a:xfrm>
          <a:prstGeom prst="rect">
            <a:avLst/>
          </a:prstGeom>
        </p:spPr>
        <p:txBody>
          <a:bodyPr lIns="0" tIns="0" rIns="0" bIns="0" rtlCol="0" anchor="t">
            <a:spAutoFit/>
          </a:bodyPr>
          <a:lstStyle/>
          <a:p>
            <a:pPr algn="ctr">
              <a:lnSpc>
                <a:spcPts val="18115"/>
              </a:lnSpc>
            </a:pPr>
            <a:r>
              <a:rPr lang="en-US" sz="16773">
                <a:solidFill>
                  <a:srgbClr val="E61955"/>
                </a:solidFill>
                <a:latin typeface="Black Diamond"/>
                <a:ea typeface="Black Diamond"/>
                <a:cs typeface="Black Diamond"/>
                <a:sym typeface="Black Diamond"/>
              </a:rPr>
              <a:t>Decision</a:t>
            </a:r>
          </a:p>
        </p:txBody>
      </p:sp>
      <p:sp>
        <p:nvSpPr>
          <p:cNvPr id="6" name="TextBox 6"/>
          <p:cNvSpPr txBox="1"/>
          <p:nvPr/>
        </p:nvSpPr>
        <p:spPr>
          <a:xfrm>
            <a:off x="7438890" y="5417878"/>
            <a:ext cx="2978858" cy="1396052"/>
          </a:xfrm>
          <a:prstGeom prst="rect">
            <a:avLst/>
          </a:prstGeom>
        </p:spPr>
        <p:txBody>
          <a:bodyPr lIns="0" tIns="0" rIns="0" bIns="0" rtlCol="0" anchor="t">
            <a:spAutoFit/>
          </a:bodyPr>
          <a:lstStyle/>
          <a:p>
            <a:pPr algn="ctr">
              <a:lnSpc>
                <a:spcPts val="10507"/>
              </a:lnSpc>
            </a:pPr>
            <a:r>
              <a:rPr lang="en-US" sz="9729">
                <a:solidFill>
                  <a:srgbClr val="E61955"/>
                </a:solidFill>
                <a:latin typeface="Black Diamond"/>
                <a:ea typeface="Black Diamond"/>
                <a:cs typeface="Black Diamond"/>
                <a:sym typeface="Black Diamond"/>
              </a:rPr>
              <a:t>VS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047367">
            <a:off x="11890056" y="595317"/>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grpSp>
        <p:nvGrpSpPr>
          <p:cNvPr id="3" name="Group 3"/>
          <p:cNvGrpSpPr/>
          <p:nvPr/>
        </p:nvGrpSpPr>
        <p:grpSpPr>
          <a:xfrm>
            <a:off x="6044109" y="4226811"/>
            <a:ext cx="6599856" cy="1833378"/>
            <a:chOff x="0" y="0"/>
            <a:chExt cx="8379965" cy="2327876"/>
          </a:xfrm>
        </p:grpSpPr>
        <p:sp>
          <p:nvSpPr>
            <p:cNvPr id="4" name="Freeform 4"/>
            <p:cNvSpPr/>
            <p:nvPr/>
          </p:nvSpPr>
          <p:spPr>
            <a:xfrm>
              <a:off x="0" y="0"/>
              <a:ext cx="8380009" cy="2327910"/>
            </a:xfrm>
            <a:custGeom>
              <a:avLst/>
              <a:gdLst/>
              <a:ahLst/>
              <a:cxnLst/>
              <a:rect l="l" t="t" r="r" b="b"/>
              <a:pathLst>
                <a:path w="8380009" h="2327910">
                  <a:moveTo>
                    <a:pt x="0" y="0"/>
                  </a:moveTo>
                  <a:lnTo>
                    <a:pt x="8380009" y="0"/>
                  </a:lnTo>
                  <a:lnTo>
                    <a:pt x="8380009" y="2327910"/>
                  </a:lnTo>
                  <a:lnTo>
                    <a:pt x="0" y="2327910"/>
                  </a:lnTo>
                  <a:close/>
                </a:path>
              </a:pathLst>
            </a:custGeom>
            <a:solidFill>
              <a:srgbClr val="ED1C58"/>
            </a:solidFill>
          </p:spPr>
          <p:txBody>
            <a:bodyPr/>
            <a:lstStyle/>
            <a:p>
              <a:endParaRPr lang="en-AU"/>
            </a:p>
          </p:txBody>
        </p:sp>
      </p:grpSp>
      <p:sp>
        <p:nvSpPr>
          <p:cNvPr id="5" name="Freeform 5"/>
          <p:cNvSpPr/>
          <p:nvPr/>
        </p:nvSpPr>
        <p:spPr>
          <a:xfrm rot="-4052264">
            <a:off x="11797858" y="6674153"/>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6" name="Freeform 6"/>
          <p:cNvSpPr/>
          <p:nvPr/>
        </p:nvSpPr>
        <p:spPr>
          <a:xfrm rot="-1666519">
            <a:off x="3147189" y="6238175"/>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7" name="Freeform 7"/>
          <p:cNvSpPr/>
          <p:nvPr/>
        </p:nvSpPr>
        <p:spPr>
          <a:xfrm rot="6847888">
            <a:off x="2884898" y="322158"/>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8" name="Freeform 8"/>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4"/>
            <a:stretch>
              <a:fillRect l="-3155" r="-3155"/>
            </a:stretch>
          </a:blipFill>
        </p:spPr>
        <p:txBody>
          <a:bodyPr/>
          <a:lstStyle/>
          <a:p>
            <a:endParaRPr lang="en-AU"/>
          </a:p>
        </p:txBody>
      </p:sp>
      <p:sp>
        <p:nvSpPr>
          <p:cNvPr id="9" name="Freeform 9"/>
          <p:cNvSpPr/>
          <p:nvPr/>
        </p:nvSpPr>
        <p:spPr>
          <a:xfrm>
            <a:off x="8266996" y="224326"/>
            <a:ext cx="1754008" cy="3481901"/>
          </a:xfrm>
          <a:custGeom>
            <a:avLst/>
            <a:gdLst/>
            <a:ahLst/>
            <a:cxnLst/>
            <a:rect l="l" t="t" r="r" b="b"/>
            <a:pathLst>
              <a:path w="1754008" h="3481901">
                <a:moveTo>
                  <a:pt x="0" y="0"/>
                </a:moveTo>
                <a:lnTo>
                  <a:pt x="1754008" y="0"/>
                </a:lnTo>
                <a:lnTo>
                  <a:pt x="1754008" y="3481902"/>
                </a:lnTo>
                <a:lnTo>
                  <a:pt x="0" y="348190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10" name="Freeform 10"/>
          <p:cNvSpPr/>
          <p:nvPr/>
        </p:nvSpPr>
        <p:spPr>
          <a:xfrm>
            <a:off x="13891740" y="3849963"/>
            <a:ext cx="3004137" cy="2910258"/>
          </a:xfrm>
          <a:custGeom>
            <a:avLst/>
            <a:gdLst/>
            <a:ahLst/>
            <a:cxnLst/>
            <a:rect l="l" t="t" r="r" b="b"/>
            <a:pathLst>
              <a:path w="3004137" h="2910258">
                <a:moveTo>
                  <a:pt x="0" y="0"/>
                </a:moveTo>
                <a:lnTo>
                  <a:pt x="3004137" y="0"/>
                </a:lnTo>
                <a:lnTo>
                  <a:pt x="3004137" y="2910257"/>
                </a:lnTo>
                <a:lnTo>
                  <a:pt x="0" y="2910257"/>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1" name="Freeform 11"/>
          <p:cNvSpPr/>
          <p:nvPr/>
        </p:nvSpPr>
        <p:spPr>
          <a:xfrm>
            <a:off x="7382159" y="6857146"/>
            <a:ext cx="3523683" cy="2920252"/>
          </a:xfrm>
          <a:custGeom>
            <a:avLst/>
            <a:gdLst/>
            <a:ahLst/>
            <a:cxnLst/>
            <a:rect l="l" t="t" r="r" b="b"/>
            <a:pathLst>
              <a:path w="3523683" h="2920252">
                <a:moveTo>
                  <a:pt x="0" y="0"/>
                </a:moveTo>
                <a:lnTo>
                  <a:pt x="3523682" y="0"/>
                </a:lnTo>
                <a:lnTo>
                  <a:pt x="3523682" y="2920252"/>
                </a:lnTo>
                <a:lnTo>
                  <a:pt x="0" y="292025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sp>
        <p:nvSpPr>
          <p:cNvPr id="12" name="Freeform 12"/>
          <p:cNvSpPr/>
          <p:nvPr/>
        </p:nvSpPr>
        <p:spPr>
          <a:xfrm>
            <a:off x="1466920" y="2975796"/>
            <a:ext cx="1785421" cy="3881350"/>
          </a:xfrm>
          <a:custGeom>
            <a:avLst/>
            <a:gdLst/>
            <a:ahLst/>
            <a:cxnLst/>
            <a:rect l="l" t="t" r="r" b="b"/>
            <a:pathLst>
              <a:path w="1785421" h="3881350">
                <a:moveTo>
                  <a:pt x="0" y="0"/>
                </a:moveTo>
                <a:lnTo>
                  <a:pt x="1785421" y="0"/>
                </a:lnTo>
                <a:lnTo>
                  <a:pt x="1785421" y="3881350"/>
                </a:lnTo>
                <a:lnTo>
                  <a:pt x="0" y="388135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sp>
        <p:nvSpPr>
          <p:cNvPr id="13" name="TextBox 13"/>
          <p:cNvSpPr txBox="1"/>
          <p:nvPr/>
        </p:nvSpPr>
        <p:spPr>
          <a:xfrm>
            <a:off x="6044109" y="4532597"/>
            <a:ext cx="6599856" cy="1527592"/>
          </a:xfrm>
          <a:prstGeom prst="rect">
            <a:avLst/>
          </a:prstGeom>
        </p:spPr>
        <p:txBody>
          <a:bodyPr lIns="0" tIns="0" rIns="0" bIns="0" rtlCol="0" anchor="t">
            <a:spAutoFit/>
          </a:bodyPr>
          <a:lstStyle/>
          <a:p>
            <a:pPr algn="ctr">
              <a:lnSpc>
                <a:spcPts val="5600"/>
              </a:lnSpc>
            </a:pPr>
            <a:r>
              <a:rPr lang="en-US" sz="4956" spc="272">
                <a:solidFill>
                  <a:srgbClr val="FFFFFF"/>
                </a:solidFill>
                <a:latin typeface="Helvetica Neue LT Std 2"/>
                <a:ea typeface="Helvetica Neue LT Std 2"/>
                <a:cs typeface="Helvetica Neue LT Std 2"/>
                <a:sym typeface="Helvetica Neue LT Std 2"/>
              </a:rPr>
              <a:t>CAREER EXPLORATION STAGES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047367">
            <a:off x="11890056" y="595317"/>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grpSp>
        <p:nvGrpSpPr>
          <p:cNvPr id="3" name="Group 3"/>
          <p:cNvGrpSpPr/>
          <p:nvPr/>
        </p:nvGrpSpPr>
        <p:grpSpPr>
          <a:xfrm>
            <a:off x="6044109" y="4226811"/>
            <a:ext cx="6599856" cy="1833378"/>
            <a:chOff x="0" y="0"/>
            <a:chExt cx="8379965" cy="2327876"/>
          </a:xfrm>
        </p:grpSpPr>
        <p:sp>
          <p:nvSpPr>
            <p:cNvPr id="4" name="Freeform 4"/>
            <p:cNvSpPr/>
            <p:nvPr/>
          </p:nvSpPr>
          <p:spPr>
            <a:xfrm>
              <a:off x="0" y="0"/>
              <a:ext cx="8380009" cy="2327910"/>
            </a:xfrm>
            <a:custGeom>
              <a:avLst/>
              <a:gdLst/>
              <a:ahLst/>
              <a:cxnLst/>
              <a:rect l="l" t="t" r="r" b="b"/>
              <a:pathLst>
                <a:path w="8380009" h="2327910">
                  <a:moveTo>
                    <a:pt x="0" y="0"/>
                  </a:moveTo>
                  <a:lnTo>
                    <a:pt x="8380009" y="0"/>
                  </a:lnTo>
                  <a:lnTo>
                    <a:pt x="8380009" y="2327910"/>
                  </a:lnTo>
                  <a:lnTo>
                    <a:pt x="0" y="2327910"/>
                  </a:lnTo>
                  <a:close/>
                </a:path>
              </a:pathLst>
            </a:custGeom>
            <a:solidFill>
              <a:srgbClr val="ED1C58"/>
            </a:solidFill>
          </p:spPr>
          <p:txBody>
            <a:bodyPr/>
            <a:lstStyle/>
            <a:p>
              <a:endParaRPr lang="en-AU"/>
            </a:p>
          </p:txBody>
        </p:sp>
      </p:grpSp>
      <p:sp>
        <p:nvSpPr>
          <p:cNvPr id="5" name="Freeform 5"/>
          <p:cNvSpPr/>
          <p:nvPr/>
        </p:nvSpPr>
        <p:spPr>
          <a:xfrm rot="-4052264">
            <a:off x="11797858" y="6674153"/>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6" name="Freeform 6"/>
          <p:cNvSpPr/>
          <p:nvPr/>
        </p:nvSpPr>
        <p:spPr>
          <a:xfrm rot="-1666519">
            <a:off x="3147189" y="6238175"/>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7" name="Freeform 7"/>
          <p:cNvSpPr/>
          <p:nvPr/>
        </p:nvSpPr>
        <p:spPr>
          <a:xfrm rot="6847888">
            <a:off x="2884898" y="322158"/>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8" name="Freeform 8"/>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3"/>
            <a:stretch>
              <a:fillRect l="-3155" r="-3155"/>
            </a:stretch>
          </a:blipFill>
        </p:spPr>
        <p:txBody>
          <a:bodyPr/>
          <a:lstStyle/>
          <a:p>
            <a:endParaRPr lang="en-AU"/>
          </a:p>
        </p:txBody>
      </p:sp>
      <p:sp>
        <p:nvSpPr>
          <p:cNvPr id="9" name="Freeform 9"/>
          <p:cNvSpPr/>
          <p:nvPr/>
        </p:nvSpPr>
        <p:spPr>
          <a:xfrm>
            <a:off x="13891740" y="3849963"/>
            <a:ext cx="3004137" cy="2910258"/>
          </a:xfrm>
          <a:custGeom>
            <a:avLst/>
            <a:gdLst/>
            <a:ahLst/>
            <a:cxnLst/>
            <a:rect l="l" t="t" r="r" b="b"/>
            <a:pathLst>
              <a:path w="3004137" h="2910258">
                <a:moveTo>
                  <a:pt x="0" y="0"/>
                </a:moveTo>
                <a:lnTo>
                  <a:pt x="3004137" y="0"/>
                </a:lnTo>
                <a:lnTo>
                  <a:pt x="3004137" y="2910257"/>
                </a:lnTo>
                <a:lnTo>
                  <a:pt x="0" y="2910257"/>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10" name="Freeform 10"/>
          <p:cNvSpPr/>
          <p:nvPr/>
        </p:nvSpPr>
        <p:spPr>
          <a:xfrm>
            <a:off x="7382159" y="6857146"/>
            <a:ext cx="3523683" cy="2920252"/>
          </a:xfrm>
          <a:custGeom>
            <a:avLst/>
            <a:gdLst/>
            <a:ahLst/>
            <a:cxnLst/>
            <a:rect l="l" t="t" r="r" b="b"/>
            <a:pathLst>
              <a:path w="3523683" h="2920252">
                <a:moveTo>
                  <a:pt x="0" y="0"/>
                </a:moveTo>
                <a:lnTo>
                  <a:pt x="3523682" y="0"/>
                </a:lnTo>
                <a:lnTo>
                  <a:pt x="3523682" y="2920252"/>
                </a:lnTo>
                <a:lnTo>
                  <a:pt x="0" y="29202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11" name="Freeform 11"/>
          <p:cNvSpPr/>
          <p:nvPr/>
        </p:nvSpPr>
        <p:spPr>
          <a:xfrm>
            <a:off x="1466920" y="2975796"/>
            <a:ext cx="1785421" cy="3881350"/>
          </a:xfrm>
          <a:custGeom>
            <a:avLst/>
            <a:gdLst/>
            <a:ahLst/>
            <a:cxnLst/>
            <a:rect l="l" t="t" r="r" b="b"/>
            <a:pathLst>
              <a:path w="1785421" h="3881350">
                <a:moveTo>
                  <a:pt x="0" y="0"/>
                </a:moveTo>
                <a:lnTo>
                  <a:pt x="1785421" y="0"/>
                </a:lnTo>
                <a:lnTo>
                  <a:pt x="1785421" y="3881350"/>
                </a:lnTo>
                <a:lnTo>
                  <a:pt x="0" y="388135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2" name="TextBox 12"/>
          <p:cNvSpPr txBox="1"/>
          <p:nvPr/>
        </p:nvSpPr>
        <p:spPr>
          <a:xfrm>
            <a:off x="6044109" y="4532597"/>
            <a:ext cx="6599856" cy="1527592"/>
          </a:xfrm>
          <a:prstGeom prst="rect">
            <a:avLst/>
          </a:prstGeom>
        </p:spPr>
        <p:txBody>
          <a:bodyPr lIns="0" tIns="0" rIns="0" bIns="0" rtlCol="0" anchor="t">
            <a:spAutoFit/>
          </a:bodyPr>
          <a:lstStyle/>
          <a:p>
            <a:pPr algn="ctr">
              <a:lnSpc>
                <a:spcPts val="5600"/>
              </a:lnSpc>
            </a:pPr>
            <a:r>
              <a:rPr lang="en-US" sz="4956" spc="272">
                <a:solidFill>
                  <a:srgbClr val="FFFFFF"/>
                </a:solidFill>
                <a:latin typeface="Helvetica Neue LT Std 2"/>
                <a:ea typeface="Helvetica Neue LT Std 2"/>
                <a:cs typeface="Helvetica Neue LT Std 2"/>
                <a:sym typeface="Helvetica Neue LT Std 2"/>
              </a:rPr>
              <a:t>CAREER EXPLORATION  STAGES</a:t>
            </a:r>
          </a:p>
        </p:txBody>
      </p:sp>
      <p:sp>
        <p:nvSpPr>
          <p:cNvPr id="13" name="Freeform 13"/>
          <p:cNvSpPr/>
          <p:nvPr/>
        </p:nvSpPr>
        <p:spPr>
          <a:xfrm>
            <a:off x="7155325" y="729359"/>
            <a:ext cx="3750516" cy="2679331"/>
          </a:xfrm>
          <a:custGeom>
            <a:avLst/>
            <a:gdLst/>
            <a:ahLst/>
            <a:cxnLst/>
            <a:rect l="l" t="t" r="r" b="b"/>
            <a:pathLst>
              <a:path w="3750516" h="2679331">
                <a:moveTo>
                  <a:pt x="0" y="0"/>
                </a:moveTo>
                <a:lnTo>
                  <a:pt x="3750516" y="0"/>
                </a:lnTo>
                <a:lnTo>
                  <a:pt x="3750516" y="2679331"/>
                </a:lnTo>
                <a:lnTo>
                  <a:pt x="0" y="2679331"/>
                </a:lnTo>
                <a:lnTo>
                  <a:pt x="0" y="0"/>
                </a:lnTo>
                <a:close/>
              </a:path>
            </a:pathLst>
          </a:custGeom>
          <a:blipFill>
            <a:blip r:embed="rId7"/>
            <a:stretch>
              <a:fillRect t="-1345"/>
            </a:stretch>
          </a:blipFill>
        </p:spPr>
        <p:txBody>
          <a:bodyPr/>
          <a:lstStyle/>
          <a:p>
            <a:endParaRPr lang="en-AU"/>
          </a:p>
        </p:txBody>
      </p:sp>
      <p:grpSp>
        <p:nvGrpSpPr>
          <p:cNvPr id="14" name="Group 14"/>
          <p:cNvGrpSpPr/>
          <p:nvPr/>
        </p:nvGrpSpPr>
        <p:grpSpPr>
          <a:xfrm>
            <a:off x="7155325" y="711337"/>
            <a:ext cx="3750516" cy="2715374"/>
            <a:chOff x="0" y="0"/>
            <a:chExt cx="987790" cy="715160"/>
          </a:xfrm>
        </p:grpSpPr>
        <p:sp>
          <p:nvSpPr>
            <p:cNvPr id="15" name="Freeform 15"/>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16" name="TextBox 16"/>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17" name="TextBox 17"/>
          <p:cNvSpPr txBox="1"/>
          <p:nvPr/>
        </p:nvSpPr>
        <p:spPr>
          <a:xfrm>
            <a:off x="7602495" y="-155438"/>
            <a:ext cx="2962336" cy="866775"/>
          </a:xfrm>
          <a:prstGeom prst="rect">
            <a:avLst/>
          </a:prstGeom>
        </p:spPr>
        <p:txBody>
          <a:bodyPr lIns="0" tIns="0" rIns="0" bIns="0" rtlCol="0" anchor="t">
            <a:spAutoFit/>
          </a:bodyPr>
          <a:lstStyle/>
          <a:p>
            <a:pPr algn="l">
              <a:lnSpc>
                <a:spcPts val="7200"/>
              </a:lnSpc>
            </a:pPr>
            <a:r>
              <a:rPr lang="en-US" sz="3000">
                <a:solidFill>
                  <a:srgbClr val="E0004D"/>
                </a:solidFill>
                <a:latin typeface="Helvetica Neue LT Std 3"/>
                <a:ea typeface="Helvetica Neue LT Std 3"/>
                <a:cs typeface="Helvetica Neue LT Std 3"/>
                <a:sym typeface="Helvetica Neue LT Std 3"/>
              </a:rPr>
              <a:t>KNOW YOURSELF</a:t>
            </a:r>
          </a:p>
        </p:txBody>
      </p:sp>
      <p:sp>
        <p:nvSpPr>
          <p:cNvPr id="18" name="Freeform 18"/>
          <p:cNvSpPr/>
          <p:nvPr/>
        </p:nvSpPr>
        <p:spPr>
          <a:xfrm>
            <a:off x="6069646" y="1542025"/>
            <a:ext cx="949410" cy="1884686"/>
          </a:xfrm>
          <a:custGeom>
            <a:avLst/>
            <a:gdLst/>
            <a:ahLst/>
            <a:cxnLst/>
            <a:rect l="l" t="t" r="r" b="b"/>
            <a:pathLst>
              <a:path w="949410" h="1884686">
                <a:moveTo>
                  <a:pt x="0" y="0"/>
                </a:moveTo>
                <a:lnTo>
                  <a:pt x="949411" y="0"/>
                </a:lnTo>
                <a:lnTo>
                  <a:pt x="949411" y="1884686"/>
                </a:lnTo>
                <a:lnTo>
                  <a:pt x="0" y="188468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047367">
            <a:off x="11890056" y="595317"/>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grpSp>
        <p:nvGrpSpPr>
          <p:cNvPr id="3" name="Group 3"/>
          <p:cNvGrpSpPr/>
          <p:nvPr/>
        </p:nvGrpSpPr>
        <p:grpSpPr>
          <a:xfrm>
            <a:off x="6044109" y="4226811"/>
            <a:ext cx="6599856" cy="1833378"/>
            <a:chOff x="0" y="0"/>
            <a:chExt cx="8379965" cy="2327876"/>
          </a:xfrm>
        </p:grpSpPr>
        <p:sp>
          <p:nvSpPr>
            <p:cNvPr id="4" name="Freeform 4"/>
            <p:cNvSpPr/>
            <p:nvPr/>
          </p:nvSpPr>
          <p:spPr>
            <a:xfrm>
              <a:off x="0" y="0"/>
              <a:ext cx="8380009" cy="2327910"/>
            </a:xfrm>
            <a:custGeom>
              <a:avLst/>
              <a:gdLst/>
              <a:ahLst/>
              <a:cxnLst/>
              <a:rect l="l" t="t" r="r" b="b"/>
              <a:pathLst>
                <a:path w="8380009" h="2327910">
                  <a:moveTo>
                    <a:pt x="0" y="0"/>
                  </a:moveTo>
                  <a:lnTo>
                    <a:pt x="8380009" y="0"/>
                  </a:lnTo>
                  <a:lnTo>
                    <a:pt x="8380009" y="2327910"/>
                  </a:lnTo>
                  <a:lnTo>
                    <a:pt x="0" y="2327910"/>
                  </a:lnTo>
                  <a:close/>
                </a:path>
              </a:pathLst>
            </a:custGeom>
            <a:solidFill>
              <a:srgbClr val="ED1C58"/>
            </a:solidFill>
          </p:spPr>
          <p:txBody>
            <a:bodyPr/>
            <a:lstStyle/>
            <a:p>
              <a:endParaRPr lang="en-AU"/>
            </a:p>
          </p:txBody>
        </p:sp>
      </p:grpSp>
      <p:sp>
        <p:nvSpPr>
          <p:cNvPr id="5" name="Freeform 5"/>
          <p:cNvSpPr/>
          <p:nvPr/>
        </p:nvSpPr>
        <p:spPr>
          <a:xfrm rot="-4052264">
            <a:off x="11797858" y="6674153"/>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6" name="Freeform 6"/>
          <p:cNvSpPr/>
          <p:nvPr/>
        </p:nvSpPr>
        <p:spPr>
          <a:xfrm rot="-1666519">
            <a:off x="3147189" y="6238175"/>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7" name="Freeform 7"/>
          <p:cNvSpPr/>
          <p:nvPr/>
        </p:nvSpPr>
        <p:spPr>
          <a:xfrm rot="6847888">
            <a:off x="2884898" y="322158"/>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8" name="Freeform 8"/>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4"/>
            <a:stretch>
              <a:fillRect l="-3155" r="-3155"/>
            </a:stretch>
          </a:blipFill>
        </p:spPr>
        <p:txBody>
          <a:bodyPr/>
          <a:lstStyle/>
          <a:p>
            <a:endParaRPr lang="en-AU"/>
          </a:p>
        </p:txBody>
      </p:sp>
      <p:sp>
        <p:nvSpPr>
          <p:cNvPr id="9" name="Freeform 9"/>
          <p:cNvSpPr/>
          <p:nvPr/>
        </p:nvSpPr>
        <p:spPr>
          <a:xfrm>
            <a:off x="7382159" y="6857146"/>
            <a:ext cx="3523683" cy="2920252"/>
          </a:xfrm>
          <a:custGeom>
            <a:avLst/>
            <a:gdLst/>
            <a:ahLst/>
            <a:cxnLst/>
            <a:rect l="l" t="t" r="r" b="b"/>
            <a:pathLst>
              <a:path w="3523683" h="2920252">
                <a:moveTo>
                  <a:pt x="0" y="0"/>
                </a:moveTo>
                <a:lnTo>
                  <a:pt x="3523682" y="0"/>
                </a:lnTo>
                <a:lnTo>
                  <a:pt x="3523682" y="2920252"/>
                </a:lnTo>
                <a:lnTo>
                  <a:pt x="0" y="29202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10" name="Freeform 10"/>
          <p:cNvSpPr/>
          <p:nvPr/>
        </p:nvSpPr>
        <p:spPr>
          <a:xfrm>
            <a:off x="1466920" y="2975796"/>
            <a:ext cx="1785421" cy="3881350"/>
          </a:xfrm>
          <a:custGeom>
            <a:avLst/>
            <a:gdLst/>
            <a:ahLst/>
            <a:cxnLst/>
            <a:rect l="l" t="t" r="r" b="b"/>
            <a:pathLst>
              <a:path w="1785421" h="3881350">
                <a:moveTo>
                  <a:pt x="0" y="0"/>
                </a:moveTo>
                <a:lnTo>
                  <a:pt x="1785421" y="0"/>
                </a:lnTo>
                <a:lnTo>
                  <a:pt x="1785421" y="3881350"/>
                </a:lnTo>
                <a:lnTo>
                  <a:pt x="0" y="388135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1" name="TextBox 11"/>
          <p:cNvSpPr txBox="1"/>
          <p:nvPr/>
        </p:nvSpPr>
        <p:spPr>
          <a:xfrm>
            <a:off x="6044109" y="4532597"/>
            <a:ext cx="6599856" cy="1527592"/>
          </a:xfrm>
          <a:prstGeom prst="rect">
            <a:avLst/>
          </a:prstGeom>
        </p:spPr>
        <p:txBody>
          <a:bodyPr lIns="0" tIns="0" rIns="0" bIns="0" rtlCol="0" anchor="t">
            <a:spAutoFit/>
          </a:bodyPr>
          <a:lstStyle/>
          <a:p>
            <a:pPr algn="ctr">
              <a:lnSpc>
                <a:spcPts val="5600"/>
              </a:lnSpc>
            </a:pPr>
            <a:r>
              <a:rPr lang="en-US" sz="4956" spc="272">
                <a:solidFill>
                  <a:srgbClr val="FFFFFF"/>
                </a:solidFill>
                <a:latin typeface="Helvetica Neue LT Std 2"/>
                <a:ea typeface="Helvetica Neue LT Std 2"/>
                <a:cs typeface="Helvetica Neue LT Std 2"/>
                <a:sym typeface="Helvetica Neue LT Std 2"/>
              </a:rPr>
              <a:t>CAREER EXPLORATION STAGES</a:t>
            </a:r>
          </a:p>
        </p:txBody>
      </p:sp>
      <p:sp>
        <p:nvSpPr>
          <p:cNvPr id="12" name="Freeform 12"/>
          <p:cNvSpPr/>
          <p:nvPr/>
        </p:nvSpPr>
        <p:spPr>
          <a:xfrm>
            <a:off x="7155325" y="729359"/>
            <a:ext cx="3750516" cy="2679331"/>
          </a:xfrm>
          <a:custGeom>
            <a:avLst/>
            <a:gdLst/>
            <a:ahLst/>
            <a:cxnLst/>
            <a:rect l="l" t="t" r="r" b="b"/>
            <a:pathLst>
              <a:path w="3750516" h="2679331">
                <a:moveTo>
                  <a:pt x="0" y="0"/>
                </a:moveTo>
                <a:lnTo>
                  <a:pt x="3750516" y="0"/>
                </a:lnTo>
                <a:lnTo>
                  <a:pt x="3750516" y="2679331"/>
                </a:lnTo>
                <a:lnTo>
                  <a:pt x="0" y="2679331"/>
                </a:lnTo>
                <a:lnTo>
                  <a:pt x="0" y="0"/>
                </a:lnTo>
                <a:close/>
              </a:path>
            </a:pathLst>
          </a:custGeom>
          <a:blipFill>
            <a:blip r:embed="rId7"/>
            <a:stretch>
              <a:fillRect t="-1345"/>
            </a:stretch>
          </a:blipFill>
        </p:spPr>
        <p:txBody>
          <a:bodyPr/>
          <a:lstStyle/>
          <a:p>
            <a:endParaRPr lang="en-AU"/>
          </a:p>
        </p:txBody>
      </p:sp>
      <p:grpSp>
        <p:nvGrpSpPr>
          <p:cNvPr id="13" name="Group 13"/>
          <p:cNvGrpSpPr/>
          <p:nvPr/>
        </p:nvGrpSpPr>
        <p:grpSpPr>
          <a:xfrm>
            <a:off x="7155325" y="711337"/>
            <a:ext cx="3750516" cy="2715374"/>
            <a:chOff x="0" y="0"/>
            <a:chExt cx="987790" cy="715160"/>
          </a:xfrm>
        </p:grpSpPr>
        <p:sp>
          <p:nvSpPr>
            <p:cNvPr id="14" name="Freeform 14"/>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15" name="TextBox 15"/>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16" name="TextBox 16"/>
          <p:cNvSpPr txBox="1"/>
          <p:nvPr/>
        </p:nvSpPr>
        <p:spPr>
          <a:xfrm>
            <a:off x="7602495" y="-155438"/>
            <a:ext cx="2962336" cy="866775"/>
          </a:xfrm>
          <a:prstGeom prst="rect">
            <a:avLst/>
          </a:prstGeom>
        </p:spPr>
        <p:txBody>
          <a:bodyPr lIns="0" tIns="0" rIns="0" bIns="0" rtlCol="0" anchor="t">
            <a:spAutoFit/>
          </a:bodyPr>
          <a:lstStyle/>
          <a:p>
            <a:pPr algn="l">
              <a:lnSpc>
                <a:spcPts val="7200"/>
              </a:lnSpc>
            </a:pPr>
            <a:r>
              <a:rPr lang="en-US" sz="3000">
                <a:solidFill>
                  <a:srgbClr val="E0004D"/>
                </a:solidFill>
                <a:latin typeface="Helvetica Neue LT Std 3"/>
                <a:ea typeface="Helvetica Neue LT Std 3"/>
                <a:cs typeface="Helvetica Neue LT Std 3"/>
                <a:sym typeface="Helvetica Neue LT Std 3"/>
              </a:rPr>
              <a:t>KNOW YOURSELF</a:t>
            </a:r>
          </a:p>
        </p:txBody>
      </p:sp>
      <p:sp>
        <p:nvSpPr>
          <p:cNvPr id="17" name="Freeform 17"/>
          <p:cNvSpPr/>
          <p:nvPr/>
        </p:nvSpPr>
        <p:spPr>
          <a:xfrm>
            <a:off x="13752259" y="4072152"/>
            <a:ext cx="3683498" cy="2576458"/>
          </a:xfrm>
          <a:custGeom>
            <a:avLst/>
            <a:gdLst/>
            <a:ahLst/>
            <a:cxnLst/>
            <a:rect l="l" t="t" r="r" b="b"/>
            <a:pathLst>
              <a:path w="3683498" h="2576458">
                <a:moveTo>
                  <a:pt x="0" y="0"/>
                </a:moveTo>
                <a:lnTo>
                  <a:pt x="3683498" y="0"/>
                </a:lnTo>
                <a:lnTo>
                  <a:pt x="3683498" y="2576458"/>
                </a:lnTo>
                <a:lnTo>
                  <a:pt x="0" y="2576458"/>
                </a:lnTo>
                <a:lnTo>
                  <a:pt x="0" y="0"/>
                </a:lnTo>
                <a:close/>
              </a:path>
            </a:pathLst>
          </a:custGeom>
          <a:blipFill>
            <a:blip r:embed="rId8"/>
            <a:stretch>
              <a:fillRect t="-362" r="-5745" b="-362"/>
            </a:stretch>
          </a:blipFill>
        </p:spPr>
        <p:txBody>
          <a:bodyPr/>
          <a:lstStyle/>
          <a:p>
            <a:endParaRPr lang="en-AU"/>
          </a:p>
        </p:txBody>
      </p:sp>
      <p:grpSp>
        <p:nvGrpSpPr>
          <p:cNvPr id="18" name="Group 18"/>
          <p:cNvGrpSpPr/>
          <p:nvPr/>
        </p:nvGrpSpPr>
        <p:grpSpPr>
          <a:xfrm>
            <a:off x="13718750" y="4002694"/>
            <a:ext cx="3750516" cy="2715374"/>
            <a:chOff x="0" y="0"/>
            <a:chExt cx="987790" cy="715160"/>
          </a:xfrm>
        </p:grpSpPr>
        <p:sp>
          <p:nvSpPr>
            <p:cNvPr id="19" name="Freeform 19"/>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20" name="TextBox 20"/>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21" name="TextBox 21"/>
          <p:cNvSpPr txBox="1"/>
          <p:nvPr/>
        </p:nvSpPr>
        <p:spPr>
          <a:xfrm>
            <a:off x="14079331" y="3159357"/>
            <a:ext cx="2962336" cy="866775"/>
          </a:xfrm>
          <a:prstGeom prst="rect">
            <a:avLst/>
          </a:prstGeom>
        </p:spPr>
        <p:txBody>
          <a:bodyPr lIns="0" tIns="0" rIns="0" bIns="0" rtlCol="0" anchor="t">
            <a:spAutoFit/>
          </a:bodyPr>
          <a:lstStyle/>
          <a:p>
            <a:pPr algn="ctr">
              <a:lnSpc>
                <a:spcPts val="7200"/>
              </a:lnSpc>
            </a:pPr>
            <a:r>
              <a:rPr lang="en-US" sz="3000">
                <a:solidFill>
                  <a:srgbClr val="E0004D"/>
                </a:solidFill>
                <a:latin typeface="Helvetica Neue LT Std 3"/>
                <a:ea typeface="Helvetica Neue LT Std 3"/>
                <a:cs typeface="Helvetica Neue LT Std 3"/>
                <a:sym typeface="Helvetica Neue LT Std 3"/>
              </a:rPr>
              <a:t>EXPLORE</a:t>
            </a:r>
          </a:p>
        </p:txBody>
      </p:sp>
      <p:sp>
        <p:nvSpPr>
          <p:cNvPr id="22" name="Freeform 22"/>
          <p:cNvSpPr/>
          <p:nvPr/>
        </p:nvSpPr>
        <p:spPr>
          <a:xfrm>
            <a:off x="6069646" y="1542025"/>
            <a:ext cx="949410" cy="1884686"/>
          </a:xfrm>
          <a:custGeom>
            <a:avLst/>
            <a:gdLst/>
            <a:ahLst/>
            <a:cxnLst/>
            <a:rect l="l" t="t" r="r" b="b"/>
            <a:pathLst>
              <a:path w="949410" h="1884686">
                <a:moveTo>
                  <a:pt x="0" y="0"/>
                </a:moveTo>
                <a:lnTo>
                  <a:pt x="949411" y="0"/>
                </a:lnTo>
                <a:lnTo>
                  <a:pt x="949411" y="1884686"/>
                </a:lnTo>
                <a:lnTo>
                  <a:pt x="0" y="18846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AU"/>
          </a:p>
        </p:txBody>
      </p:sp>
      <p:sp>
        <p:nvSpPr>
          <p:cNvPr id="23" name="Freeform 23"/>
          <p:cNvSpPr/>
          <p:nvPr/>
        </p:nvSpPr>
        <p:spPr>
          <a:xfrm>
            <a:off x="15782665" y="1965277"/>
            <a:ext cx="1476635" cy="1430490"/>
          </a:xfrm>
          <a:custGeom>
            <a:avLst/>
            <a:gdLst/>
            <a:ahLst/>
            <a:cxnLst/>
            <a:rect l="l" t="t" r="r" b="b"/>
            <a:pathLst>
              <a:path w="1476635" h="1430490">
                <a:moveTo>
                  <a:pt x="0" y="0"/>
                </a:moveTo>
                <a:lnTo>
                  <a:pt x="1476635" y="0"/>
                </a:lnTo>
                <a:lnTo>
                  <a:pt x="1476635" y="1430490"/>
                </a:lnTo>
                <a:lnTo>
                  <a:pt x="0" y="143049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AU"/>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047367">
            <a:off x="11890056" y="595317"/>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grpSp>
        <p:nvGrpSpPr>
          <p:cNvPr id="3" name="Group 3"/>
          <p:cNvGrpSpPr/>
          <p:nvPr/>
        </p:nvGrpSpPr>
        <p:grpSpPr>
          <a:xfrm>
            <a:off x="6044109" y="4226811"/>
            <a:ext cx="6599856" cy="1833378"/>
            <a:chOff x="0" y="0"/>
            <a:chExt cx="8379965" cy="2327876"/>
          </a:xfrm>
        </p:grpSpPr>
        <p:sp>
          <p:nvSpPr>
            <p:cNvPr id="4" name="Freeform 4"/>
            <p:cNvSpPr/>
            <p:nvPr/>
          </p:nvSpPr>
          <p:spPr>
            <a:xfrm>
              <a:off x="0" y="0"/>
              <a:ext cx="8380009" cy="2327910"/>
            </a:xfrm>
            <a:custGeom>
              <a:avLst/>
              <a:gdLst/>
              <a:ahLst/>
              <a:cxnLst/>
              <a:rect l="l" t="t" r="r" b="b"/>
              <a:pathLst>
                <a:path w="8380009" h="2327910">
                  <a:moveTo>
                    <a:pt x="0" y="0"/>
                  </a:moveTo>
                  <a:lnTo>
                    <a:pt x="8380009" y="0"/>
                  </a:lnTo>
                  <a:lnTo>
                    <a:pt x="8380009" y="2327910"/>
                  </a:lnTo>
                  <a:lnTo>
                    <a:pt x="0" y="2327910"/>
                  </a:lnTo>
                  <a:close/>
                </a:path>
              </a:pathLst>
            </a:custGeom>
            <a:solidFill>
              <a:srgbClr val="ED1C58"/>
            </a:solidFill>
          </p:spPr>
          <p:txBody>
            <a:bodyPr/>
            <a:lstStyle/>
            <a:p>
              <a:endParaRPr lang="en-AU"/>
            </a:p>
          </p:txBody>
        </p:sp>
      </p:grpSp>
      <p:sp>
        <p:nvSpPr>
          <p:cNvPr id="5" name="Freeform 5"/>
          <p:cNvSpPr/>
          <p:nvPr/>
        </p:nvSpPr>
        <p:spPr>
          <a:xfrm rot="-4052264">
            <a:off x="11797858" y="6674153"/>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6" name="Freeform 6"/>
          <p:cNvSpPr/>
          <p:nvPr/>
        </p:nvSpPr>
        <p:spPr>
          <a:xfrm rot="-1666519">
            <a:off x="3147189" y="6238175"/>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7" name="Freeform 7"/>
          <p:cNvSpPr/>
          <p:nvPr/>
        </p:nvSpPr>
        <p:spPr>
          <a:xfrm rot="6847888">
            <a:off x="2884898" y="322158"/>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8" name="Freeform 8"/>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3"/>
            <a:stretch>
              <a:fillRect l="-3155" r="-3155"/>
            </a:stretch>
          </a:blipFill>
        </p:spPr>
        <p:txBody>
          <a:bodyPr/>
          <a:lstStyle/>
          <a:p>
            <a:endParaRPr lang="en-AU"/>
          </a:p>
        </p:txBody>
      </p:sp>
      <p:sp>
        <p:nvSpPr>
          <p:cNvPr id="9" name="Freeform 9"/>
          <p:cNvSpPr/>
          <p:nvPr/>
        </p:nvSpPr>
        <p:spPr>
          <a:xfrm>
            <a:off x="1466920" y="2975796"/>
            <a:ext cx="1785421" cy="3881350"/>
          </a:xfrm>
          <a:custGeom>
            <a:avLst/>
            <a:gdLst/>
            <a:ahLst/>
            <a:cxnLst/>
            <a:rect l="l" t="t" r="r" b="b"/>
            <a:pathLst>
              <a:path w="1785421" h="3881350">
                <a:moveTo>
                  <a:pt x="0" y="0"/>
                </a:moveTo>
                <a:lnTo>
                  <a:pt x="1785421" y="0"/>
                </a:lnTo>
                <a:lnTo>
                  <a:pt x="1785421" y="3881350"/>
                </a:lnTo>
                <a:lnTo>
                  <a:pt x="0" y="388135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10" name="TextBox 10"/>
          <p:cNvSpPr txBox="1"/>
          <p:nvPr/>
        </p:nvSpPr>
        <p:spPr>
          <a:xfrm>
            <a:off x="6044109" y="4532597"/>
            <a:ext cx="6599856" cy="1527592"/>
          </a:xfrm>
          <a:prstGeom prst="rect">
            <a:avLst/>
          </a:prstGeom>
        </p:spPr>
        <p:txBody>
          <a:bodyPr lIns="0" tIns="0" rIns="0" bIns="0" rtlCol="0" anchor="t">
            <a:spAutoFit/>
          </a:bodyPr>
          <a:lstStyle/>
          <a:p>
            <a:pPr algn="ctr">
              <a:lnSpc>
                <a:spcPts val="5600"/>
              </a:lnSpc>
            </a:pPr>
            <a:r>
              <a:rPr lang="en-US" sz="4956" spc="272">
                <a:solidFill>
                  <a:srgbClr val="FFFFFF"/>
                </a:solidFill>
                <a:latin typeface="Helvetica Neue LT Std 2"/>
                <a:ea typeface="Helvetica Neue LT Std 2"/>
                <a:cs typeface="Helvetica Neue LT Std 2"/>
                <a:sym typeface="Helvetica Neue LT Std 2"/>
              </a:rPr>
              <a:t>CAREER EXPLORATION STAGES</a:t>
            </a:r>
          </a:p>
        </p:txBody>
      </p:sp>
      <p:sp>
        <p:nvSpPr>
          <p:cNvPr id="11" name="Freeform 11"/>
          <p:cNvSpPr/>
          <p:nvPr/>
        </p:nvSpPr>
        <p:spPr>
          <a:xfrm>
            <a:off x="7155325" y="729359"/>
            <a:ext cx="3750516" cy="2679331"/>
          </a:xfrm>
          <a:custGeom>
            <a:avLst/>
            <a:gdLst/>
            <a:ahLst/>
            <a:cxnLst/>
            <a:rect l="l" t="t" r="r" b="b"/>
            <a:pathLst>
              <a:path w="3750516" h="2679331">
                <a:moveTo>
                  <a:pt x="0" y="0"/>
                </a:moveTo>
                <a:lnTo>
                  <a:pt x="3750516" y="0"/>
                </a:lnTo>
                <a:lnTo>
                  <a:pt x="3750516" y="2679331"/>
                </a:lnTo>
                <a:lnTo>
                  <a:pt x="0" y="2679331"/>
                </a:lnTo>
                <a:lnTo>
                  <a:pt x="0" y="0"/>
                </a:lnTo>
                <a:close/>
              </a:path>
            </a:pathLst>
          </a:custGeom>
          <a:blipFill>
            <a:blip r:embed="rId5"/>
            <a:stretch>
              <a:fillRect t="-1345"/>
            </a:stretch>
          </a:blipFill>
        </p:spPr>
        <p:txBody>
          <a:bodyPr/>
          <a:lstStyle/>
          <a:p>
            <a:endParaRPr lang="en-AU"/>
          </a:p>
        </p:txBody>
      </p:sp>
      <p:grpSp>
        <p:nvGrpSpPr>
          <p:cNvPr id="12" name="Group 12"/>
          <p:cNvGrpSpPr/>
          <p:nvPr/>
        </p:nvGrpSpPr>
        <p:grpSpPr>
          <a:xfrm>
            <a:off x="7155325" y="711337"/>
            <a:ext cx="3750516" cy="2715374"/>
            <a:chOff x="0" y="0"/>
            <a:chExt cx="987790" cy="715160"/>
          </a:xfrm>
        </p:grpSpPr>
        <p:sp>
          <p:nvSpPr>
            <p:cNvPr id="13" name="Freeform 13"/>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14" name="TextBox 14"/>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15" name="TextBox 15"/>
          <p:cNvSpPr txBox="1"/>
          <p:nvPr/>
        </p:nvSpPr>
        <p:spPr>
          <a:xfrm>
            <a:off x="7602495" y="-155438"/>
            <a:ext cx="2962336" cy="866775"/>
          </a:xfrm>
          <a:prstGeom prst="rect">
            <a:avLst/>
          </a:prstGeom>
        </p:spPr>
        <p:txBody>
          <a:bodyPr lIns="0" tIns="0" rIns="0" bIns="0" rtlCol="0" anchor="t">
            <a:spAutoFit/>
          </a:bodyPr>
          <a:lstStyle/>
          <a:p>
            <a:pPr algn="l">
              <a:lnSpc>
                <a:spcPts val="7200"/>
              </a:lnSpc>
            </a:pPr>
            <a:r>
              <a:rPr lang="en-US" sz="3000">
                <a:solidFill>
                  <a:srgbClr val="E0004D"/>
                </a:solidFill>
                <a:latin typeface="Helvetica Neue LT Std 3"/>
                <a:ea typeface="Helvetica Neue LT Std 3"/>
                <a:cs typeface="Helvetica Neue LT Std 3"/>
                <a:sym typeface="Helvetica Neue LT Std 3"/>
              </a:rPr>
              <a:t>KNOW YOURSELF</a:t>
            </a:r>
          </a:p>
        </p:txBody>
      </p:sp>
      <p:sp>
        <p:nvSpPr>
          <p:cNvPr id="16" name="Freeform 16"/>
          <p:cNvSpPr/>
          <p:nvPr/>
        </p:nvSpPr>
        <p:spPr>
          <a:xfrm>
            <a:off x="13752259" y="4072152"/>
            <a:ext cx="3683498" cy="2576458"/>
          </a:xfrm>
          <a:custGeom>
            <a:avLst/>
            <a:gdLst/>
            <a:ahLst/>
            <a:cxnLst/>
            <a:rect l="l" t="t" r="r" b="b"/>
            <a:pathLst>
              <a:path w="3683498" h="2576458">
                <a:moveTo>
                  <a:pt x="0" y="0"/>
                </a:moveTo>
                <a:lnTo>
                  <a:pt x="3683498" y="0"/>
                </a:lnTo>
                <a:lnTo>
                  <a:pt x="3683498" y="2576458"/>
                </a:lnTo>
                <a:lnTo>
                  <a:pt x="0" y="2576458"/>
                </a:lnTo>
                <a:lnTo>
                  <a:pt x="0" y="0"/>
                </a:lnTo>
                <a:close/>
              </a:path>
            </a:pathLst>
          </a:custGeom>
          <a:blipFill>
            <a:blip r:embed="rId6"/>
            <a:stretch>
              <a:fillRect t="-362" r="-5745" b="-362"/>
            </a:stretch>
          </a:blipFill>
        </p:spPr>
        <p:txBody>
          <a:bodyPr/>
          <a:lstStyle/>
          <a:p>
            <a:endParaRPr lang="en-AU"/>
          </a:p>
        </p:txBody>
      </p:sp>
      <p:grpSp>
        <p:nvGrpSpPr>
          <p:cNvPr id="17" name="Group 17"/>
          <p:cNvGrpSpPr/>
          <p:nvPr/>
        </p:nvGrpSpPr>
        <p:grpSpPr>
          <a:xfrm>
            <a:off x="13718750" y="4002694"/>
            <a:ext cx="3750516" cy="2715374"/>
            <a:chOff x="0" y="0"/>
            <a:chExt cx="987790" cy="715160"/>
          </a:xfrm>
        </p:grpSpPr>
        <p:sp>
          <p:nvSpPr>
            <p:cNvPr id="18" name="Freeform 18"/>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19" name="TextBox 19"/>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20" name="TextBox 20"/>
          <p:cNvSpPr txBox="1"/>
          <p:nvPr/>
        </p:nvSpPr>
        <p:spPr>
          <a:xfrm>
            <a:off x="14079331" y="3159357"/>
            <a:ext cx="2962336" cy="866775"/>
          </a:xfrm>
          <a:prstGeom prst="rect">
            <a:avLst/>
          </a:prstGeom>
        </p:spPr>
        <p:txBody>
          <a:bodyPr lIns="0" tIns="0" rIns="0" bIns="0" rtlCol="0" anchor="t">
            <a:spAutoFit/>
          </a:bodyPr>
          <a:lstStyle/>
          <a:p>
            <a:pPr algn="ctr">
              <a:lnSpc>
                <a:spcPts val="7200"/>
              </a:lnSpc>
            </a:pPr>
            <a:r>
              <a:rPr lang="en-US" sz="3000">
                <a:solidFill>
                  <a:srgbClr val="E0004D"/>
                </a:solidFill>
                <a:latin typeface="Helvetica Neue LT Std 3"/>
                <a:ea typeface="Helvetica Neue LT Std 3"/>
                <a:cs typeface="Helvetica Neue LT Std 3"/>
                <a:sym typeface="Helvetica Neue LT Std 3"/>
              </a:rPr>
              <a:t>EXPLORE</a:t>
            </a:r>
          </a:p>
        </p:txBody>
      </p:sp>
      <p:sp>
        <p:nvSpPr>
          <p:cNvPr id="21" name="Freeform 21"/>
          <p:cNvSpPr/>
          <p:nvPr/>
        </p:nvSpPr>
        <p:spPr>
          <a:xfrm>
            <a:off x="7234945" y="7386200"/>
            <a:ext cx="3697436" cy="2718780"/>
          </a:xfrm>
          <a:custGeom>
            <a:avLst/>
            <a:gdLst/>
            <a:ahLst/>
            <a:cxnLst/>
            <a:rect l="l" t="t" r="r" b="b"/>
            <a:pathLst>
              <a:path w="3697436" h="2718780">
                <a:moveTo>
                  <a:pt x="0" y="0"/>
                </a:moveTo>
                <a:lnTo>
                  <a:pt x="3697436" y="0"/>
                </a:lnTo>
                <a:lnTo>
                  <a:pt x="3697436" y="2718781"/>
                </a:lnTo>
                <a:lnTo>
                  <a:pt x="0" y="2718781"/>
                </a:lnTo>
                <a:lnTo>
                  <a:pt x="0" y="0"/>
                </a:lnTo>
                <a:close/>
              </a:path>
            </a:pathLst>
          </a:custGeom>
          <a:blipFill>
            <a:blip r:embed="rId7"/>
            <a:stretch>
              <a:fillRect l="-5079" r="-5079"/>
            </a:stretch>
          </a:blipFill>
        </p:spPr>
        <p:txBody>
          <a:bodyPr/>
          <a:lstStyle/>
          <a:p>
            <a:endParaRPr lang="en-AU"/>
          </a:p>
        </p:txBody>
      </p:sp>
      <p:grpSp>
        <p:nvGrpSpPr>
          <p:cNvPr id="22" name="Group 22"/>
          <p:cNvGrpSpPr/>
          <p:nvPr/>
        </p:nvGrpSpPr>
        <p:grpSpPr>
          <a:xfrm>
            <a:off x="7208405" y="7389607"/>
            <a:ext cx="3750516" cy="2715374"/>
            <a:chOff x="0" y="0"/>
            <a:chExt cx="987790" cy="715160"/>
          </a:xfrm>
        </p:grpSpPr>
        <p:sp>
          <p:nvSpPr>
            <p:cNvPr id="23" name="Freeform 23"/>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24" name="TextBox 24"/>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25" name="TextBox 25"/>
          <p:cNvSpPr txBox="1"/>
          <p:nvPr/>
        </p:nvSpPr>
        <p:spPr>
          <a:xfrm>
            <a:off x="7208405" y="6451106"/>
            <a:ext cx="3750516" cy="935094"/>
          </a:xfrm>
          <a:prstGeom prst="rect">
            <a:avLst/>
          </a:prstGeom>
        </p:spPr>
        <p:txBody>
          <a:bodyPr lIns="0" tIns="0" rIns="0" bIns="0" rtlCol="0" anchor="t">
            <a:spAutoFit/>
          </a:bodyPr>
          <a:lstStyle/>
          <a:p>
            <a:pPr algn="ctr">
              <a:lnSpc>
                <a:spcPts val="7825"/>
              </a:lnSpc>
            </a:pPr>
            <a:r>
              <a:rPr lang="en-US" sz="3260">
                <a:solidFill>
                  <a:srgbClr val="E0004D"/>
                </a:solidFill>
                <a:latin typeface="Helvetica Neue LT Std 3"/>
                <a:ea typeface="Helvetica Neue LT Std 3"/>
                <a:cs typeface="Helvetica Neue LT Std 3"/>
                <a:sym typeface="Helvetica Neue LT Std 3"/>
              </a:rPr>
              <a:t>CHOOSE AN OPTION</a:t>
            </a:r>
          </a:p>
        </p:txBody>
      </p:sp>
      <p:sp>
        <p:nvSpPr>
          <p:cNvPr id="26" name="Freeform 26"/>
          <p:cNvSpPr/>
          <p:nvPr/>
        </p:nvSpPr>
        <p:spPr>
          <a:xfrm>
            <a:off x="6069646" y="1542025"/>
            <a:ext cx="949410" cy="1884686"/>
          </a:xfrm>
          <a:custGeom>
            <a:avLst/>
            <a:gdLst/>
            <a:ahLst/>
            <a:cxnLst/>
            <a:rect l="l" t="t" r="r" b="b"/>
            <a:pathLst>
              <a:path w="949410" h="1884686">
                <a:moveTo>
                  <a:pt x="0" y="0"/>
                </a:moveTo>
                <a:lnTo>
                  <a:pt x="949411" y="0"/>
                </a:lnTo>
                <a:lnTo>
                  <a:pt x="949411" y="1884686"/>
                </a:lnTo>
                <a:lnTo>
                  <a:pt x="0" y="188468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sp>
        <p:nvSpPr>
          <p:cNvPr id="27" name="Freeform 27"/>
          <p:cNvSpPr/>
          <p:nvPr/>
        </p:nvSpPr>
        <p:spPr>
          <a:xfrm>
            <a:off x="15782665" y="1965277"/>
            <a:ext cx="1476635" cy="1430490"/>
          </a:xfrm>
          <a:custGeom>
            <a:avLst/>
            <a:gdLst/>
            <a:ahLst/>
            <a:cxnLst/>
            <a:rect l="l" t="t" r="r" b="b"/>
            <a:pathLst>
              <a:path w="1476635" h="1430490">
                <a:moveTo>
                  <a:pt x="0" y="0"/>
                </a:moveTo>
                <a:lnTo>
                  <a:pt x="1476635" y="0"/>
                </a:lnTo>
                <a:lnTo>
                  <a:pt x="1476635" y="1430490"/>
                </a:lnTo>
                <a:lnTo>
                  <a:pt x="0" y="143049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AU"/>
          </a:p>
        </p:txBody>
      </p:sp>
      <p:sp>
        <p:nvSpPr>
          <p:cNvPr id="28" name="Freeform 28"/>
          <p:cNvSpPr/>
          <p:nvPr/>
        </p:nvSpPr>
        <p:spPr>
          <a:xfrm>
            <a:off x="11149421" y="7386200"/>
            <a:ext cx="1465968" cy="1214921"/>
          </a:xfrm>
          <a:custGeom>
            <a:avLst/>
            <a:gdLst/>
            <a:ahLst/>
            <a:cxnLst/>
            <a:rect l="l" t="t" r="r" b="b"/>
            <a:pathLst>
              <a:path w="1465968" h="1214921">
                <a:moveTo>
                  <a:pt x="0" y="0"/>
                </a:moveTo>
                <a:lnTo>
                  <a:pt x="1465969" y="0"/>
                </a:lnTo>
                <a:lnTo>
                  <a:pt x="1465969" y="1214922"/>
                </a:lnTo>
                <a:lnTo>
                  <a:pt x="0" y="1214922"/>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A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047367">
            <a:off x="11890056" y="595317"/>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grpSp>
        <p:nvGrpSpPr>
          <p:cNvPr id="3" name="Group 3"/>
          <p:cNvGrpSpPr/>
          <p:nvPr/>
        </p:nvGrpSpPr>
        <p:grpSpPr>
          <a:xfrm>
            <a:off x="6044109" y="4226811"/>
            <a:ext cx="6599856" cy="1833378"/>
            <a:chOff x="0" y="0"/>
            <a:chExt cx="8379965" cy="2327876"/>
          </a:xfrm>
        </p:grpSpPr>
        <p:sp>
          <p:nvSpPr>
            <p:cNvPr id="4" name="Freeform 4"/>
            <p:cNvSpPr/>
            <p:nvPr/>
          </p:nvSpPr>
          <p:spPr>
            <a:xfrm>
              <a:off x="0" y="0"/>
              <a:ext cx="8380009" cy="2327910"/>
            </a:xfrm>
            <a:custGeom>
              <a:avLst/>
              <a:gdLst/>
              <a:ahLst/>
              <a:cxnLst/>
              <a:rect l="l" t="t" r="r" b="b"/>
              <a:pathLst>
                <a:path w="8380009" h="2327910">
                  <a:moveTo>
                    <a:pt x="0" y="0"/>
                  </a:moveTo>
                  <a:lnTo>
                    <a:pt x="8380009" y="0"/>
                  </a:lnTo>
                  <a:lnTo>
                    <a:pt x="8380009" y="2327910"/>
                  </a:lnTo>
                  <a:lnTo>
                    <a:pt x="0" y="2327910"/>
                  </a:lnTo>
                  <a:close/>
                </a:path>
              </a:pathLst>
            </a:custGeom>
            <a:solidFill>
              <a:srgbClr val="ED1C58"/>
            </a:solidFill>
          </p:spPr>
          <p:txBody>
            <a:bodyPr/>
            <a:lstStyle/>
            <a:p>
              <a:endParaRPr lang="en-AU"/>
            </a:p>
          </p:txBody>
        </p:sp>
      </p:grpSp>
      <p:sp>
        <p:nvSpPr>
          <p:cNvPr id="5" name="Freeform 5"/>
          <p:cNvSpPr/>
          <p:nvPr/>
        </p:nvSpPr>
        <p:spPr>
          <a:xfrm rot="-4052264">
            <a:off x="11797858" y="6674153"/>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6" name="Freeform 6"/>
          <p:cNvSpPr/>
          <p:nvPr/>
        </p:nvSpPr>
        <p:spPr>
          <a:xfrm rot="-1666519">
            <a:off x="3147189" y="6238175"/>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7" name="Freeform 7"/>
          <p:cNvSpPr/>
          <p:nvPr/>
        </p:nvSpPr>
        <p:spPr>
          <a:xfrm rot="6847888">
            <a:off x="2884898" y="322158"/>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AU"/>
          </a:p>
        </p:txBody>
      </p:sp>
      <p:sp>
        <p:nvSpPr>
          <p:cNvPr id="8" name="Freeform 8"/>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3"/>
            <a:stretch>
              <a:fillRect l="-3155" r="-3155"/>
            </a:stretch>
          </a:blipFill>
        </p:spPr>
        <p:txBody>
          <a:bodyPr/>
          <a:lstStyle/>
          <a:p>
            <a:endParaRPr lang="en-AU"/>
          </a:p>
        </p:txBody>
      </p:sp>
      <p:sp>
        <p:nvSpPr>
          <p:cNvPr id="9" name="TextBox 9"/>
          <p:cNvSpPr txBox="1"/>
          <p:nvPr/>
        </p:nvSpPr>
        <p:spPr>
          <a:xfrm>
            <a:off x="6044109" y="4532597"/>
            <a:ext cx="6599856" cy="1527592"/>
          </a:xfrm>
          <a:prstGeom prst="rect">
            <a:avLst/>
          </a:prstGeom>
        </p:spPr>
        <p:txBody>
          <a:bodyPr lIns="0" tIns="0" rIns="0" bIns="0" rtlCol="0" anchor="t">
            <a:spAutoFit/>
          </a:bodyPr>
          <a:lstStyle/>
          <a:p>
            <a:pPr algn="ctr">
              <a:lnSpc>
                <a:spcPts val="5600"/>
              </a:lnSpc>
            </a:pPr>
            <a:r>
              <a:rPr lang="en-US" sz="4956" spc="272">
                <a:solidFill>
                  <a:srgbClr val="FFFFFF"/>
                </a:solidFill>
                <a:latin typeface="Helvetica Neue LT Std 2"/>
                <a:ea typeface="Helvetica Neue LT Std 2"/>
                <a:cs typeface="Helvetica Neue LT Std 2"/>
                <a:sym typeface="Helvetica Neue LT Std 2"/>
              </a:rPr>
              <a:t>CAREER EXPLORATION STAGES</a:t>
            </a:r>
          </a:p>
        </p:txBody>
      </p:sp>
      <p:sp>
        <p:nvSpPr>
          <p:cNvPr id="10" name="Freeform 10"/>
          <p:cNvSpPr/>
          <p:nvPr/>
        </p:nvSpPr>
        <p:spPr>
          <a:xfrm>
            <a:off x="7155325" y="729359"/>
            <a:ext cx="3750516" cy="2679331"/>
          </a:xfrm>
          <a:custGeom>
            <a:avLst/>
            <a:gdLst/>
            <a:ahLst/>
            <a:cxnLst/>
            <a:rect l="l" t="t" r="r" b="b"/>
            <a:pathLst>
              <a:path w="3750516" h="2679331">
                <a:moveTo>
                  <a:pt x="0" y="0"/>
                </a:moveTo>
                <a:lnTo>
                  <a:pt x="3750516" y="0"/>
                </a:lnTo>
                <a:lnTo>
                  <a:pt x="3750516" y="2679331"/>
                </a:lnTo>
                <a:lnTo>
                  <a:pt x="0" y="2679331"/>
                </a:lnTo>
                <a:lnTo>
                  <a:pt x="0" y="0"/>
                </a:lnTo>
                <a:close/>
              </a:path>
            </a:pathLst>
          </a:custGeom>
          <a:blipFill>
            <a:blip r:embed="rId4"/>
            <a:stretch>
              <a:fillRect t="-1345"/>
            </a:stretch>
          </a:blipFill>
        </p:spPr>
        <p:txBody>
          <a:bodyPr/>
          <a:lstStyle/>
          <a:p>
            <a:endParaRPr lang="en-AU"/>
          </a:p>
        </p:txBody>
      </p:sp>
      <p:grpSp>
        <p:nvGrpSpPr>
          <p:cNvPr id="11" name="Group 11"/>
          <p:cNvGrpSpPr/>
          <p:nvPr/>
        </p:nvGrpSpPr>
        <p:grpSpPr>
          <a:xfrm>
            <a:off x="7155325" y="711337"/>
            <a:ext cx="3750516" cy="2715374"/>
            <a:chOff x="0" y="0"/>
            <a:chExt cx="987790" cy="715160"/>
          </a:xfrm>
        </p:grpSpPr>
        <p:sp>
          <p:nvSpPr>
            <p:cNvPr id="12" name="Freeform 12"/>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13" name="TextBox 13"/>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14" name="TextBox 14"/>
          <p:cNvSpPr txBox="1"/>
          <p:nvPr/>
        </p:nvSpPr>
        <p:spPr>
          <a:xfrm>
            <a:off x="7602495" y="-155438"/>
            <a:ext cx="2962336" cy="866775"/>
          </a:xfrm>
          <a:prstGeom prst="rect">
            <a:avLst/>
          </a:prstGeom>
        </p:spPr>
        <p:txBody>
          <a:bodyPr lIns="0" tIns="0" rIns="0" bIns="0" rtlCol="0" anchor="t">
            <a:spAutoFit/>
          </a:bodyPr>
          <a:lstStyle/>
          <a:p>
            <a:pPr algn="l">
              <a:lnSpc>
                <a:spcPts val="7200"/>
              </a:lnSpc>
            </a:pPr>
            <a:r>
              <a:rPr lang="en-US" sz="3000">
                <a:solidFill>
                  <a:srgbClr val="E0004D"/>
                </a:solidFill>
                <a:latin typeface="Helvetica Neue LT Std 3"/>
                <a:ea typeface="Helvetica Neue LT Std 3"/>
                <a:cs typeface="Helvetica Neue LT Std 3"/>
                <a:sym typeface="Helvetica Neue LT Std 3"/>
              </a:rPr>
              <a:t>KNOW YOURSELF</a:t>
            </a:r>
          </a:p>
        </p:txBody>
      </p:sp>
      <p:sp>
        <p:nvSpPr>
          <p:cNvPr id="15" name="Freeform 15"/>
          <p:cNvSpPr/>
          <p:nvPr/>
        </p:nvSpPr>
        <p:spPr>
          <a:xfrm>
            <a:off x="13752259" y="4072152"/>
            <a:ext cx="3683498" cy="2576458"/>
          </a:xfrm>
          <a:custGeom>
            <a:avLst/>
            <a:gdLst/>
            <a:ahLst/>
            <a:cxnLst/>
            <a:rect l="l" t="t" r="r" b="b"/>
            <a:pathLst>
              <a:path w="3683498" h="2576458">
                <a:moveTo>
                  <a:pt x="0" y="0"/>
                </a:moveTo>
                <a:lnTo>
                  <a:pt x="3683498" y="0"/>
                </a:lnTo>
                <a:lnTo>
                  <a:pt x="3683498" y="2576458"/>
                </a:lnTo>
                <a:lnTo>
                  <a:pt x="0" y="2576458"/>
                </a:lnTo>
                <a:lnTo>
                  <a:pt x="0" y="0"/>
                </a:lnTo>
                <a:close/>
              </a:path>
            </a:pathLst>
          </a:custGeom>
          <a:blipFill>
            <a:blip r:embed="rId5"/>
            <a:stretch>
              <a:fillRect t="-362" r="-5745" b="-362"/>
            </a:stretch>
          </a:blipFill>
        </p:spPr>
        <p:txBody>
          <a:bodyPr/>
          <a:lstStyle/>
          <a:p>
            <a:endParaRPr lang="en-AU"/>
          </a:p>
        </p:txBody>
      </p:sp>
      <p:grpSp>
        <p:nvGrpSpPr>
          <p:cNvPr id="16" name="Group 16"/>
          <p:cNvGrpSpPr/>
          <p:nvPr/>
        </p:nvGrpSpPr>
        <p:grpSpPr>
          <a:xfrm>
            <a:off x="13718750" y="4002694"/>
            <a:ext cx="3750516" cy="2715374"/>
            <a:chOff x="0" y="0"/>
            <a:chExt cx="987790" cy="715160"/>
          </a:xfrm>
        </p:grpSpPr>
        <p:sp>
          <p:nvSpPr>
            <p:cNvPr id="17" name="Freeform 17"/>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18" name="TextBox 18"/>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19" name="TextBox 19"/>
          <p:cNvSpPr txBox="1"/>
          <p:nvPr/>
        </p:nvSpPr>
        <p:spPr>
          <a:xfrm>
            <a:off x="14079331" y="3159357"/>
            <a:ext cx="2962336" cy="866775"/>
          </a:xfrm>
          <a:prstGeom prst="rect">
            <a:avLst/>
          </a:prstGeom>
        </p:spPr>
        <p:txBody>
          <a:bodyPr lIns="0" tIns="0" rIns="0" bIns="0" rtlCol="0" anchor="t">
            <a:spAutoFit/>
          </a:bodyPr>
          <a:lstStyle/>
          <a:p>
            <a:pPr algn="ctr">
              <a:lnSpc>
                <a:spcPts val="7200"/>
              </a:lnSpc>
            </a:pPr>
            <a:r>
              <a:rPr lang="en-US" sz="3000">
                <a:solidFill>
                  <a:srgbClr val="E0004D"/>
                </a:solidFill>
                <a:latin typeface="Helvetica Neue LT Std 3"/>
                <a:ea typeface="Helvetica Neue LT Std 3"/>
                <a:cs typeface="Helvetica Neue LT Std 3"/>
                <a:sym typeface="Helvetica Neue LT Std 3"/>
              </a:rPr>
              <a:t>EXPLORE</a:t>
            </a:r>
          </a:p>
        </p:txBody>
      </p:sp>
      <p:sp>
        <p:nvSpPr>
          <p:cNvPr id="20" name="Freeform 20"/>
          <p:cNvSpPr/>
          <p:nvPr/>
        </p:nvSpPr>
        <p:spPr>
          <a:xfrm>
            <a:off x="7234945" y="7386200"/>
            <a:ext cx="3697436" cy="2718780"/>
          </a:xfrm>
          <a:custGeom>
            <a:avLst/>
            <a:gdLst/>
            <a:ahLst/>
            <a:cxnLst/>
            <a:rect l="l" t="t" r="r" b="b"/>
            <a:pathLst>
              <a:path w="3697436" h="2718780">
                <a:moveTo>
                  <a:pt x="0" y="0"/>
                </a:moveTo>
                <a:lnTo>
                  <a:pt x="3697436" y="0"/>
                </a:lnTo>
                <a:lnTo>
                  <a:pt x="3697436" y="2718781"/>
                </a:lnTo>
                <a:lnTo>
                  <a:pt x="0" y="2718781"/>
                </a:lnTo>
                <a:lnTo>
                  <a:pt x="0" y="0"/>
                </a:lnTo>
                <a:close/>
              </a:path>
            </a:pathLst>
          </a:custGeom>
          <a:blipFill>
            <a:blip r:embed="rId6"/>
            <a:stretch>
              <a:fillRect l="-5079" r="-5079"/>
            </a:stretch>
          </a:blipFill>
        </p:spPr>
        <p:txBody>
          <a:bodyPr/>
          <a:lstStyle/>
          <a:p>
            <a:endParaRPr lang="en-AU"/>
          </a:p>
        </p:txBody>
      </p:sp>
      <p:grpSp>
        <p:nvGrpSpPr>
          <p:cNvPr id="21" name="Group 21"/>
          <p:cNvGrpSpPr/>
          <p:nvPr/>
        </p:nvGrpSpPr>
        <p:grpSpPr>
          <a:xfrm>
            <a:off x="7208405" y="7389607"/>
            <a:ext cx="3750516" cy="2715374"/>
            <a:chOff x="0" y="0"/>
            <a:chExt cx="987790" cy="715160"/>
          </a:xfrm>
        </p:grpSpPr>
        <p:sp>
          <p:nvSpPr>
            <p:cNvPr id="22" name="Freeform 22"/>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23" name="TextBox 23"/>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24" name="TextBox 24"/>
          <p:cNvSpPr txBox="1"/>
          <p:nvPr/>
        </p:nvSpPr>
        <p:spPr>
          <a:xfrm>
            <a:off x="7208405" y="6451106"/>
            <a:ext cx="3750516" cy="845040"/>
          </a:xfrm>
          <a:prstGeom prst="rect">
            <a:avLst/>
          </a:prstGeom>
        </p:spPr>
        <p:txBody>
          <a:bodyPr lIns="0" tIns="0" rIns="0" bIns="0" rtlCol="0" anchor="t">
            <a:spAutoFit/>
          </a:bodyPr>
          <a:lstStyle/>
          <a:p>
            <a:pPr algn="ctr">
              <a:lnSpc>
                <a:spcPts val="7825"/>
              </a:lnSpc>
            </a:pPr>
            <a:r>
              <a:rPr lang="en-US" sz="3260" dirty="0">
                <a:solidFill>
                  <a:srgbClr val="E0004D"/>
                </a:solidFill>
                <a:latin typeface="Helvetica Neue LT Std 3"/>
                <a:ea typeface="Helvetica Neue LT Std 3"/>
                <a:cs typeface="Helvetica Neue LT Std 3"/>
                <a:sym typeface="Helvetica Neue LT Std 3"/>
              </a:rPr>
              <a:t>CHOOSE AN OPTION</a:t>
            </a:r>
          </a:p>
        </p:txBody>
      </p:sp>
      <p:sp>
        <p:nvSpPr>
          <p:cNvPr id="25" name="Freeform 25"/>
          <p:cNvSpPr/>
          <p:nvPr/>
        </p:nvSpPr>
        <p:spPr>
          <a:xfrm>
            <a:off x="696110" y="4002694"/>
            <a:ext cx="3750516" cy="2715374"/>
          </a:xfrm>
          <a:custGeom>
            <a:avLst/>
            <a:gdLst/>
            <a:ahLst/>
            <a:cxnLst/>
            <a:rect l="l" t="t" r="r" b="b"/>
            <a:pathLst>
              <a:path w="3750516" h="2715374">
                <a:moveTo>
                  <a:pt x="0" y="0"/>
                </a:moveTo>
                <a:lnTo>
                  <a:pt x="3750517" y="0"/>
                </a:lnTo>
                <a:lnTo>
                  <a:pt x="3750517" y="2715374"/>
                </a:lnTo>
                <a:lnTo>
                  <a:pt x="0" y="2715374"/>
                </a:lnTo>
                <a:lnTo>
                  <a:pt x="0" y="0"/>
                </a:lnTo>
                <a:close/>
              </a:path>
            </a:pathLst>
          </a:custGeom>
          <a:blipFill>
            <a:blip r:embed="rId7"/>
            <a:stretch>
              <a:fillRect l="-2642" r="-5822"/>
            </a:stretch>
          </a:blipFill>
        </p:spPr>
        <p:txBody>
          <a:bodyPr/>
          <a:lstStyle/>
          <a:p>
            <a:endParaRPr lang="en-AU"/>
          </a:p>
        </p:txBody>
      </p:sp>
      <p:grpSp>
        <p:nvGrpSpPr>
          <p:cNvPr id="26" name="Group 26"/>
          <p:cNvGrpSpPr/>
          <p:nvPr/>
        </p:nvGrpSpPr>
        <p:grpSpPr>
          <a:xfrm>
            <a:off x="696110" y="3979256"/>
            <a:ext cx="3750516" cy="2715374"/>
            <a:chOff x="0" y="0"/>
            <a:chExt cx="987790" cy="715160"/>
          </a:xfrm>
        </p:grpSpPr>
        <p:sp>
          <p:nvSpPr>
            <p:cNvPr id="27" name="Freeform 27"/>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28" name="TextBox 28"/>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29" name="TextBox 29"/>
          <p:cNvSpPr txBox="1"/>
          <p:nvPr/>
        </p:nvSpPr>
        <p:spPr>
          <a:xfrm>
            <a:off x="1049094" y="3112481"/>
            <a:ext cx="2962336" cy="866775"/>
          </a:xfrm>
          <a:prstGeom prst="rect">
            <a:avLst/>
          </a:prstGeom>
        </p:spPr>
        <p:txBody>
          <a:bodyPr lIns="0" tIns="0" rIns="0" bIns="0" rtlCol="0" anchor="t">
            <a:spAutoFit/>
          </a:bodyPr>
          <a:lstStyle/>
          <a:p>
            <a:pPr algn="ctr">
              <a:lnSpc>
                <a:spcPts val="7200"/>
              </a:lnSpc>
            </a:pPr>
            <a:r>
              <a:rPr lang="en-US" sz="3000">
                <a:solidFill>
                  <a:srgbClr val="E0004D"/>
                </a:solidFill>
                <a:latin typeface="Helvetica Neue LT Std 3"/>
                <a:ea typeface="Helvetica Neue LT Std 3"/>
                <a:cs typeface="Helvetica Neue LT Std 3"/>
                <a:sym typeface="Helvetica Neue LT Std 3"/>
              </a:rPr>
              <a:t>TAKE ACTION</a:t>
            </a:r>
          </a:p>
        </p:txBody>
      </p:sp>
      <p:sp>
        <p:nvSpPr>
          <p:cNvPr id="30" name="Freeform 30"/>
          <p:cNvSpPr/>
          <p:nvPr/>
        </p:nvSpPr>
        <p:spPr>
          <a:xfrm>
            <a:off x="6069646" y="1542025"/>
            <a:ext cx="949410" cy="1884686"/>
          </a:xfrm>
          <a:custGeom>
            <a:avLst/>
            <a:gdLst/>
            <a:ahLst/>
            <a:cxnLst/>
            <a:rect l="l" t="t" r="r" b="b"/>
            <a:pathLst>
              <a:path w="949410" h="1884686">
                <a:moveTo>
                  <a:pt x="0" y="0"/>
                </a:moveTo>
                <a:lnTo>
                  <a:pt x="949411" y="0"/>
                </a:lnTo>
                <a:lnTo>
                  <a:pt x="949411" y="1884686"/>
                </a:lnTo>
                <a:lnTo>
                  <a:pt x="0" y="188468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sp>
        <p:nvSpPr>
          <p:cNvPr id="31" name="Freeform 31"/>
          <p:cNvSpPr/>
          <p:nvPr/>
        </p:nvSpPr>
        <p:spPr>
          <a:xfrm>
            <a:off x="15782665" y="1965277"/>
            <a:ext cx="1476635" cy="1430490"/>
          </a:xfrm>
          <a:custGeom>
            <a:avLst/>
            <a:gdLst/>
            <a:ahLst/>
            <a:cxnLst/>
            <a:rect l="l" t="t" r="r" b="b"/>
            <a:pathLst>
              <a:path w="1476635" h="1430490">
                <a:moveTo>
                  <a:pt x="0" y="0"/>
                </a:moveTo>
                <a:lnTo>
                  <a:pt x="1476635" y="0"/>
                </a:lnTo>
                <a:lnTo>
                  <a:pt x="1476635" y="1430490"/>
                </a:lnTo>
                <a:lnTo>
                  <a:pt x="0" y="143049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AU"/>
          </a:p>
        </p:txBody>
      </p:sp>
      <p:sp>
        <p:nvSpPr>
          <p:cNvPr id="32" name="Freeform 32"/>
          <p:cNvSpPr/>
          <p:nvPr/>
        </p:nvSpPr>
        <p:spPr>
          <a:xfrm>
            <a:off x="11149421" y="7386200"/>
            <a:ext cx="1465968" cy="1214921"/>
          </a:xfrm>
          <a:custGeom>
            <a:avLst/>
            <a:gdLst/>
            <a:ahLst/>
            <a:cxnLst/>
            <a:rect l="l" t="t" r="r" b="b"/>
            <a:pathLst>
              <a:path w="1465968" h="1214921">
                <a:moveTo>
                  <a:pt x="0" y="0"/>
                </a:moveTo>
                <a:lnTo>
                  <a:pt x="1465969" y="0"/>
                </a:lnTo>
                <a:lnTo>
                  <a:pt x="1465969" y="1214922"/>
                </a:lnTo>
                <a:lnTo>
                  <a:pt x="0" y="1214922"/>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33" name="Freeform 33"/>
          <p:cNvSpPr/>
          <p:nvPr/>
        </p:nvSpPr>
        <p:spPr>
          <a:xfrm>
            <a:off x="696110" y="1455092"/>
            <a:ext cx="892711" cy="1940675"/>
          </a:xfrm>
          <a:custGeom>
            <a:avLst/>
            <a:gdLst/>
            <a:ahLst/>
            <a:cxnLst/>
            <a:rect l="l" t="t" r="r" b="b"/>
            <a:pathLst>
              <a:path w="892711" h="1940675">
                <a:moveTo>
                  <a:pt x="0" y="0"/>
                </a:moveTo>
                <a:lnTo>
                  <a:pt x="892711" y="0"/>
                </a:lnTo>
                <a:lnTo>
                  <a:pt x="892711" y="1940675"/>
                </a:lnTo>
                <a:lnTo>
                  <a:pt x="0" y="1940675"/>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A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028700"/>
            <a:ext cx="6571648" cy="9233294"/>
          </a:xfrm>
          <a:custGeom>
            <a:avLst/>
            <a:gdLst/>
            <a:ahLst/>
            <a:cxnLst/>
            <a:rect l="l" t="t" r="r" b="b"/>
            <a:pathLst>
              <a:path w="6571648" h="9233294">
                <a:moveTo>
                  <a:pt x="0" y="0"/>
                </a:moveTo>
                <a:lnTo>
                  <a:pt x="6571648" y="0"/>
                </a:lnTo>
                <a:lnTo>
                  <a:pt x="6571648" y="9233294"/>
                </a:lnTo>
                <a:lnTo>
                  <a:pt x="0" y="9233294"/>
                </a:lnTo>
                <a:lnTo>
                  <a:pt x="0" y="0"/>
                </a:lnTo>
                <a:close/>
              </a:path>
            </a:pathLst>
          </a:custGeom>
          <a:blipFill>
            <a:blip r:embed="rId3"/>
            <a:stretch>
              <a:fillRect t="-5827" r="-1157"/>
            </a:stretch>
          </a:blipFill>
        </p:spPr>
        <p:txBody>
          <a:bodyPr/>
          <a:lstStyle/>
          <a:p>
            <a:endParaRPr lang="en-AU"/>
          </a:p>
        </p:txBody>
      </p:sp>
      <p:sp>
        <p:nvSpPr>
          <p:cNvPr id="3" name="Freeform 3"/>
          <p:cNvSpPr/>
          <p:nvPr/>
        </p:nvSpPr>
        <p:spPr>
          <a:xfrm>
            <a:off x="7425258" y="2631651"/>
            <a:ext cx="9701128" cy="6190453"/>
          </a:xfrm>
          <a:custGeom>
            <a:avLst/>
            <a:gdLst/>
            <a:ahLst/>
            <a:cxnLst/>
            <a:rect l="l" t="t" r="r" b="b"/>
            <a:pathLst>
              <a:path w="9701128" h="6190453">
                <a:moveTo>
                  <a:pt x="0" y="0"/>
                </a:moveTo>
                <a:lnTo>
                  <a:pt x="9701127" y="0"/>
                </a:lnTo>
                <a:lnTo>
                  <a:pt x="9701127" y="6190453"/>
                </a:lnTo>
                <a:lnTo>
                  <a:pt x="0" y="6190453"/>
                </a:lnTo>
                <a:lnTo>
                  <a:pt x="0" y="0"/>
                </a:lnTo>
                <a:close/>
              </a:path>
            </a:pathLst>
          </a:custGeom>
          <a:blipFill>
            <a:blip r:embed="rId4"/>
            <a:stretch>
              <a:fillRect/>
            </a:stretch>
          </a:blipFill>
        </p:spPr>
        <p:txBody>
          <a:bodyPr/>
          <a:lstStyle/>
          <a:p>
            <a:endParaRPr lang="en-AU"/>
          </a:p>
        </p:txBody>
      </p:sp>
      <p:grpSp>
        <p:nvGrpSpPr>
          <p:cNvPr id="4" name="Group 4"/>
          <p:cNvGrpSpPr/>
          <p:nvPr/>
        </p:nvGrpSpPr>
        <p:grpSpPr>
          <a:xfrm>
            <a:off x="0" y="-2882"/>
            <a:ext cx="18288000" cy="1745907"/>
            <a:chOff x="0" y="0"/>
            <a:chExt cx="25332266" cy="2327876"/>
          </a:xfrm>
        </p:grpSpPr>
        <p:sp>
          <p:nvSpPr>
            <p:cNvPr id="5" name="Freeform 5"/>
            <p:cNvSpPr/>
            <p:nvPr/>
          </p:nvSpPr>
          <p:spPr>
            <a:xfrm>
              <a:off x="0" y="0"/>
              <a:ext cx="25332310" cy="2327910"/>
            </a:xfrm>
            <a:custGeom>
              <a:avLst/>
              <a:gdLst/>
              <a:ahLst/>
              <a:cxnLst/>
              <a:rect l="l" t="t" r="r" b="b"/>
              <a:pathLst>
                <a:path w="25332310" h="2327910">
                  <a:moveTo>
                    <a:pt x="0" y="0"/>
                  </a:moveTo>
                  <a:lnTo>
                    <a:pt x="25332310" y="0"/>
                  </a:lnTo>
                  <a:lnTo>
                    <a:pt x="25332310" y="2327910"/>
                  </a:lnTo>
                  <a:lnTo>
                    <a:pt x="0" y="2327910"/>
                  </a:lnTo>
                  <a:close/>
                </a:path>
              </a:pathLst>
            </a:custGeom>
            <a:solidFill>
              <a:srgbClr val="ED1C58"/>
            </a:solidFill>
          </p:spPr>
          <p:txBody>
            <a:bodyPr/>
            <a:lstStyle/>
            <a:p>
              <a:endParaRPr lang="en-AU"/>
            </a:p>
          </p:txBody>
        </p:sp>
      </p:grpSp>
      <p:sp>
        <p:nvSpPr>
          <p:cNvPr id="6" name="Freeform 6"/>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5"/>
            <a:stretch>
              <a:fillRect l="-3155" r="-3155"/>
            </a:stretch>
          </a:blipFill>
        </p:spPr>
        <p:txBody>
          <a:bodyPr/>
          <a:lstStyle/>
          <a:p>
            <a:endParaRPr lang="en-AU"/>
          </a:p>
        </p:txBody>
      </p:sp>
      <p:sp>
        <p:nvSpPr>
          <p:cNvPr id="7" name="Freeform 7"/>
          <p:cNvSpPr/>
          <p:nvPr/>
        </p:nvSpPr>
        <p:spPr>
          <a:xfrm>
            <a:off x="317873" y="6865989"/>
            <a:ext cx="5131075" cy="3238991"/>
          </a:xfrm>
          <a:custGeom>
            <a:avLst/>
            <a:gdLst/>
            <a:ahLst/>
            <a:cxnLst/>
            <a:rect l="l" t="t" r="r" b="b"/>
            <a:pathLst>
              <a:path w="5131075" h="3238991">
                <a:moveTo>
                  <a:pt x="0" y="0"/>
                </a:moveTo>
                <a:lnTo>
                  <a:pt x="5131075" y="0"/>
                </a:lnTo>
                <a:lnTo>
                  <a:pt x="5131075" y="3238992"/>
                </a:lnTo>
                <a:lnTo>
                  <a:pt x="0" y="323899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8" name="TextBox 8"/>
          <p:cNvSpPr txBox="1"/>
          <p:nvPr/>
        </p:nvSpPr>
        <p:spPr>
          <a:xfrm>
            <a:off x="1028700" y="7237995"/>
            <a:ext cx="4420248" cy="2012442"/>
          </a:xfrm>
          <a:prstGeom prst="rect">
            <a:avLst/>
          </a:prstGeom>
        </p:spPr>
        <p:txBody>
          <a:bodyPr lIns="0" tIns="0" rIns="0" bIns="0" rtlCol="0" anchor="t">
            <a:spAutoFit/>
          </a:bodyPr>
          <a:lstStyle/>
          <a:p>
            <a:pPr algn="ctr">
              <a:lnSpc>
                <a:spcPts val="3969"/>
              </a:lnSpc>
            </a:pPr>
            <a:r>
              <a:rPr lang="en-US" sz="2700">
                <a:solidFill>
                  <a:srgbClr val="ED1C58"/>
                </a:solidFill>
                <a:latin typeface="Helvetica Neue LT Std 3"/>
                <a:ea typeface="Helvetica Neue LT Std 3"/>
                <a:cs typeface="Helvetica Neue LT Std 3"/>
                <a:sym typeface="Helvetica Neue LT Std 3"/>
              </a:rPr>
              <a:t>SKILLS</a:t>
            </a:r>
          </a:p>
          <a:p>
            <a:pPr algn="ctr">
              <a:lnSpc>
                <a:spcPts val="3969"/>
              </a:lnSpc>
            </a:pPr>
            <a:r>
              <a:rPr lang="en-US" sz="2700">
                <a:solidFill>
                  <a:srgbClr val="ED1C58"/>
                </a:solidFill>
                <a:latin typeface="Helvetica Neue LT Std 3"/>
                <a:ea typeface="Helvetica Neue LT Std 3"/>
                <a:cs typeface="Helvetica Neue LT Std 3"/>
                <a:sym typeface="Helvetica Neue LT Std 3"/>
              </a:rPr>
              <a:t>SUBJECTS</a:t>
            </a:r>
          </a:p>
          <a:p>
            <a:pPr algn="ctr">
              <a:lnSpc>
                <a:spcPts val="3969"/>
              </a:lnSpc>
            </a:pPr>
            <a:r>
              <a:rPr lang="en-US" sz="2700">
                <a:solidFill>
                  <a:srgbClr val="ED1C58"/>
                </a:solidFill>
                <a:latin typeface="Helvetica Neue LT Std 3"/>
                <a:ea typeface="Helvetica Neue LT Std 3"/>
                <a:cs typeface="Helvetica Neue LT Std 3"/>
                <a:sym typeface="Helvetica Neue LT Std 3"/>
              </a:rPr>
              <a:t>INTERESTS</a:t>
            </a:r>
          </a:p>
          <a:p>
            <a:pPr algn="ctr">
              <a:lnSpc>
                <a:spcPts val="3969"/>
              </a:lnSpc>
            </a:pPr>
            <a:r>
              <a:rPr lang="en-US" sz="2700">
                <a:solidFill>
                  <a:srgbClr val="ED1C58"/>
                </a:solidFill>
                <a:latin typeface="Helvetica Neue LT Std 3"/>
                <a:ea typeface="Helvetica Neue LT Std 3"/>
                <a:cs typeface="Helvetica Neue LT Std 3"/>
                <a:sym typeface="Helvetica Neue LT Std 3"/>
              </a:rPr>
              <a:t>VALUES</a:t>
            </a:r>
          </a:p>
        </p:txBody>
      </p:sp>
      <p:sp>
        <p:nvSpPr>
          <p:cNvPr id="9" name="TextBox 9"/>
          <p:cNvSpPr txBox="1"/>
          <p:nvPr/>
        </p:nvSpPr>
        <p:spPr>
          <a:xfrm>
            <a:off x="948087" y="330323"/>
            <a:ext cx="11247122" cy="1132169"/>
          </a:xfrm>
          <a:prstGeom prst="rect">
            <a:avLst/>
          </a:prstGeom>
        </p:spPr>
        <p:txBody>
          <a:bodyPr lIns="0" tIns="0" rIns="0" bIns="0" rtlCol="0" anchor="t">
            <a:spAutoFit/>
          </a:bodyPr>
          <a:lstStyle/>
          <a:p>
            <a:pPr algn="l">
              <a:lnSpc>
                <a:spcPts val="8564"/>
              </a:lnSpc>
            </a:pPr>
            <a:r>
              <a:rPr lang="en-US" sz="8000" dirty="0">
                <a:solidFill>
                  <a:srgbClr val="FFFFFF"/>
                </a:solidFill>
                <a:latin typeface="Black Diamond"/>
                <a:ea typeface="Black Diamond"/>
                <a:cs typeface="Black Diamond"/>
                <a:sym typeface="Black Diamond"/>
              </a:rPr>
              <a:t>Know Yourself</a:t>
            </a:r>
          </a:p>
        </p:txBody>
      </p:sp>
      <p:sp>
        <p:nvSpPr>
          <p:cNvPr id="10" name="Freeform 10"/>
          <p:cNvSpPr/>
          <p:nvPr/>
        </p:nvSpPr>
        <p:spPr>
          <a:xfrm>
            <a:off x="1284330" y="7269341"/>
            <a:ext cx="949410" cy="1884686"/>
          </a:xfrm>
          <a:custGeom>
            <a:avLst/>
            <a:gdLst/>
            <a:ahLst/>
            <a:cxnLst/>
            <a:rect l="l" t="t" r="r" b="b"/>
            <a:pathLst>
              <a:path w="949410" h="1884686">
                <a:moveTo>
                  <a:pt x="0" y="0"/>
                </a:moveTo>
                <a:lnTo>
                  <a:pt x="949410" y="0"/>
                </a:lnTo>
                <a:lnTo>
                  <a:pt x="949410" y="1884686"/>
                </a:lnTo>
                <a:lnTo>
                  <a:pt x="0" y="188468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9047367">
            <a:off x="11890056" y="595317"/>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grpSp>
        <p:nvGrpSpPr>
          <p:cNvPr id="3" name="Group 3"/>
          <p:cNvGrpSpPr/>
          <p:nvPr/>
        </p:nvGrpSpPr>
        <p:grpSpPr>
          <a:xfrm>
            <a:off x="6044109" y="4226811"/>
            <a:ext cx="6599856" cy="1833378"/>
            <a:chOff x="0" y="0"/>
            <a:chExt cx="8379965" cy="2327876"/>
          </a:xfrm>
        </p:grpSpPr>
        <p:sp>
          <p:nvSpPr>
            <p:cNvPr id="4" name="Freeform 4"/>
            <p:cNvSpPr/>
            <p:nvPr/>
          </p:nvSpPr>
          <p:spPr>
            <a:xfrm>
              <a:off x="0" y="0"/>
              <a:ext cx="8380009" cy="2327910"/>
            </a:xfrm>
            <a:custGeom>
              <a:avLst/>
              <a:gdLst/>
              <a:ahLst/>
              <a:cxnLst/>
              <a:rect l="l" t="t" r="r" b="b"/>
              <a:pathLst>
                <a:path w="8380009" h="2327910">
                  <a:moveTo>
                    <a:pt x="0" y="0"/>
                  </a:moveTo>
                  <a:lnTo>
                    <a:pt x="8380009" y="0"/>
                  </a:lnTo>
                  <a:lnTo>
                    <a:pt x="8380009" y="2327910"/>
                  </a:lnTo>
                  <a:lnTo>
                    <a:pt x="0" y="2327910"/>
                  </a:lnTo>
                  <a:close/>
                </a:path>
              </a:pathLst>
            </a:custGeom>
            <a:solidFill>
              <a:srgbClr val="ED1C58"/>
            </a:solidFill>
          </p:spPr>
          <p:txBody>
            <a:bodyPr/>
            <a:lstStyle/>
            <a:p>
              <a:endParaRPr lang="en-AU"/>
            </a:p>
          </p:txBody>
        </p:sp>
      </p:grpSp>
      <p:sp>
        <p:nvSpPr>
          <p:cNvPr id="5" name="Freeform 5"/>
          <p:cNvSpPr/>
          <p:nvPr/>
        </p:nvSpPr>
        <p:spPr>
          <a:xfrm rot="-4052264">
            <a:off x="11797858" y="6674153"/>
            <a:ext cx="3296048" cy="3286238"/>
          </a:xfrm>
          <a:custGeom>
            <a:avLst/>
            <a:gdLst/>
            <a:ahLst/>
            <a:cxnLst/>
            <a:rect l="l" t="t" r="r" b="b"/>
            <a:pathLst>
              <a:path w="3296048" h="3286238">
                <a:moveTo>
                  <a:pt x="0" y="0"/>
                </a:moveTo>
                <a:lnTo>
                  <a:pt x="3296048" y="0"/>
                </a:lnTo>
                <a:lnTo>
                  <a:pt x="3296048"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6" name="Freeform 6"/>
          <p:cNvSpPr/>
          <p:nvPr/>
        </p:nvSpPr>
        <p:spPr>
          <a:xfrm rot="-1666519">
            <a:off x="3147189" y="6238175"/>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7" name="Freeform 7"/>
          <p:cNvSpPr/>
          <p:nvPr/>
        </p:nvSpPr>
        <p:spPr>
          <a:xfrm rot="6847888">
            <a:off x="2884898" y="322158"/>
            <a:ext cx="3296048" cy="3286238"/>
          </a:xfrm>
          <a:custGeom>
            <a:avLst/>
            <a:gdLst/>
            <a:ahLst/>
            <a:cxnLst/>
            <a:rect l="l" t="t" r="r" b="b"/>
            <a:pathLst>
              <a:path w="3296048" h="3286238">
                <a:moveTo>
                  <a:pt x="0" y="0"/>
                </a:moveTo>
                <a:lnTo>
                  <a:pt x="3296047" y="0"/>
                </a:lnTo>
                <a:lnTo>
                  <a:pt x="3296047" y="3286238"/>
                </a:lnTo>
                <a:lnTo>
                  <a:pt x="0" y="328623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8" name="Freeform 8"/>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4"/>
            <a:stretch>
              <a:fillRect l="-3155" r="-3155"/>
            </a:stretch>
          </a:blipFill>
        </p:spPr>
        <p:txBody>
          <a:bodyPr/>
          <a:lstStyle/>
          <a:p>
            <a:endParaRPr lang="en-AU"/>
          </a:p>
        </p:txBody>
      </p:sp>
      <p:sp>
        <p:nvSpPr>
          <p:cNvPr id="9" name="Freeform 9"/>
          <p:cNvSpPr/>
          <p:nvPr/>
        </p:nvSpPr>
        <p:spPr>
          <a:xfrm>
            <a:off x="7382159" y="6857146"/>
            <a:ext cx="3523683" cy="2920252"/>
          </a:xfrm>
          <a:custGeom>
            <a:avLst/>
            <a:gdLst/>
            <a:ahLst/>
            <a:cxnLst/>
            <a:rect l="l" t="t" r="r" b="b"/>
            <a:pathLst>
              <a:path w="3523683" h="2920252">
                <a:moveTo>
                  <a:pt x="0" y="0"/>
                </a:moveTo>
                <a:lnTo>
                  <a:pt x="3523682" y="0"/>
                </a:lnTo>
                <a:lnTo>
                  <a:pt x="3523682" y="2920252"/>
                </a:lnTo>
                <a:lnTo>
                  <a:pt x="0" y="2920252"/>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10" name="Freeform 10"/>
          <p:cNvSpPr/>
          <p:nvPr/>
        </p:nvSpPr>
        <p:spPr>
          <a:xfrm>
            <a:off x="1466920" y="2975796"/>
            <a:ext cx="1785421" cy="3881350"/>
          </a:xfrm>
          <a:custGeom>
            <a:avLst/>
            <a:gdLst/>
            <a:ahLst/>
            <a:cxnLst/>
            <a:rect l="l" t="t" r="r" b="b"/>
            <a:pathLst>
              <a:path w="1785421" h="3881350">
                <a:moveTo>
                  <a:pt x="0" y="0"/>
                </a:moveTo>
                <a:lnTo>
                  <a:pt x="1785421" y="0"/>
                </a:lnTo>
                <a:lnTo>
                  <a:pt x="1785421" y="3881350"/>
                </a:lnTo>
                <a:lnTo>
                  <a:pt x="0" y="3881350"/>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1" name="TextBox 11"/>
          <p:cNvSpPr txBox="1"/>
          <p:nvPr/>
        </p:nvSpPr>
        <p:spPr>
          <a:xfrm>
            <a:off x="6044109" y="4532597"/>
            <a:ext cx="6599856" cy="1527592"/>
          </a:xfrm>
          <a:prstGeom prst="rect">
            <a:avLst/>
          </a:prstGeom>
        </p:spPr>
        <p:txBody>
          <a:bodyPr lIns="0" tIns="0" rIns="0" bIns="0" rtlCol="0" anchor="t">
            <a:spAutoFit/>
          </a:bodyPr>
          <a:lstStyle/>
          <a:p>
            <a:pPr algn="ctr">
              <a:lnSpc>
                <a:spcPts val="5600"/>
              </a:lnSpc>
            </a:pPr>
            <a:r>
              <a:rPr lang="en-US" sz="4956" spc="272">
                <a:solidFill>
                  <a:srgbClr val="FFFFFF"/>
                </a:solidFill>
                <a:latin typeface="Helvetica Neue LT Std 2"/>
                <a:ea typeface="Helvetica Neue LT Std 2"/>
                <a:cs typeface="Helvetica Neue LT Std 2"/>
                <a:sym typeface="Helvetica Neue LT Std 2"/>
              </a:rPr>
              <a:t>CAREER EXPLORATION STAGES</a:t>
            </a:r>
          </a:p>
        </p:txBody>
      </p:sp>
      <p:sp>
        <p:nvSpPr>
          <p:cNvPr id="12" name="Freeform 12"/>
          <p:cNvSpPr/>
          <p:nvPr/>
        </p:nvSpPr>
        <p:spPr>
          <a:xfrm>
            <a:off x="7155325" y="729359"/>
            <a:ext cx="3750516" cy="2679331"/>
          </a:xfrm>
          <a:custGeom>
            <a:avLst/>
            <a:gdLst/>
            <a:ahLst/>
            <a:cxnLst/>
            <a:rect l="l" t="t" r="r" b="b"/>
            <a:pathLst>
              <a:path w="3750516" h="2679331">
                <a:moveTo>
                  <a:pt x="0" y="0"/>
                </a:moveTo>
                <a:lnTo>
                  <a:pt x="3750516" y="0"/>
                </a:lnTo>
                <a:lnTo>
                  <a:pt x="3750516" y="2679331"/>
                </a:lnTo>
                <a:lnTo>
                  <a:pt x="0" y="2679331"/>
                </a:lnTo>
                <a:lnTo>
                  <a:pt x="0" y="0"/>
                </a:lnTo>
                <a:close/>
              </a:path>
            </a:pathLst>
          </a:custGeom>
          <a:blipFill>
            <a:blip r:embed="rId7"/>
            <a:stretch>
              <a:fillRect t="-1345"/>
            </a:stretch>
          </a:blipFill>
        </p:spPr>
        <p:txBody>
          <a:bodyPr/>
          <a:lstStyle/>
          <a:p>
            <a:endParaRPr lang="en-AU"/>
          </a:p>
        </p:txBody>
      </p:sp>
      <p:grpSp>
        <p:nvGrpSpPr>
          <p:cNvPr id="13" name="Group 13"/>
          <p:cNvGrpSpPr/>
          <p:nvPr/>
        </p:nvGrpSpPr>
        <p:grpSpPr>
          <a:xfrm>
            <a:off x="7155325" y="711337"/>
            <a:ext cx="3750516" cy="2715374"/>
            <a:chOff x="0" y="0"/>
            <a:chExt cx="987790" cy="715160"/>
          </a:xfrm>
        </p:grpSpPr>
        <p:sp>
          <p:nvSpPr>
            <p:cNvPr id="14" name="Freeform 14"/>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15" name="TextBox 15"/>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16" name="TextBox 16"/>
          <p:cNvSpPr txBox="1"/>
          <p:nvPr/>
        </p:nvSpPr>
        <p:spPr>
          <a:xfrm>
            <a:off x="7602495" y="-155438"/>
            <a:ext cx="2962336" cy="866775"/>
          </a:xfrm>
          <a:prstGeom prst="rect">
            <a:avLst/>
          </a:prstGeom>
        </p:spPr>
        <p:txBody>
          <a:bodyPr lIns="0" tIns="0" rIns="0" bIns="0" rtlCol="0" anchor="t">
            <a:spAutoFit/>
          </a:bodyPr>
          <a:lstStyle/>
          <a:p>
            <a:pPr algn="l">
              <a:lnSpc>
                <a:spcPts val="7200"/>
              </a:lnSpc>
            </a:pPr>
            <a:r>
              <a:rPr lang="en-US" sz="3000">
                <a:solidFill>
                  <a:srgbClr val="E0004D"/>
                </a:solidFill>
                <a:latin typeface="Helvetica Neue LT Std 3"/>
                <a:ea typeface="Helvetica Neue LT Std 3"/>
                <a:cs typeface="Helvetica Neue LT Std 3"/>
                <a:sym typeface="Helvetica Neue LT Std 3"/>
              </a:rPr>
              <a:t>KNOW YOURSELF</a:t>
            </a:r>
          </a:p>
        </p:txBody>
      </p:sp>
      <p:sp>
        <p:nvSpPr>
          <p:cNvPr id="17" name="Freeform 17"/>
          <p:cNvSpPr/>
          <p:nvPr/>
        </p:nvSpPr>
        <p:spPr>
          <a:xfrm>
            <a:off x="13752259" y="4072152"/>
            <a:ext cx="3683498" cy="2576458"/>
          </a:xfrm>
          <a:custGeom>
            <a:avLst/>
            <a:gdLst/>
            <a:ahLst/>
            <a:cxnLst/>
            <a:rect l="l" t="t" r="r" b="b"/>
            <a:pathLst>
              <a:path w="3683498" h="2576458">
                <a:moveTo>
                  <a:pt x="0" y="0"/>
                </a:moveTo>
                <a:lnTo>
                  <a:pt x="3683498" y="0"/>
                </a:lnTo>
                <a:lnTo>
                  <a:pt x="3683498" y="2576458"/>
                </a:lnTo>
                <a:lnTo>
                  <a:pt x="0" y="2576458"/>
                </a:lnTo>
                <a:lnTo>
                  <a:pt x="0" y="0"/>
                </a:lnTo>
                <a:close/>
              </a:path>
            </a:pathLst>
          </a:custGeom>
          <a:blipFill>
            <a:blip r:embed="rId8"/>
            <a:stretch>
              <a:fillRect t="-362" r="-5745" b="-362"/>
            </a:stretch>
          </a:blipFill>
        </p:spPr>
        <p:txBody>
          <a:bodyPr/>
          <a:lstStyle/>
          <a:p>
            <a:endParaRPr lang="en-AU"/>
          </a:p>
        </p:txBody>
      </p:sp>
      <p:grpSp>
        <p:nvGrpSpPr>
          <p:cNvPr id="18" name="Group 18"/>
          <p:cNvGrpSpPr/>
          <p:nvPr/>
        </p:nvGrpSpPr>
        <p:grpSpPr>
          <a:xfrm>
            <a:off x="13718750" y="4002694"/>
            <a:ext cx="3750516" cy="2715374"/>
            <a:chOff x="0" y="0"/>
            <a:chExt cx="987790" cy="715160"/>
          </a:xfrm>
        </p:grpSpPr>
        <p:sp>
          <p:nvSpPr>
            <p:cNvPr id="19" name="Freeform 19"/>
            <p:cNvSpPr/>
            <p:nvPr/>
          </p:nvSpPr>
          <p:spPr>
            <a:xfrm>
              <a:off x="0" y="0"/>
              <a:ext cx="987790" cy="715160"/>
            </a:xfrm>
            <a:custGeom>
              <a:avLst/>
              <a:gdLst/>
              <a:ahLst/>
              <a:cxnLst/>
              <a:rect l="l" t="t" r="r" b="b"/>
              <a:pathLst>
                <a:path w="987790" h="715160">
                  <a:moveTo>
                    <a:pt x="0" y="0"/>
                  </a:moveTo>
                  <a:lnTo>
                    <a:pt x="987790" y="0"/>
                  </a:lnTo>
                  <a:lnTo>
                    <a:pt x="987790" y="715160"/>
                  </a:lnTo>
                  <a:lnTo>
                    <a:pt x="0" y="715160"/>
                  </a:lnTo>
                  <a:close/>
                </a:path>
              </a:pathLst>
            </a:custGeom>
            <a:ln w="76200" cap="sq">
              <a:solidFill>
                <a:srgbClr val="E0004D"/>
              </a:solidFill>
              <a:prstDash val="solid"/>
              <a:miter/>
            </a:ln>
          </p:spPr>
          <p:txBody>
            <a:bodyPr/>
            <a:lstStyle/>
            <a:p>
              <a:endParaRPr lang="en-AU"/>
            </a:p>
          </p:txBody>
        </p:sp>
        <p:sp>
          <p:nvSpPr>
            <p:cNvPr id="20" name="TextBox 20"/>
            <p:cNvSpPr txBox="1"/>
            <p:nvPr/>
          </p:nvSpPr>
          <p:spPr>
            <a:xfrm>
              <a:off x="0" y="-19050"/>
              <a:ext cx="987790" cy="734210"/>
            </a:xfrm>
            <a:prstGeom prst="rect">
              <a:avLst/>
            </a:prstGeom>
          </p:spPr>
          <p:txBody>
            <a:bodyPr lIns="50800" tIns="50800" rIns="50800" bIns="50800" rtlCol="0" anchor="ctr"/>
            <a:lstStyle/>
            <a:p>
              <a:pPr algn="ctr">
                <a:lnSpc>
                  <a:spcPts val="2637"/>
                </a:lnSpc>
              </a:pPr>
              <a:endParaRPr/>
            </a:p>
          </p:txBody>
        </p:sp>
      </p:grpSp>
      <p:sp>
        <p:nvSpPr>
          <p:cNvPr id="21" name="TextBox 21"/>
          <p:cNvSpPr txBox="1"/>
          <p:nvPr/>
        </p:nvSpPr>
        <p:spPr>
          <a:xfrm>
            <a:off x="14079331" y="3159357"/>
            <a:ext cx="2962336" cy="866775"/>
          </a:xfrm>
          <a:prstGeom prst="rect">
            <a:avLst/>
          </a:prstGeom>
        </p:spPr>
        <p:txBody>
          <a:bodyPr lIns="0" tIns="0" rIns="0" bIns="0" rtlCol="0" anchor="t">
            <a:spAutoFit/>
          </a:bodyPr>
          <a:lstStyle/>
          <a:p>
            <a:pPr algn="ctr">
              <a:lnSpc>
                <a:spcPts val="7200"/>
              </a:lnSpc>
            </a:pPr>
            <a:r>
              <a:rPr lang="en-US" sz="3000">
                <a:solidFill>
                  <a:srgbClr val="E0004D"/>
                </a:solidFill>
                <a:latin typeface="Helvetica Neue LT Std 3"/>
                <a:ea typeface="Helvetica Neue LT Std 3"/>
                <a:cs typeface="Helvetica Neue LT Std 3"/>
                <a:sym typeface="Helvetica Neue LT Std 3"/>
              </a:rPr>
              <a:t>EXPLORE</a:t>
            </a:r>
          </a:p>
        </p:txBody>
      </p:sp>
      <p:sp>
        <p:nvSpPr>
          <p:cNvPr id="22" name="Freeform 22"/>
          <p:cNvSpPr/>
          <p:nvPr/>
        </p:nvSpPr>
        <p:spPr>
          <a:xfrm>
            <a:off x="6069646" y="1542025"/>
            <a:ext cx="949410" cy="1884686"/>
          </a:xfrm>
          <a:custGeom>
            <a:avLst/>
            <a:gdLst/>
            <a:ahLst/>
            <a:cxnLst/>
            <a:rect l="l" t="t" r="r" b="b"/>
            <a:pathLst>
              <a:path w="949410" h="1884686">
                <a:moveTo>
                  <a:pt x="0" y="0"/>
                </a:moveTo>
                <a:lnTo>
                  <a:pt x="949411" y="0"/>
                </a:lnTo>
                <a:lnTo>
                  <a:pt x="949411" y="1884686"/>
                </a:lnTo>
                <a:lnTo>
                  <a:pt x="0" y="1884686"/>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AU"/>
          </a:p>
        </p:txBody>
      </p:sp>
      <p:sp>
        <p:nvSpPr>
          <p:cNvPr id="23" name="Freeform 23"/>
          <p:cNvSpPr/>
          <p:nvPr/>
        </p:nvSpPr>
        <p:spPr>
          <a:xfrm>
            <a:off x="15782665" y="1965277"/>
            <a:ext cx="1476635" cy="1430490"/>
          </a:xfrm>
          <a:custGeom>
            <a:avLst/>
            <a:gdLst/>
            <a:ahLst/>
            <a:cxnLst/>
            <a:rect l="l" t="t" r="r" b="b"/>
            <a:pathLst>
              <a:path w="1476635" h="1430490">
                <a:moveTo>
                  <a:pt x="0" y="0"/>
                </a:moveTo>
                <a:lnTo>
                  <a:pt x="1476635" y="0"/>
                </a:lnTo>
                <a:lnTo>
                  <a:pt x="1476635" y="1430490"/>
                </a:lnTo>
                <a:lnTo>
                  <a:pt x="0" y="143049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A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021313" y="9100542"/>
            <a:ext cx="2237987" cy="749726"/>
          </a:xfrm>
          <a:custGeom>
            <a:avLst/>
            <a:gdLst/>
            <a:ahLst/>
            <a:cxnLst/>
            <a:rect l="l" t="t" r="r" b="b"/>
            <a:pathLst>
              <a:path w="2237987" h="749726">
                <a:moveTo>
                  <a:pt x="0" y="0"/>
                </a:moveTo>
                <a:lnTo>
                  <a:pt x="2237987" y="0"/>
                </a:lnTo>
                <a:lnTo>
                  <a:pt x="2237987" y="749726"/>
                </a:lnTo>
                <a:lnTo>
                  <a:pt x="0" y="749726"/>
                </a:lnTo>
                <a:lnTo>
                  <a:pt x="0" y="0"/>
                </a:lnTo>
                <a:close/>
              </a:path>
            </a:pathLst>
          </a:custGeom>
          <a:blipFill>
            <a:blip r:embed="rId3"/>
            <a:stretch>
              <a:fillRect/>
            </a:stretch>
          </a:blipFill>
        </p:spPr>
        <p:txBody>
          <a:bodyPr/>
          <a:lstStyle/>
          <a:p>
            <a:endParaRPr lang="en-AU"/>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9333" b="-9333"/>
            </a:stretch>
          </a:blipFill>
        </p:spPr>
        <p:txBody>
          <a:bodyPr/>
          <a:lstStyle/>
          <a:p>
            <a:endParaRPr lang="en-AU"/>
          </a:p>
        </p:txBody>
      </p:sp>
      <p:sp>
        <p:nvSpPr>
          <p:cNvPr id="4" name="Freeform 4"/>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t="-9222" b="-9222"/>
            </a:stretch>
          </a:blipFill>
        </p:spPr>
        <p:txBody>
          <a:bodyPr/>
          <a:lstStyle/>
          <a:p>
            <a:endParaRPr lang="en-AU"/>
          </a:p>
        </p:txBody>
      </p:sp>
      <p:sp>
        <p:nvSpPr>
          <p:cNvPr id="5" name="TextBox 5"/>
          <p:cNvSpPr txBox="1"/>
          <p:nvPr/>
        </p:nvSpPr>
        <p:spPr>
          <a:xfrm>
            <a:off x="7634545" y="1833745"/>
            <a:ext cx="10653455" cy="4953791"/>
          </a:xfrm>
          <a:prstGeom prst="rect">
            <a:avLst/>
          </a:prstGeom>
        </p:spPr>
        <p:txBody>
          <a:bodyPr lIns="0" tIns="0" rIns="0" bIns="0" rtlCol="0" anchor="t">
            <a:spAutoFit/>
          </a:bodyPr>
          <a:lstStyle/>
          <a:p>
            <a:pPr algn="ctr">
              <a:lnSpc>
                <a:spcPts val="12881"/>
              </a:lnSpc>
            </a:pPr>
            <a:r>
              <a:rPr lang="en-US" sz="11926">
                <a:solidFill>
                  <a:srgbClr val="FFFFFF"/>
                </a:solidFill>
                <a:latin typeface="Black Diamond"/>
                <a:ea typeface="Black Diamond"/>
                <a:cs typeface="Black Diamond"/>
                <a:sym typeface="Black Diamond"/>
              </a:rPr>
              <a:t>What career exploration</a:t>
            </a:r>
          </a:p>
          <a:p>
            <a:pPr algn="ctr">
              <a:lnSpc>
                <a:spcPts val="12881"/>
              </a:lnSpc>
            </a:pPr>
            <a:r>
              <a:rPr lang="en-US" sz="11926">
                <a:solidFill>
                  <a:srgbClr val="FFFFFF"/>
                </a:solidFill>
                <a:latin typeface="Black Diamond"/>
                <a:ea typeface="Black Diamond"/>
                <a:cs typeface="Black Diamond"/>
                <a:sym typeface="Black Diamond"/>
              </a:rPr>
              <a:t>activities have you </a:t>
            </a:r>
          </a:p>
          <a:p>
            <a:pPr algn="ctr">
              <a:lnSpc>
                <a:spcPts val="12881"/>
              </a:lnSpc>
            </a:pPr>
            <a:r>
              <a:rPr lang="en-US" sz="11926">
                <a:solidFill>
                  <a:srgbClr val="FFFFFF"/>
                </a:solidFill>
                <a:latin typeface="Black Diamond"/>
                <a:ea typeface="Black Diamond"/>
                <a:cs typeface="Black Diamond"/>
                <a:sym typeface="Black Diamond"/>
              </a:rPr>
              <a:t>completed?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021313" y="9100542"/>
            <a:ext cx="2237987" cy="749726"/>
          </a:xfrm>
          <a:custGeom>
            <a:avLst/>
            <a:gdLst/>
            <a:ahLst/>
            <a:cxnLst/>
            <a:rect l="l" t="t" r="r" b="b"/>
            <a:pathLst>
              <a:path w="2237987" h="749726">
                <a:moveTo>
                  <a:pt x="0" y="0"/>
                </a:moveTo>
                <a:lnTo>
                  <a:pt x="2237987" y="0"/>
                </a:lnTo>
                <a:lnTo>
                  <a:pt x="2237987" y="749726"/>
                </a:lnTo>
                <a:lnTo>
                  <a:pt x="0" y="749726"/>
                </a:lnTo>
                <a:lnTo>
                  <a:pt x="0" y="0"/>
                </a:lnTo>
                <a:close/>
              </a:path>
            </a:pathLst>
          </a:custGeom>
          <a:blipFill>
            <a:blip r:embed="rId3"/>
            <a:stretch>
              <a:fillRect/>
            </a:stretch>
          </a:blipFill>
        </p:spPr>
        <p:txBody>
          <a:bodyPr/>
          <a:lstStyle/>
          <a:p>
            <a:endParaRPr lang="en-AU"/>
          </a:p>
        </p:txBody>
      </p:sp>
      <p:sp>
        <p:nvSpPr>
          <p:cNvPr id="3" name="Freeform 3"/>
          <p:cNvSpPr/>
          <p:nvPr/>
        </p:nvSpPr>
        <p:spPr>
          <a:xfrm>
            <a:off x="2217511" y="4552054"/>
            <a:ext cx="1344803" cy="2213668"/>
          </a:xfrm>
          <a:custGeom>
            <a:avLst/>
            <a:gdLst/>
            <a:ahLst/>
            <a:cxnLst/>
            <a:rect l="l" t="t" r="r" b="b"/>
            <a:pathLst>
              <a:path w="1344803" h="2213668">
                <a:moveTo>
                  <a:pt x="0" y="0"/>
                </a:moveTo>
                <a:lnTo>
                  <a:pt x="1344803" y="0"/>
                </a:lnTo>
                <a:lnTo>
                  <a:pt x="1344803" y="2213668"/>
                </a:lnTo>
                <a:lnTo>
                  <a:pt x="0" y="221366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4" name="Freeform 4"/>
          <p:cNvSpPr/>
          <p:nvPr/>
        </p:nvSpPr>
        <p:spPr>
          <a:xfrm>
            <a:off x="2715419" y="2218773"/>
            <a:ext cx="3952749" cy="3201727"/>
          </a:xfrm>
          <a:custGeom>
            <a:avLst/>
            <a:gdLst/>
            <a:ahLst/>
            <a:cxnLst/>
            <a:rect l="l" t="t" r="r" b="b"/>
            <a:pathLst>
              <a:path w="3952749" h="3201727">
                <a:moveTo>
                  <a:pt x="0" y="0"/>
                </a:moveTo>
                <a:lnTo>
                  <a:pt x="3952749" y="0"/>
                </a:lnTo>
                <a:lnTo>
                  <a:pt x="3952749" y="3201726"/>
                </a:lnTo>
                <a:lnTo>
                  <a:pt x="0" y="320172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grpSp>
        <p:nvGrpSpPr>
          <p:cNvPr id="5" name="Group 5"/>
          <p:cNvGrpSpPr/>
          <p:nvPr/>
        </p:nvGrpSpPr>
        <p:grpSpPr>
          <a:xfrm>
            <a:off x="8218653" y="2273828"/>
            <a:ext cx="2615507" cy="1545808"/>
            <a:chOff x="0" y="0"/>
            <a:chExt cx="10744200" cy="6350000"/>
          </a:xfrm>
        </p:grpSpPr>
        <p:sp>
          <p:nvSpPr>
            <p:cNvPr id="6" name="Freeform 6"/>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7" name="Group 7"/>
          <p:cNvGrpSpPr/>
          <p:nvPr/>
        </p:nvGrpSpPr>
        <p:grpSpPr>
          <a:xfrm>
            <a:off x="10515784" y="4370596"/>
            <a:ext cx="2615507" cy="1545808"/>
            <a:chOff x="0" y="0"/>
            <a:chExt cx="10744200" cy="6350000"/>
          </a:xfrm>
        </p:grpSpPr>
        <p:sp>
          <p:nvSpPr>
            <p:cNvPr id="8" name="Freeform 8"/>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9" name="Group 9"/>
          <p:cNvGrpSpPr/>
          <p:nvPr/>
        </p:nvGrpSpPr>
        <p:grpSpPr>
          <a:xfrm>
            <a:off x="8218653" y="6286500"/>
            <a:ext cx="2615507" cy="1545808"/>
            <a:chOff x="0" y="0"/>
            <a:chExt cx="10744200" cy="6350000"/>
          </a:xfrm>
        </p:grpSpPr>
        <p:sp>
          <p:nvSpPr>
            <p:cNvPr id="10" name="Freeform 10"/>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sp>
        <p:nvSpPr>
          <p:cNvPr id="11" name="Freeform 11"/>
          <p:cNvSpPr/>
          <p:nvPr/>
        </p:nvSpPr>
        <p:spPr>
          <a:xfrm>
            <a:off x="15768467" y="216527"/>
            <a:ext cx="2165795" cy="1624346"/>
          </a:xfrm>
          <a:custGeom>
            <a:avLst/>
            <a:gdLst/>
            <a:ahLst/>
            <a:cxnLst/>
            <a:rect l="l" t="t" r="r" b="b"/>
            <a:pathLst>
              <a:path w="2165795" h="1624346">
                <a:moveTo>
                  <a:pt x="0" y="0"/>
                </a:moveTo>
                <a:lnTo>
                  <a:pt x="2165795" y="0"/>
                </a:lnTo>
                <a:lnTo>
                  <a:pt x="2165795" y="1624346"/>
                </a:lnTo>
                <a:lnTo>
                  <a:pt x="0" y="162434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2" name="Freeform 12"/>
          <p:cNvSpPr/>
          <p:nvPr/>
        </p:nvSpPr>
        <p:spPr>
          <a:xfrm>
            <a:off x="14201201" y="3614884"/>
            <a:ext cx="1251554" cy="1528616"/>
          </a:xfrm>
          <a:custGeom>
            <a:avLst/>
            <a:gdLst/>
            <a:ahLst/>
            <a:cxnLst/>
            <a:rect l="l" t="t" r="r" b="b"/>
            <a:pathLst>
              <a:path w="1251554" h="1528616">
                <a:moveTo>
                  <a:pt x="0" y="0"/>
                </a:moveTo>
                <a:lnTo>
                  <a:pt x="1251554" y="0"/>
                </a:lnTo>
                <a:lnTo>
                  <a:pt x="1251554" y="1528616"/>
                </a:lnTo>
                <a:lnTo>
                  <a:pt x="0" y="15286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sp>
        <p:nvSpPr>
          <p:cNvPr id="13" name="Freeform 13"/>
          <p:cNvSpPr/>
          <p:nvPr/>
        </p:nvSpPr>
        <p:spPr>
          <a:xfrm>
            <a:off x="16140307" y="5678963"/>
            <a:ext cx="1422116" cy="1881823"/>
          </a:xfrm>
          <a:custGeom>
            <a:avLst/>
            <a:gdLst/>
            <a:ahLst/>
            <a:cxnLst/>
            <a:rect l="l" t="t" r="r" b="b"/>
            <a:pathLst>
              <a:path w="1422116" h="1881823">
                <a:moveTo>
                  <a:pt x="0" y="0"/>
                </a:moveTo>
                <a:lnTo>
                  <a:pt x="1422115" y="0"/>
                </a:lnTo>
                <a:lnTo>
                  <a:pt x="1422115" y="1881824"/>
                </a:lnTo>
                <a:lnTo>
                  <a:pt x="0" y="1881824"/>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sp>
        <p:nvSpPr>
          <p:cNvPr id="14" name="Freeform 14"/>
          <p:cNvSpPr/>
          <p:nvPr/>
        </p:nvSpPr>
        <p:spPr>
          <a:xfrm>
            <a:off x="14631720" y="6846914"/>
            <a:ext cx="1153923" cy="1718543"/>
          </a:xfrm>
          <a:custGeom>
            <a:avLst/>
            <a:gdLst/>
            <a:ahLst/>
            <a:cxnLst/>
            <a:rect l="l" t="t" r="r" b="b"/>
            <a:pathLst>
              <a:path w="1153923" h="1718543">
                <a:moveTo>
                  <a:pt x="0" y="0"/>
                </a:moveTo>
                <a:lnTo>
                  <a:pt x="1153923" y="0"/>
                </a:lnTo>
                <a:lnTo>
                  <a:pt x="1153923" y="1718543"/>
                </a:lnTo>
                <a:lnTo>
                  <a:pt x="0" y="1718543"/>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AU"/>
          </a:p>
        </p:txBody>
      </p:sp>
      <p:sp>
        <p:nvSpPr>
          <p:cNvPr id="15" name="TextBox 15"/>
          <p:cNvSpPr txBox="1"/>
          <p:nvPr/>
        </p:nvSpPr>
        <p:spPr>
          <a:xfrm>
            <a:off x="2889912" y="2796203"/>
            <a:ext cx="3952749" cy="1341797"/>
          </a:xfrm>
          <a:prstGeom prst="rect">
            <a:avLst/>
          </a:prstGeom>
        </p:spPr>
        <p:txBody>
          <a:bodyPr lIns="0" tIns="0" rIns="0" bIns="0" rtlCol="0" anchor="t">
            <a:spAutoFit/>
          </a:bodyPr>
          <a:lstStyle/>
          <a:p>
            <a:pPr algn="ctr">
              <a:lnSpc>
                <a:spcPts val="3333"/>
              </a:lnSpc>
            </a:pPr>
            <a:r>
              <a:rPr lang="en-US" sz="3145" b="1">
                <a:solidFill>
                  <a:srgbClr val="414042"/>
                </a:solidFill>
                <a:latin typeface="Helvetica Neue LT Std 4"/>
                <a:ea typeface="Helvetica Neue LT Std 4"/>
                <a:cs typeface="Helvetica Neue LT Std 4"/>
                <a:sym typeface="Helvetica Neue LT Std 4"/>
              </a:rPr>
              <a:t>I’m interested in </a:t>
            </a:r>
          </a:p>
          <a:p>
            <a:pPr algn="ctr">
              <a:lnSpc>
                <a:spcPts val="3333"/>
              </a:lnSpc>
              <a:spcBef>
                <a:spcPct val="0"/>
              </a:spcBef>
            </a:pPr>
            <a:r>
              <a:rPr lang="en-US" sz="3145" b="1">
                <a:solidFill>
                  <a:srgbClr val="414042"/>
                </a:solidFill>
                <a:latin typeface="Helvetica Neue LT Std 4"/>
                <a:ea typeface="Helvetica Neue LT Std 4"/>
                <a:cs typeface="Helvetica Neue LT Std 4"/>
                <a:sym typeface="Helvetica Neue LT Std 4"/>
              </a:rPr>
              <a:t>Health. I’m going to learn more about it </a:t>
            </a:r>
          </a:p>
        </p:txBody>
      </p:sp>
      <p:sp>
        <p:nvSpPr>
          <p:cNvPr id="16" name="TextBox 16"/>
          <p:cNvSpPr txBox="1"/>
          <p:nvPr/>
        </p:nvSpPr>
        <p:spPr>
          <a:xfrm>
            <a:off x="7550032" y="2571096"/>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Talk to</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 people</a:t>
            </a:r>
          </a:p>
        </p:txBody>
      </p:sp>
      <p:sp>
        <p:nvSpPr>
          <p:cNvPr id="17" name="TextBox 17"/>
          <p:cNvSpPr txBox="1"/>
          <p:nvPr/>
        </p:nvSpPr>
        <p:spPr>
          <a:xfrm>
            <a:off x="9847163" y="4882328"/>
            <a:ext cx="3952749" cy="503597"/>
          </a:xfrm>
          <a:prstGeom prst="rect">
            <a:avLst/>
          </a:prstGeom>
        </p:spPr>
        <p:txBody>
          <a:bodyPr lIns="0" tIns="0" rIns="0" bIns="0" rtlCol="0" anchor="t">
            <a:spAutoFit/>
          </a:bodyPr>
          <a:lstStyle/>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MyFuture </a:t>
            </a:r>
          </a:p>
        </p:txBody>
      </p:sp>
      <p:sp>
        <p:nvSpPr>
          <p:cNvPr id="18" name="TextBox 18"/>
          <p:cNvSpPr txBox="1"/>
          <p:nvPr/>
        </p:nvSpPr>
        <p:spPr>
          <a:xfrm>
            <a:off x="7550032" y="6591300"/>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Subject</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 Selection</a:t>
            </a:r>
          </a:p>
        </p:txBody>
      </p:sp>
      <p:grpSp>
        <p:nvGrpSpPr>
          <p:cNvPr id="19" name="Group 19"/>
          <p:cNvGrpSpPr/>
          <p:nvPr/>
        </p:nvGrpSpPr>
        <p:grpSpPr>
          <a:xfrm>
            <a:off x="0" y="0"/>
            <a:ext cx="15702955" cy="1685373"/>
            <a:chOff x="0" y="0"/>
            <a:chExt cx="19938347" cy="2139951"/>
          </a:xfrm>
        </p:grpSpPr>
        <p:sp>
          <p:nvSpPr>
            <p:cNvPr id="20" name="Freeform 20"/>
            <p:cNvSpPr/>
            <p:nvPr/>
          </p:nvSpPr>
          <p:spPr>
            <a:xfrm>
              <a:off x="0" y="0"/>
              <a:ext cx="19938391" cy="2139985"/>
            </a:xfrm>
            <a:custGeom>
              <a:avLst/>
              <a:gdLst/>
              <a:ahLst/>
              <a:cxnLst/>
              <a:rect l="l" t="t" r="r" b="b"/>
              <a:pathLst>
                <a:path w="19938391" h="2139985">
                  <a:moveTo>
                    <a:pt x="0" y="0"/>
                  </a:moveTo>
                  <a:lnTo>
                    <a:pt x="19938391" y="0"/>
                  </a:lnTo>
                  <a:lnTo>
                    <a:pt x="19938391" y="2139985"/>
                  </a:lnTo>
                  <a:lnTo>
                    <a:pt x="0" y="2139985"/>
                  </a:lnTo>
                  <a:close/>
                </a:path>
              </a:pathLst>
            </a:custGeom>
            <a:solidFill>
              <a:srgbClr val="ED1C58"/>
            </a:solidFill>
          </p:spPr>
          <p:txBody>
            <a:bodyPr/>
            <a:lstStyle/>
            <a:p>
              <a:endParaRPr lang="en-AU"/>
            </a:p>
          </p:txBody>
        </p:sp>
      </p:grpSp>
      <p:sp>
        <p:nvSpPr>
          <p:cNvPr id="21" name="TextBox 21"/>
          <p:cNvSpPr txBox="1"/>
          <p:nvPr/>
        </p:nvSpPr>
        <p:spPr>
          <a:xfrm>
            <a:off x="1028700" y="254627"/>
            <a:ext cx="14946295" cy="1186046"/>
          </a:xfrm>
          <a:prstGeom prst="rect">
            <a:avLst/>
          </a:prstGeom>
        </p:spPr>
        <p:txBody>
          <a:bodyPr lIns="0" tIns="0" rIns="0" bIns="0" rtlCol="0" anchor="t">
            <a:spAutoFit/>
          </a:bodyPr>
          <a:lstStyle/>
          <a:p>
            <a:pPr algn="l">
              <a:lnSpc>
                <a:spcPts val="9103"/>
              </a:lnSpc>
            </a:pPr>
            <a:r>
              <a:rPr lang="en-US" sz="8056" spc="443">
                <a:solidFill>
                  <a:srgbClr val="FFFFFF"/>
                </a:solidFill>
                <a:latin typeface="Black Diamond"/>
                <a:ea typeface="Black Diamond"/>
                <a:cs typeface="Black Diamond"/>
                <a:sym typeface="Black Diamond"/>
              </a:rPr>
              <a:t>Student interested in Health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3"/>
            <a:stretch>
              <a:fillRect l="-738" r="-165954"/>
            </a:stretch>
          </a:blipFill>
        </p:spPr>
        <p:txBody>
          <a:bodyPr/>
          <a:lstStyle/>
          <a:p>
            <a:endParaRPr lang="en-AU"/>
          </a:p>
        </p:txBody>
      </p:sp>
      <p:sp>
        <p:nvSpPr>
          <p:cNvPr id="3" name="TextBox 3"/>
          <p:cNvSpPr txBox="1"/>
          <p:nvPr/>
        </p:nvSpPr>
        <p:spPr>
          <a:xfrm>
            <a:off x="7455570" y="2418607"/>
            <a:ext cx="9965119" cy="6199506"/>
          </a:xfrm>
          <a:prstGeom prst="rect">
            <a:avLst/>
          </a:prstGeom>
        </p:spPr>
        <p:txBody>
          <a:bodyPr lIns="0" tIns="0" rIns="0" bIns="0" rtlCol="0" anchor="t">
            <a:spAutoFit/>
          </a:bodyPr>
          <a:lstStyle/>
          <a:p>
            <a:pPr marL="633410" lvl="1" indent="-316705" algn="l">
              <a:lnSpc>
                <a:spcPts val="7279"/>
              </a:lnSpc>
              <a:buFont typeface="Arial"/>
              <a:buChar char="•"/>
            </a:pPr>
            <a:r>
              <a:rPr lang="en-US" sz="3499">
                <a:solidFill>
                  <a:srgbClr val="000000"/>
                </a:solidFill>
                <a:latin typeface="Helvetica Neue LT Std 1"/>
                <a:ea typeface="Helvetica Neue LT Std 1"/>
                <a:cs typeface="Helvetica Neue LT Std 1"/>
                <a:sym typeface="Helvetica Neue LT Std 1"/>
              </a:rPr>
              <a:t>The concept of career exploration</a:t>
            </a:r>
          </a:p>
          <a:p>
            <a:pPr marL="633410" lvl="1" indent="-316705" algn="l">
              <a:lnSpc>
                <a:spcPts val="7279"/>
              </a:lnSpc>
              <a:buFont typeface="Arial"/>
              <a:buChar char="•"/>
            </a:pPr>
            <a:r>
              <a:rPr lang="en-US" sz="3499">
                <a:solidFill>
                  <a:srgbClr val="000000"/>
                </a:solidFill>
                <a:latin typeface="Helvetica Neue LT Std 1"/>
                <a:ea typeface="Helvetica Neue LT Std 1"/>
                <a:cs typeface="Helvetica Neue LT Std 1"/>
                <a:sym typeface="Helvetica Neue LT Std 1"/>
              </a:rPr>
              <a:t>Why do you need to start now?</a:t>
            </a:r>
          </a:p>
          <a:p>
            <a:pPr marL="633410" lvl="1" indent="-316705" algn="l">
              <a:lnSpc>
                <a:spcPts val="7279"/>
              </a:lnSpc>
              <a:buFont typeface="Arial"/>
              <a:buChar char="•"/>
            </a:pPr>
            <a:r>
              <a:rPr lang="en-US" sz="3499">
                <a:solidFill>
                  <a:srgbClr val="000000"/>
                </a:solidFill>
                <a:latin typeface="Helvetica Neue LT Std 1"/>
                <a:ea typeface="Helvetica Neue LT Std 1"/>
                <a:cs typeface="Helvetica Neue LT Std 1"/>
                <a:sym typeface="Helvetica Neue LT Std 1"/>
              </a:rPr>
              <a:t>How well do you know yourself?</a:t>
            </a:r>
          </a:p>
          <a:p>
            <a:pPr marL="633410" lvl="1" indent="-316705" algn="l">
              <a:lnSpc>
                <a:spcPts val="7279"/>
              </a:lnSpc>
              <a:buFont typeface="Arial"/>
              <a:buChar char="•"/>
            </a:pPr>
            <a:r>
              <a:rPr lang="en-US" sz="3499">
                <a:solidFill>
                  <a:srgbClr val="000000"/>
                </a:solidFill>
                <a:latin typeface="Helvetica Neue LT Std 1"/>
                <a:ea typeface="Helvetica Neue LT Std 1"/>
                <a:cs typeface="Helvetica Neue LT Std 1"/>
                <a:sym typeface="Helvetica Neue LT Std 1"/>
              </a:rPr>
              <a:t>Career tools for exploring options</a:t>
            </a:r>
          </a:p>
          <a:p>
            <a:pPr marL="633410" lvl="1" indent="-316705" algn="l">
              <a:lnSpc>
                <a:spcPts val="7279"/>
              </a:lnSpc>
              <a:buFont typeface="Arial"/>
              <a:buChar char="•"/>
            </a:pPr>
            <a:r>
              <a:rPr lang="en-US" sz="3499">
                <a:solidFill>
                  <a:srgbClr val="000000"/>
                </a:solidFill>
                <a:latin typeface="Helvetica Neue LT Std 1"/>
                <a:ea typeface="Helvetica Neue LT Std 1"/>
                <a:cs typeface="Helvetica Neue LT Std 1"/>
                <a:sym typeface="Helvetica Neue LT Std 1"/>
              </a:rPr>
              <a:t>Impact of your digital footprint on your career </a:t>
            </a:r>
          </a:p>
          <a:p>
            <a:pPr algn="l">
              <a:lnSpc>
                <a:spcPts val="6240"/>
              </a:lnSpc>
            </a:pPr>
            <a:endParaRPr lang="en-US" sz="3499">
              <a:solidFill>
                <a:srgbClr val="000000"/>
              </a:solidFill>
              <a:latin typeface="Helvetica Neue LT Std 1"/>
              <a:ea typeface="Helvetica Neue LT Std 1"/>
              <a:cs typeface="Helvetica Neue LT Std 1"/>
              <a:sym typeface="Helvetica Neue LT Std 1"/>
            </a:endParaRPr>
          </a:p>
          <a:p>
            <a:pPr algn="l">
              <a:lnSpc>
                <a:spcPts val="6240"/>
              </a:lnSpc>
            </a:pPr>
            <a:endParaRPr lang="en-US" sz="3499">
              <a:solidFill>
                <a:srgbClr val="000000"/>
              </a:solidFill>
              <a:latin typeface="Helvetica Neue LT Std 1"/>
              <a:ea typeface="Helvetica Neue LT Std 1"/>
              <a:cs typeface="Helvetica Neue LT Std 1"/>
              <a:sym typeface="Helvetica Neue LT Std 1"/>
            </a:endParaRPr>
          </a:p>
        </p:txBody>
      </p:sp>
      <p:sp>
        <p:nvSpPr>
          <p:cNvPr id="4" name="TextBox 4"/>
          <p:cNvSpPr txBox="1"/>
          <p:nvPr/>
        </p:nvSpPr>
        <p:spPr>
          <a:xfrm>
            <a:off x="7646046" y="160347"/>
            <a:ext cx="9584168" cy="1980023"/>
          </a:xfrm>
          <a:prstGeom prst="rect">
            <a:avLst/>
          </a:prstGeom>
        </p:spPr>
        <p:txBody>
          <a:bodyPr lIns="0" tIns="0" rIns="0" bIns="0" rtlCol="0" anchor="t">
            <a:spAutoFit/>
          </a:bodyPr>
          <a:lstStyle/>
          <a:p>
            <a:pPr algn="l">
              <a:lnSpc>
                <a:spcPts val="14570"/>
              </a:lnSpc>
            </a:pPr>
            <a:r>
              <a:rPr lang="en-US" sz="10407">
                <a:solidFill>
                  <a:srgbClr val="E0004D"/>
                </a:solidFill>
                <a:latin typeface="Helvetica Neue LT Std 2"/>
                <a:ea typeface="Helvetica Neue LT Std 2"/>
                <a:cs typeface="Helvetica Neue LT Std 2"/>
                <a:sym typeface="Helvetica Neue LT Std 2"/>
              </a:rPr>
              <a:t>Let’s talk about…</a:t>
            </a:r>
          </a:p>
        </p:txBody>
      </p:sp>
      <p:sp>
        <p:nvSpPr>
          <p:cNvPr id="5" name="Freeform 5"/>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4"/>
            <a:stretch>
              <a:fillRect l="-3155" r="-3155"/>
            </a:stretch>
          </a:blipFill>
        </p:spPr>
        <p:txBody>
          <a:bodyPr/>
          <a:lstStyle/>
          <a:p>
            <a:endParaRPr lang="en-A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021313" y="9100542"/>
            <a:ext cx="2237987" cy="749726"/>
          </a:xfrm>
          <a:custGeom>
            <a:avLst/>
            <a:gdLst/>
            <a:ahLst/>
            <a:cxnLst/>
            <a:rect l="l" t="t" r="r" b="b"/>
            <a:pathLst>
              <a:path w="2237987" h="749726">
                <a:moveTo>
                  <a:pt x="0" y="0"/>
                </a:moveTo>
                <a:lnTo>
                  <a:pt x="2237987" y="0"/>
                </a:lnTo>
                <a:lnTo>
                  <a:pt x="2237987" y="749726"/>
                </a:lnTo>
                <a:lnTo>
                  <a:pt x="0" y="749726"/>
                </a:lnTo>
                <a:lnTo>
                  <a:pt x="0" y="0"/>
                </a:lnTo>
                <a:close/>
              </a:path>
            </a:pathLst>
          </a:custGeom>
          <a:blipFill>
            <a:blip r:embed="rId3"/>
            <a:stretch>
              <a:fillRect/>
            </a:stretch>
          </a:blipFill>
        </p:spPr>
        <p:txBody>
          <a:bodyPr/>
          <a:lstStyle/>
          <a:p>
            <a:endParaRPr lang="en-AU"/>
          </a:p>
        </p:txBody>
      </p:sp>
      <p:sp>
        <p:nvSpPr>
          <p:cNvPr id="3" name="Freeform 3"/>
          <p:cNvSpPr/>
          <p:nvPr/>
        </p:nvSpPr>
        <p:spPr>
          <a:xfrm>
            <a:off x="1370616" y="4878408"/>
            <a:ext cx="1344803" cy="2213668"/>
          </a:xfrm>
          <a:custGeom>
            <a:avLst/>
            <a:gdLst/>
            <a:ahLst/>
            <a:cxnLst/>
            <a:rect l="l" t="t" r="r" b="b"/>
            <a:pathLst>
              <a:path w="1344803" h="2213668">
                <a:moveTo>
                  <a:pt x="0" y="0"/>
                </a:moveTo>
                <a:lnTo>
                  <a:pt x="1344803" y="0"/>
                </a:lnTo>
                <a:lnTo>
                  <a:pt x="1344803" y="2213668"/>
                </a:lnTo>
                <a:lnTo>
                  <a:pt x="0" y="221366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4" name="Freeform 4"/>
          <p:cNvSpPr/>
          <p:nvPr/>
        </p:nvSpPr>
        <p:spPr>
          <a:xfrm>
            <a:off x="2043017" y="2276538"/>
            <a:ext cx="3952749" cy="3201727"/>
          </a:xfrm>
          <a:custGeom>
            <a:avLst/>
            <a:gdLst/>
            <a:ahLst/>
            <a:cxnLst/>
            <a:rect l="l" t="t" r="r" b="b"/>
            <a:pathLst>
              <a:path w="3952749" h="3201727">
                <a:moveTo>
                  <a:pt x="0" y="0"/>
                </a:moveTo>
                <a:lnTo>
                  <a:pt x="3952749" y="0"/>
                </a:lnTo>
                <a:lnTo>
                  <a:pt x="3952749" y="3201727"/>
                </a:lnTo>
                <a:lnTo>
                  <a:pt x="0" y="320172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grpSp>
        <p:nvGrpSpPr>
          <p:cNvPr id="5" name="Group 5"/>
          <p:cNvGrpSpPr/>
          <p:nvPr/>
        </p:nvGrpSpPr>
        <p:grpSpPr>
          <a:xfrm>
            <a:off x="6987566" y="2245869"/>
            <a:ext cx="2615507" cy="1545808"/>
            <a:chOff x="0" y="0"/>
            <a:chExt cx="10744200" cy="6350000"/>
          </a:xfrm>
        </p:grpSpPr>
        <p:sp>
          <p:nvSpPr>
            <p:cNvPr id="6" name="Freeform 6"/>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7" name="Group 7"/>
          <p:cNvGrpSpPr/>
          <p:nvPr/>
        </p:nvGrpSpPr>
        <p:grpSpPr>
          <a:xfrm>
            <a:off x="9812621" y="3344212"/>
            <a:ext cx="2615507" cy="1545808"/>
            <a:chOff x="0" y="0"/>
            <a:chExt cx="10744200" cy="6350000"/>
          </a:xfrm>
        </p:grpSpPr>
        <p:sp>
          <p:nvSpPr>
            <p:cNvPr id="8" name="Freeform 8"/>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9" name="Group 9"/>
          <p:cNvGrpSpPr/>
          <p:nvPr/>
        </p:nvGrpSpPr>
        <p:grpSpPr>
          <a:xfrm>
            <a:off x="7336789" y="7554734"/>
            <a:ext cx="2615507" cy="1545808"/>
            <a:chOff x="0" y="0"/>
            <a:chExt cx="10744200" cy="6350000"/>
          </a:xfrm>
        </p:grpSpPr>
        <p:sp>
          <p:nvSpPr>
            <p:cNvPr id="10" name="Freeform 10"/>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sp>
        <p:nvSpPr>
          <p:cNvPr id="11" name="Freeform 11"/>
          <p:cNvSpPr/>
          <p:nvPr/>
        </p:nvSpPr>
        <p:spPr>
          <a:xfrm>
            <a:off x="15768467" y="273730"/>
            <a:ext cx="2165795" cy="1624346"/>
          </a:xfrm>
          <a:custGeom>
            <a:avLst/>
            <a:gdLst/>
            <a:ahLst/>
            <a:cxnLst/>
            <a:rect l="l" t="t" r="r" b="b"/>
            <a:pathLst>
              <a:path w="2165795" h="1624346">
                <a:moveTo>
                  <a:pt x="0" y="0"/>
                </a:moveTo>
                <a:lnTo>
                  <a:pt x="2165795" y="0"/>
                </a:lnTo>
                <a:lnTo>
                  <a:pt x="2165795" y="1624346"/>
                </a:lnTo>
                <a:lnTo>
                  <a:pt x="0" y="162434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2" name="Freeform 12"/>
          <p:cNvSpPr/>
          <p:nvPr/>
        </p:nvSpPr>
        <p:spPr>
          <a:xfrm>
            <a:off x="14201201" y="3614884"/>
            <a:ext cx="1251554" cy="1528616"/>
          </a:xfrm>
          <a:custGeom>
            <a:avLst/>
            <a:gdLst/>
            <a:ahLst/>
            <a:cxnLst/>
            <a:rect l="l" t="t" r="r" b="b"/>
            <a:pathLst>
              <a:path w="1251554" h="1528616">
                <a:moveTo>
                  <a:pt x="0" y="0"/>
                </a:moveTo>
                <a:lnTo>
                  <a:pt x="1251554" y="0"/>
                </a:lnTo>
                <a:lnTo>
                  <a:pt x="1251554" y="1528616"/>
                </a:lnTo>
                <a:lnTo>
                  <a:pt x="0" y="1528616"/>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sp>
        <p:nvSpPr>
          <p:cNvPr id="13" name="Freeform 13"/>
          <p:cNvSpPr/>
          <p:nvPr/>
        </p:nvSpPr>
        <p:spPr>
          <a:xfrm>
            <a:off x="16469924" y="5478265"/>
            <a:ext cx="1094187" cy="1447889"/>
          </a:xfrm>
          <a:custGeom>
            <a:avLst/>
            <a:gdLst/>
            <a:ahLst/>
            <a:cxnLst/>
            <a:rect l="l" t="t" r="r" b="b"/>
            <a:pathLst>
              <a:path w="1094187" h="1447889">
                <a:moveTo>
                  <a:pt x="0" y="0"/>
                </a:moveTo>
                <a:lnTo>
                  <a:pt x="1094187" y="0"/>
                </a:lnTo>
                <a:lnTo>
                  <a:pt x="1094187" y="1447888"/>
                </a:lnTo>
                <a:lnTo>
                  <a:pt x="0" y="1447888"/>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sp>
        <p:nvSpPr>
          <p:cNvPr id="14" name="Freeform 14"/>
          <p:cNvSpPr/>
          <p:nvPr/>
        </p:nvSpPr>
        <p:spPr>
          <a:xfrm>
            <a:off x="14834327" y="7712878"/>
            <a:ext cx="934140" cy="1391220"/>
          </a:xfrm>
          <a:custGeom>
            <a:avLst/>
            <a:gdLst/>
            <a:ahLst/>
            <a:cxnLst/>
            <a:rect l="l" t="t" r="r" b="b"/>
            <a:pathLst>
              <a:path w="934140" h="1391220">
                <a:moveTo>
                  <a:pt x="0" y="0"/>
                </a:moveTo>
                <a:lnTo>
                  <a:pt x="934140" y="0"/>
                </a:lnTo>
                <a:lnTo>
                  <a:pt x="934140" y="1391220"/>
                </a:lnTo>
                <a:lnTo>
                  <a:pt x="0" y="1391220"/>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AU"/>
          </a:p>
        </p:txBody>
      </p:sp>
      <p:grpSp>
        <p:nvGrpSpPr>
          <p:cNvPr id="15" name="Group 15"/>
          <p:cNvGrpSpPr/>
          <p:nvPr/>
        </p:nvGrpSpPr>
        <p:grpSpPr>
          <a:xfrm>
            <a:off x="6029036" y="4439434"/>
            <a:ext cx="2615507" cy="1545808"/>
            <a:chOff x="0" y="0"/>
            <a:chExt cx="10744200" cy="6350000"/>
          </a:xfrm>
        </p:grpSpPr>
        <p:sp>
          <p:nvSpPr>
            <p:cNvPr id="16" name="Freeform 16"/>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17" name="Group 17"/>
          <p:cNvGrpSpPr/>
          <p:nvPr/>
        </p:nvGrpSpPr>
        <p:grpSpPr>
          <a:xfrm>
            <a:off x="9070603" y="5647106"/>
            <a:ext cx="2615507" cy="1545808"/>
            <a:chOff x="0" y="0"/>
            <a:chExt cx="10744200" cy="6350000"/>
          </a:xfrm>
        </p:grpSpPr>
        <p:sp>
          <p:nvSpPr>
            <p:cNvPr id="18" name="Freeform 18"/>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19" name="Group 19"/>
          <p:cNvGrpSpPr/>
          <p:nvPr/>
        </p:nvGrpSpPr>
        <p:grpSpPr>
          <a:xfrm>
            <a:off x="4547558" y="6427542"/>
            <a:ext cx="2615507" cy="1545808"/>
            <a:chOff x="0" y="0"/>
            <a:chExt cx="10744200" cy="6350000"/>
          </a:xfrm>
        </p:grpSpPr>
        <p:sp>
          <p:nvSpPr>
            <p:cNvPr id="20" name="Freeform 20"/>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sp>
        <p:nvSpPr>
          <p:cNvPr id="21" name="Freeform 21"/>
          <p:cNvSpPr/>
          <p:nvPr/>
        </p:nvSpPr>
        <p:spPr>
          <a:xfrm>
            <a:off x="16469924" y="7973350"/>
            <a:ext cx="762881" cy="1881545"/>
          </a:xfrm>
          <a:custGeom>
            <a:avLst/>
            <a:gdLst/>
            <a:ahLst/>
            <a:cxnLst/>
            <a:rect l="l" t="t" r="r" b="b"/>
            <a:pathLst>
              <a:path w="762881" h="1881545">
                <a:moveTo>
                  <a:pt x="0" y="0"/>
                </a:moveTo>
                <a:lnTo>
                  <a:pt x="762881" y="0"/>
                </a:lnTo>
                <a:lnTo>
                  <a:pt x="762881" y="1881545"/>
                </a:lnTo>
                <a:lnTo>
                  <a:pt x="0" y="188154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22" name="Freeform 22"/>
          <p:cNvSpPr/>
          <p:nvPr/>
        </p:nvSpPr>
        <p:spPr>
          <a:xfrm>
            <a:off x="15852805" y="3441126"/>
            <a:ext cx="1406495" cy="1170907"/>
          </a:xfrm>
          <a:custGeom>
            <a:avLst/>
            <a:gdLst/>
            <a:ahLst/>
            <a:cxnLst/>
            <a:rect l="l" t="t" r="r" b="b"/>
            <a:pathLst>
              <a:path w="1406495" h="1170907">
                <a:moveTo>
                  <a:pt x="0" y="0"/>
                </a:moveTo>
                <a:lnTo>
                  <a:pt x="1406495" y="0"/>
                </a:lnTo>
                <a:lnTo>
                  <a:pt x="1406495" y="1170907"/>
                </a:lnTo>
                <a:lnTo>
                  <a:pt x="0" y="1170907"/>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AU"/>
          </a:p>
        </p:txBody>
      </p:sp>
      <p:sp>
        <p:nvSpPr>
          <p:cNvPr id="23" name="Freeform 23"/>
          <p:cNvSpPr/>
          <p:nvPr/>
        </p:nvSpPr>
        <p:spPr>
          <a:xfrm>
            <a:off x="14333128" y="5790708"/>
            <a:ext cx="1315582" cy="1274470"/>
          </a:xfrm>
          <a:custGeom>
            <a:avLst/>
            <a:gdLst/>
            <a:ahLst/>
            <a:cxnLst/>
            <a:rect l="l" t="t" r="r" b="b"/>
            <a:pathLst>
              <a:path w="1315582" h="1274470">
                <a:moveTo>
                  <a:pt x="0" y="0"/>
                </a:moveTo>
                <a:lnTo>
                  <a:pt x="1315582" y="0"/>
                </a:lnTo>
                <a:lnTo>
                  <a:pt x="1315582" y="1274470"/>
                </a:lnTo>
                <a:lnTo>
                  <a:pt x="0" y="1274470"/>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AU"/>
          </a:p>
        </p:txBody>
      </p:sp>
      <p:sp>
        <p:nvSpPr>
          <p:cNvPr id="24" name="TextBox 24"/>
          <p:cNvSpPr txBox="1"/>
          <p:nvPr/>
        </p:nvSpPr>
        <p:spPr>
          <a:xfrm>
            <a:off x="2217511" y="2853968"/>
            <a:ext cx="3952749" cy="1341797"/>
          </a:xfrm>
          <a:prstGeom prst="rect">
            <a:avLst/>
          </a:prstGeom>
        </p:spPr>
        <p:txBody>
          <a:bodyPr lIns="0" tIns="0" rIns="0" bIns="0" rtlCol="0" anchor="t">
            <a:spAutoFit/>
          </a:bodyPr>
          <a:lstStyle/>
          <a:p>
            <a:pPr algn="ctr">
              <a:lnSpc>
                <a:spcPts val="3333"/>
              </a:lnSpc>
            </a:pPr>
            <a:r>
              <a:rPr lang="en-US" sz="3145" b="1">
                <a:solidFill>
                  <a:srgbClr val="414042"/>
                </a:solidFill>
                <a:latin typeface="Helvetica Neue LT Std 4"/>
                <a:ea typeface="Helvetica Neue LT Std 4"/>
                <a:cs typeface="Helvetica Neue LT Std 4"/>
                <a:sym typeface="Helvetica Neue LT Std 4"/>
              </a:rPr>
              <a:t>I’m interested in </a:t>
            </a:r>
          </a:p>
          <a:p>
            <a:pPr algn="ctr">
              <a:lnSpc>
                <a:spcPts val="3333"/>
              </a:lnSpc>
              <a:spcBef>
                <a:spcPct val="0"/>
              </a:spcBef>
            </a:pPr>
            <a:r>
              <a:rPr lang="en-US" sz="3145" b="1">
                <a:solidFill>
                  <a:srgbClr val="414042"/>
                </a:solidFill>
                <a:latin typeface="Helvetica Neue LT Std 4"/>
                <a:ea typeface="Helvetica Neue LT Std 4"/>
                <a:cs typeface="Helvetica Neue LT Std 4"/>
                <a:sym typeface="Helvetica Neue LT Std 4"/>
              </a:rPr>
              <a:t>Health. I’m going to learn more about it </a:t>
            </a:r>
          </a:p>
        </p:txBody>
      </p:sp>
      <p:sp>
        <p:nvSpPr>
          <p:cNvPr id="25" name="TextBox 25"/>
          <p:cNvSpPr txBox="1"/>
          <p:nvPr/>
        </p:nvSpPr>
        <p:spPr>
          <a:xfrm>
            <a:off x="6318945" y="2543137"/>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Talk to</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 people</a:t>
            </a:r>
          </a:p>
        </p:txBody>
      </p:sp>
      <p:sp>
        <p:nvSpPr>
          <p:cNvPr id="26" name="TextBox 26"/>
          <p:cNvSpPr txBox="1"/>
          <p:nvPr/>
        </p:nvSpPr>
        <p:spPr>
          <a:xfrm>
            <a:off x="9070603" y="3848826"/>
            <a:ext cx="3952749" cy="503597"/>
          </a:xfrm>
          <a:prstGeom prst="rect">
            <a:avLst/>
          </a:prstGeom>
        </p:spPr>
        <p:txBody>
          <a:bodyPr lIns="0" tIns="0" rIns="0" bIns="0" rtlCol="0" anchor="t">
            <a:spAutoFit/>
          </a:bodyPr>
          <a:lstStyle/>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MyFuture </a:t>
            </a:r>
          </a:p>
        </p:txBody>
      </p:sp>
      <p:sp>
        <p:nvSpPr>
          <p:cNvPr id="27" name="TextBox 27"/>
          <p:cNvSpPr txBox="1"/>
          <p:nvPr/>
        </p:nvSpPr>
        <p:spPr>
          <a:xfrm>
            <a:off x="6668168" y="7859534"/>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Subject</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 Selection</a:t>
            </a:r>
          </a:p>
        </p:txBody>
      </p:sp>
      <p:sp>
        <p:nvSpPr>
          <p:cNvPr id="28" name="TextBox 28"/>
          <p:cNvSpPr txBox="1"/>
          <p:nvPr/>
        </p:nvSpPr>
        <p:spPr>
          <a:xfrm>
            <a:off x="5360415" y="4736702"/>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Open </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Days</a:t>
            </a:r>
          </a:p>
        </p:txBody>
      </p:sp>
      <p:sp>
        <p:nvSpPr>
          <p:cNvPr id="29" name="TextBox 29"/>
          <p:cNvSpPr txBox="1"/>
          <p:nvPr/>
        </p:nvSpPr>
        <p:spPr>
          <a:xfrm>
            <a:off x="8475379" y="5956667"/>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Career </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Advisor </a:t>
            </a:r>
          </a:p>
        </p:txBody>
      </p:sp>
      <p:sp>
        <p:nvSpPr>
          <p:cNvPr id="30" name="TextBox 30"/>
          <p:cNvSpPr txBox="1"/>
          <p:nvPr/>
        </p:nvSpPr>
        <p:spPr>
          <a:xfrm>
            <a:off x="3883498" y="6717278"/>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Work</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 Experience</a:t>
            </a:r>
          </a:p>
        </p:txBody>
      </p:sp>
      <p:grpSp>
        <p:nvGrpSpPr>
          <p:cNvPr id="31" name="Group 31"/>
          <p:cNvGrpSpPr/>
          <p:nvPr/>
        </p:nvGrpSpPr>
        <p:grpSpPr>
          <a:xfrm>
            <a:off x="0" y="0"/>
            <a:ext cx="15702955" cy="1685373"/>
            <a:chOff x="0" y="0"/>
            <a:chExt cx="19938347" cy="2139951"/>
          </a:xfrm>
        </p:grpSpPr>
        <p:sp>
          <p:nvSpPr>
            <p:cNvPr id="32" name="Freeform 32"/>
            <p:cNvSpPr/>
            <p:nvPr/>
          </p:nvSpPr>
          <p:spPr>
            <a:xfrm>
              <a:off x="0" y="0"/>
              <a:ext cx="19938391" cy="2139985"/>
            </a:xfrm>
            <a:custGeom>
              <a:avLst/>
              <a:gdLst/>
              <a:ahLst/>
              <a:cxnLst/>
              <a:rect l="l" t="t" r="r" b="b"/>
              <a:pathLst>
                <a:path w="19938391" h="2139985">
                  <a:moveTo>
                    <a:pt x="0" y="0"/>
                  </a:moveTo>
                  <a:lnTo>
                    <a:pt x="19938391" y="0"/>
                  </a:lnTo>
                  <a:lnTo>
                    <a:pt x="19938391" y="2139985"/>
                  </a:lnTo>
                  <a:lnTo>
                    <a:pt x="0" y="2139985"/>
                  </a:lnTo>
                  <a:close/>
                </a:path>
              </a:pathLst>
            </a:custGeom>
            <a:solidFill>
              <a:srgbClr val="ED1C58"/>
            </a:solidFill>
          </p:spPr>
          <p:txBody>
            <a:bodyPr/>
            <a:lstStyle/>
            <a:p>
              <a:endParaRPr lang="en-AU"/>
            </a:p>
          </p:txBody>
        </p:sp>
      </p:grpSp>
      <p:sp>
        <p:nvSpPr>
          <p:cNvPr id="33" name="TextBox 33"/>
          <p:cNvSpPr txBox="1"/>
          <p:nvPr/>
        </p:nvSpPr>
        <p:spPr>
          <a:xfrm>
            <a:off x="1028700" y="254627"/>
            <a:ext cx="14946295" cy="1186046"/>
          </a:xfrm>
          <a:prstGeom prst="rect">
            <a:avLst/>
          </a:prstGeom>
        </p:spPr>
        <p:txBody>
          <a:bodyPr lIns="0" tIns="0" rIns="0" bIns="0" rtlCol="0" anchor="t">
            <a:spAutoFit/>
          </a:bodyPr>
          <a:lstStyle/>
          <a:p>
            <a:pPr algn="l">
              <a:lnSpc>
                <a:spcPts val="9103"/>
              </a:lnSpc>
            </a:pPr>
            <a:r>
              <a:rPr lang="en-US" sz="8056" spc="443">
                <a:solidFill>
                  <a:srgbClr val="FFFFFF"/>
                </a:solidFill>
                <a:latin typeface="Black Diamond"/>
                <a:ea typeface="Black Diamond"/>
                <a:cs typeface="Black Diamond"/>
                <a:sym typeface="Black Diamond"/>
              </a:rPr>
              <a:t>Student interested in Health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63844" y="4552054"/>
            <a:ext cx="1344803" cy="2213668"/>
          </a:xfrm>
          <a:custGeom>
            <a:avLst/>
            <a:gdLst/>
            <a:ahLst/>
            <a:cxnLst/>
            <a:rect l="l" t="t" r="r" b="b"/>
            <a:pathLst>
              <a:path w="1344803" h="2213668">
                <a:moveTo>
                  <a:pt x="0" y="0"/>
                </a:moveTo>
                <a:lnTo>
                  <a:pt x="1344804" y="0"/>
                </a:lnTo>
                <a:lnTo>
                  <a:pt x="1344804" y="2213668"/>
                </a:lnTo>
                <a:lnTo>
                  <a:pt x="0" y="221366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3" name="Freeform 3"/>
          <p:cNvSpPr/>
          <p:nvPr/>
        </p:nvSpPr>
        <p:spPr>
          <a:xfrm>
            <a:off x="1061753" y="2218773"/>
            <a:ext cx="3952749" cy="3201727"/>
          </a:xfrm>
          <a:custGeom>
            <a:avLst/>
            <a:gdLst/>
            <a:ahLst/>
            <a:cxnLst/>
            <a:rect l="l" t="t" r="r" b="b"/>
            <a:pathLst>
              <a:path w="3952749" h="3201727">
                <a:moveTo>
                  <a:pt x="0" y="0"/>
                </a:moveTo>
                <a:lnTo>
                  <a:pt x="3952749" y="0"/>
                </a:lnTo>
                <a:lnTo>
                  <a:pt x="3952749" y="3201726"/>
                </a:lnTo>
                <a:lnTo>
                  <a:pt x="0" y="320172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grpSp>
        <p:nvGrpSpPr>
          <p:cNvPr id="4" name="Group 4"/>
          <p:cNvGrpSpPr/>
          <p:nvPr/>
        </p:nvGrpSpPr>
        <p:grpSpPr>
          <a:xfrm>
            <a:off x="5440562" y="2274444"/>
            <a:ext cx="2615507" cy="1545808"/>
            <a:chOff x="0" y="0"/>
            <a:chExt cx="10744200" cy="6350000"/>
          </a:xfrm>
        </p:grpSpPr>
        <p:sp>
          <p:nvSpPr>
            <p:cNvPr id="5" name="Freeform 5"/>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6" name="Group 6"/>
          <p:cNvGrpSpPr/>
          <p:nvPr/>
        </p:nvGrpSpPr>
        <p:grpSpPr>
          <a:xfrm>
            <a:off x="7648383" y="3674255"/>
            <a:ext cx="2615507" cy="1545808"/>
            <a:chOff x="0" y="0"/>
            <a:chExt cx="10744200" cy="6350000"/>
          </a:xfrm>
        </p:grpSpPr>
        <p:sp>
          <p:nvSpPr>
            <p:cNvPr id="7" name="Freeform 7"/>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8" name="Group 8"/>
          <p:cNvGrpSpPr/>
          <p:nvPr/>
        </p:nvGrpSpPr>
        <p:grpSpPr>
          <a:xfrm>
            <a:off x="5683123" y="7554734"/>
            <a:ext cx="2615507" cy="1545808"/>
            <a:chOff x="0" y="0"/>
            <a:chExt cx="10744200" cy="6350000"/>
          </a:xfrm>
        </p:grpSpPr>
        <p:sp>
          <p:nvSpPr>
            <p:cNvPr id="9" name="Freeform 9"/>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sp>
        <p:nvSpPr>
          <p:cNvPr id="10" name="Freeform 10"/>
          <p:cNvSpPr/>
          <p:nvPr/>
        </p:nvSpPr>
        <p:spPr>
          <a:xfrm>
            <a:off x="15768467" y="216527"/>
            <a:ext cx="2165795" cy="1624346"/>
          </a:xfrm>
          <a:custGeom>
            <a:avLst/>
            <a:gdLst/>
            <a:ahLst/>
            <a:cxnLst/>
            <a:rect l="l" t="t" r="r" b="b"/>
            <a:pathLst>
              <a:path w="2165795" h="1624346">
                <a:moveTo>
                  <a:pt x="0" y="0"/>
                </a:moveTo>
                <a:lnTo>
                  <a:pt x="2165795" y="0"/>
                </a:lnTo>
                <a:lnTo>
                  <a:pt x="2165795" y="1624346"/>
                </a:lnTo>
                <a:lnTo>
                  <a:pt x="0" y="162434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11" name="Freeform 11"/>
          <p:cNvSpPr/>
          <p:nvPr/>
        </p:nvSpPr>
        <p:spPr>
          <a:xfrm>
            <a:off x="13230838" y="2952408"/>
            <a:ext cx="1251554" cy="1528616"/>
          </a:xfrm>
          <a:custGeom>
            <a:avLst/>
            <a:gdLst/>
            <a:ahLst/>
            <a:cxnLst/>
            <a:rect l="l" t="t" r="r" b="b"/>
            <a:pathLst>
              <a:path w="1251554" h="1528616">
                <a:moveTo>
                  <a:pt x="0" y="0"/>
                </a:moveTo>
                <a:lnTo>
                  <a:pt x="1251554" y="0"/>
                </a:lnTo>
                <a:lnTo>
                  <a:pt x="1251554" y="1528616"/>
                </a:lnTo>
                <a:lnTo>
                  <a:pt x="0" y="152861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2" name="Freeform 12"/>
          <p:cNvSpPr/>
          <p:nvPr/>
        </p:nvSpPr>
        <p:spPr>
          <a:xfrm>
            <a:off x="14825292" y="4305633"/>
            <a:ext cx="1029205" cy="1361902"/>
          </a:xfrm>
          <a:custGeom>
            <a:avLst/>
            <a:gdLst/>
            <a:ahLst/>
            <a:cxnLst/>
            <a:rect l="l" t="t" r="r" b="b"/>
            <a:pathLst>
              <a:path w="1029205" h="1361902">
                <a:moveTo>
                  <a:pt x="0" y="0"/>
                </a:moveTo>
                <a:lnTo>
                  <a:pt x="1029206" y="0"/>
                </a:lnTo>
                <a:lnTo>
                  <a:pt x="1029206" y="1361902"/>
                </a:lnTo>
                <a:lnTo>
                  <a:pt x="0" y="1361902"/>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sp>
        <p:nvSpPr>
          <p:cNvPr id="13" name="Freeform 13"/>
          <p:cNvSpPr/>
          <p:nvPr/>
        </p:nvSpPr>
        <p:spPr>
          <a:xfrm>
            <a:off x="13793140" y="6252142"/>
            <a:ext cx="999296" cy="1488256"/>
          </a:xfrm>
          <a:custGeom>
            <a:avLst/>
            <a:gdLst/>
            <a:ahLst/>
            <a:cxnLst/>
            <a:rect l="l" t="t" r="r" b="b"/>
            <a:pathLst>
              <a:path w="999296" h="1488256">
                <a:moveTo>
                  <a:pt x="0" y="0"/>
                </a:moveTo>
                <a:lnTo>
                  <a:pt x="999296" y="0"/>
                </a:lnTo>
                <a:lnTo>
                  <a:pt x="999296" y="1488255"/>
                </a:lnTo>
                <a:lnTo>
                  <a:pt x="0" y="148825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grpSp>
        <p:nvGrpSpPr>
          <p:cNvPr id="14" name="Group 14"/>
          <p:cNvGrpSpPr/>
          <p:nvPr/>
        </p:nvGrpSpPr>
        <p:grpSpPr>
          <a:xfrm>
            <a:off x="4447704" y="4706334"/>
            <a:ext cx="2615507" cy="1545808"/>
            <a:chOff x="0" y="0"/>
            <a:chExt cx="10744200" cy="6350000"/>
          </a:xfrm>
        </p:grpSpPr>
        <p:sp>
          <p:nvSpPr>
            <p:cNvPr id="15" name="Freeform 15"/>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16" name="Group 16"/>
          <p:cNvGrpSpPr/>
          <p:nvPr/>
        </p:nvGrpSpPr>
        <p:grpSpPr>
          <a:xfrm>
            <a:off x="7416937" y="5647106"/>
            <a:ext cx="2615507" cy="1545808"/>
            <a:chOff x="0" y="0"/>
            <a:chExt cx="10744200" cy="6350000"/>
          </a:xfrm>
        </p:grpSpPr>
        <p:sp>
          <p:nvSpPr>
            <p:cNvPr id="17" name="Freeform 17"/>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18" name="Group 18"/>
          <p:cNvGrpSpPr/>
          <p:nvPr/>
        </p:nvGrpSpPr>
        <p:grpSpPr>
          <a:xfrm>
            <a:off x="2893892" y="6427542"/>
            <a:ext cx="2615507" cy="1545808"/>
            <a:chOff x="0" y="0"/>
            <a:chExt cx="10744200" cy="6350000"/>
          </a:xfrm>
        </p:grpSpPr>
        <p:sp>
          <p:nvSpPr>
            <p:cNvPr id="19" name="Freeform 19"/>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sp>
        <p:nvSpPr>
          <p:cNvPr id="20" name="Freeform 20"/>
          <p:cNvSpPr/>
          <p:nvPr/>
        </p:nvSpPr>
        <p:spPr>
          <a:xfrm>
            <a:off x="17122670" y="6252142"/>
            <a:ext cx="762881" cy="1881545"/>
          </a:xfrm>
          <a:custGeom>
            <a:avLst/>
            <a:gdLst/>
            <a:ahLst/>
            <a:cxnLst/>
            <a:rect l="l" t="t" r="r" b="b"/>
            <a:pathLst>
              <a:path w="762881" h="1881545">
                <a:moveTo>
                  <a:pt x="0" y="0"/>
                </a:moveTo>
                <a:lnTo>
                  <a:pt x="762881" y="0"/>
                </a:lnTo>
                <a:lnTo>
                  <a:pt x="762881" y="1881544"/>
                </a:lnTo>
                <a:lnTo>
                  <a:pt x="0" y="188154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endParaRPr lang="en-AU"/>
          </a:p>
        </p:txBody>
      </p:sp>
      <p:sp>
        <p:nvSpPr>
          <p:cNvPr id="21" name="Freeform 21"/>
          <p:cNvSpPr/>
          <p:nvPr/>
        </p:nvSpPr>
        <p:spPr>
          <a:xfrm>
            <a:off x="15631016" y="2704641"/>
            <a:ext cx="1406495" cy="1170907"/>
          </a:xfrm>
          <a:custGeom>
            <a:avLst/>
            <a:gdLst/>
            <a:ahLst/>
            <a:cxnLst/>
            <a:rect l="l" t="t" r="r" b="b"/>
            <a:pathLst>
              <a:path w="1406495" h="1170907">
                <a:moveTo>
                  <a:pt x="0" y="0"/>
                </a:moveTo>
                <a:lnTo>
                  <a:pt x="1406495" y="0"/>
                </a:lnTo>
                <a:lnTo>
                  <a:pt x="1406495" y="1170907"/>
                </a:lnTo>
                <a:lnTo>
                  <a:pt x="0" y="1170907"/>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22" name="TextBox 22"/>
          <p:cNvSpPr txBox="1"/>
          <p:nvPr/>
        </p:nvSpPr>
        <p:spPr>
          <a:xfrm>
            <a:off x="6821713" y="5956667"/>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Career </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Advisor </a:t>
            </a:r>
          </a:p>
        </p:txBody>
      </p:sp>
      <p:grpSp>
        <p:nvGrpSpPr>
          <p:cNvPr id="23" name="Group 23"/>
          <p:cNvGrpSpPr/>
          <p:nvPr/>
        </p:nvGrpSpPr>
        <p:grpSpPr>
          <a:xfrm>
            <a:off x="10275004" y="2218773"/>
            <a:ext cx="2615507" cy="1545808"/>
            <a:chOff x="0" y="0"/>
            <a:chExt cx="10744200" cy="6350000"/>
          </a:xfrm>
        </p:grpSpPr>
        <p:sp>
          <p:nvSpPr>
            <p:cNvPr id="24" name="Freeform 24"/>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25" name="Group 25"/>
          <p:cNvGrpSpPr/>
          <p:nvPr/>
        </p:nvGrpSpPr>
        <p:grpSpPr>
          <a:xfrm>
            <a:off x="10270887" y="5074067"/>
            <a:ext cx="2615507" cy="1545808"/>
            <a:chOff x="0" y="0"/>
            <a:chExt cx="10744200" cy="6350000"/>
          </a:xfrm>
        </p:grpSpPr>
        <p:sp>
          <p:nvSpPr>
            <p:cNvPr id="26" name="Freeform 26"/>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grpSp>
        <p:nvGrpSpPr>
          <p:cNvPr id="27" name="Group 27"/>
          <p:cNvGrpSpPr/>
          <p:nvPr/>
        </p:nvGrpSpPr>
        <p:grpSpPr>
          <a:xfrm>
            <a:off x="8967251" y="7554734"/>
            <a:ext cx="2615507" cy="1545808"/>
            <a:chOff x="0" y="0"/>
            <a:chExt cx="10744200" cy="6350000"/>
          </a:xfrm>
        </p:grpSpPr>
        <p:sp>
          <p:nvSpPr>
            <p:cNvPr id="28" name="Freeform 28"/>
            <p:cNvSpPr/>
            <p:nvPr/>
          </p:nvSpPr>
          <p:spPr>
            <a:xfrm>
              <a:off x="0" y="0"/>
              <a:ext cx="10744200" cy="6350000"/>
            </a:xfrm>
            <a:custGeom>
              <a:avLst/>
              <a:gdLst/>
              <a:ahLst/>
              <a:cxnLst/>
              <a:rect l="l" t="t" r="r" b="b"/>
              <a:pathLst>
                <a:path w="10744200" h="6350000">
                  <a:moveTo>
                    <a:pt x="5372100" y="0"/>
                  </a:moveTo>
                  <a:cubicBezTo>
                    <a:pt x="8338820" y="0"/>
                    <a:pt x="10744200" y="1421130"/>
                    <a:pt x="10744200" y="3175000"/>
                  </a:cubicBezTo>
                  <a:cubicBezTo>
                    <a:pt x="10744200" y="4928870"/>
                    <a:pt x="8338820" y="6350000"/>
                    <a:pt x="5372100" y="6350000"/>
                  </a:cubicBezTo>
                  <a:cubicBezTo>
                    <a:pt x="2405380" y="6350000"/>
                    <a:pt x="0" y="4928870"/>
                    <a:pt x="0" y="3175000"/>
                  </a:cubicBezTo>
                  <a:cubicBezTo>
                    <a:pt x="0" y="1421130"/>
                    <a:pt x="2405380" y="0"/>
                    <a:pt x="5372100" y="0"/>
                  </a:cubicBezTo>
                  <a:close/>
                </a:path>
              </a:pathLst>
            </a:custGeom>
            <a:solidFill>
              <a:srgbClr val="595959"/>
            </a:solidFill>
          </p:spPr>
          <p:txBody>
            <a:bodyPr/>
            <a:lstStyle/>
            <a:p>
              <a:endParaRPr lang="en-AU"/>
            </a:p>
          </p:txBody>
        </p:sp>
      </p:grpSp>
      <p:sp>
        <p:nvSpPr>
          <p:cNvPr id="29" name="Freeform 29"/>
          <p:cNvSpPr/>
          <p:nvPr/>
        </p:nvSpPr>
        <p:spPr>
          <a:xfrm>
            <a:off x="13688365" y="8335170"/>
            <a:ext cx="1025671" cy="1390740"/>
          </a:xfrm>
          <a:custGeom>
            <a:avLst/>
            <a:gdLst/>
            <a:ahLst/>
            <a:cxnLst/>
            <a:rect l="l" t="t" r="r" b="b"/>
            <a:pathLst>
              <a:path w="1025671" h="1390740">
                <a:moveTo>
                  <a:pt x="0" y="0"/>
                </a:moveTo>
                <a:lnTo>
                  <a:pt x="1025671" y="0"/>
                </a:lnTo>
                <a:lnTo>
                  <a:pt x="1025671" y="1390740"/>
                </a:lnTo>
                <a:lnTo>
                  <a:pt x="0" y="1390740"/>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AU"/>
          </a:p>
        </p:txBody>
      </p:sp>
      <p:sp>
        <p:nvSpPr>
          <p:cNvPr id="30" name="Freeform 30"/>
          <p:cNvSpPr/>
          <p:nvPr/>
        </p:nvSpPr>
        <p:spPr>
          <a:xfrm>
            <a:off x="16851365" y="3980323"/>
            <a:ext cx="1305493" cy="1592064"/>
          </a:xfrm>
          <a:custGeom>
            <a:avLst/>
            <a:gdLst/>
            <a:ahLst/>
            <a:cxnLst/>
            <a:rect l="l" t="t" r="r" b="b"/>
            <a:pathLst>
              <a:path w="1305493" h="1592064">
                <a:moveTo>
                  <a:pt x="0" y="0"/>
                </a:moveTo>
                <a:lnTo>
                  <a:pt x="1305492" y="0"/>
                </a:lnTo>
                <a:lnTo>
                  <a:pt x="1305492" y="1592064"/>
                </a:lnTo>
                <a:lnTo>
                  <a:pt x="0" y="1592064"/>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AU"/>
          </a:p>
        </p:txBody>
      </p:sp>
      <p:sp>
        <p:nvSpPr>
          <p:cNvPr id="31" name="Freeform 31"/>
          <p:cNvSpPr/>
          <p:nvPr/>
        </p:nvSpPr>
        <p:spPr>
          <a:xfrm>
            <a:off x="15380786" y="7639975"/>
            <a:ext cx="1032799" cy="1447004"/>
          </a:xfrm>
          <a:custGeom>
            <a:avLst/>
            <a:gdLst/>
            <a:ahLst/>
            <a:cxnLst/>
            <a:rect l="l" t="t" r="r" b="b"/>
            <a:pathLst>
              <a:path w="1032799" h="1447004">
                <a:moveTo>
                  <a:pt x="0" y="0"/>
                </a:moveTo>
                <a:lnTo>
                  <a:pt x="1032799" y="0"/>
                </a:lnTo>
                <a:lnTo>
                  <a:pt x="1032799" y="1447004"/>
                </a:lnTo>
                <a:lnTo>
                  <a:pt x="0" y="1447004"/>
                </a:lnTo>
                <a:lnTo>
                  <a:pt x="0"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AU"/>
          </a:p>
        </p:txBody>
      </p:sp>
      <p:sp>
        <p:nvSpPr>
          <p:cNvPr id="32" name="Freeform 32"/>
          <p:cNvSpPr/>
          <p:nvPr/>
        </p:nvSpPr>
        <p:spPr>
          <a:xfrm>
            <a:off x="16512289" y="8809961"/>
            <a:ext cx="1220763" cy="1055960"/>
          </a:xfrm>
          <a:custGeom>
            <a:avLst/>
            <a:gdLst/>
            <a:ahLst/>
            <a:cxnLst/>
            <a:rect l="l" t="t" r="r" b="b"/>
            <a:pathLst>
              <a:path w="1220763" h="1055960">
                <a:moveTo>
                  <a:pt x="0" y="0"/>
                </a:moveTo>
                <a:lnTo>
                  <a:pt x="1220763" y="0"/>
                </a:lnTo>
                <a:lnTo>
                  <a:pt x="1220763" y="1055961"/>
                </a:lnTo>
                <a:lnTo>
                  <a:pt x="0" y="1055961"/>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AU"/>
          </a:p>
        </p:txBody>
      </p:sp>
      <p:sp>
        <p:nvSpPr>
          <p:cNvPr id="33" name="TextBox 33"/>
          <p:cNvSpPr txBox="1"/>
          <p:nvPr/>
        </p:nvSpPr>
        <p:spPr>
          <a:xfrm>
            <a:off x="1236246" y="2796203"/>
            <a:ext cx="3952749" cy="1341797"/>
          </a:xfrm>
          <a:prstGeom prst="rect">
            <a:avLst/>
          </a:prstGeom>
        </p:spPr>
        <p:txBody>
          <a:bodyPr lIns="0" tIns="0" rIns="0" bIns="0" rtlCol="0" anchor="t">
            <a:spAutoFit/>
          </a:bodyPr>
          <a:lstStyle/>
          <a:p>
            <a:pPr algn="ctr">
              <a:lnSpc>
                <a:spcPts val="3333"/>
              </a:lnSpc>
            </a:pPr>
            <a:r>
              <a:rPr lang="en-US" sz="3145" b="1">
                <a:solidFill>
                  <a:srgbClr val="414042"/>
                </a:solidFill>
                <a:latin typeface="Helvetica Neue LT Std 4"/>
                <a:ea typeface="Helvetica Neue LT Std 4"/>
                <a:cs typeface="Helvetica Neue LT Std 4"/>
                <a:sym typeface="Helvetica Neue LT Std 4"/>
              </a:rPr>
              <a:t>I’m interested in </a:t>
            </a:r>
          </a:p>
          <a:p>
            <a:pPr algn="ctr">
              <a:lnSpc>
                <a:spcPts val="3333"/>
              </a:lnSpc>
              <a:spcBef>
                <a:spcPct val="0"/>
              </a:spcBef>
            </a:pPr>
            <a:r>
              <a:rPr lang="en-US" sz="3145" b="1">
                <a:solidFill>
                  <a:srgbClr val="414042"/>
                </a:solidFill>
                <a:latin typeface="Helvetica Neue LT Std 4"/>
                <a:ea typeface="Helvetica Neue LT Std 4"/>
                <a:cs typeface="Helvetica Neue LT Std 4"/>
                <a:sym typeface="Helvetica Neue LT Std 4"/>
              </a:rPr>
              <a:t>Health. I’m going to learn more about it </a:t>
            </a:r>
          </a:p>
        </p:txBody>
      </p:sp>
      <p:sp>
        <p:nvSpPr>
          <p:cNvPr id="34" name="TextBox 34"/>
          <p:cNvSpPr txBox="1"/>
          <p:nvPr/>
        </p:nvSpPr>
        <p:spPr>
          <a:xfrm>
            <a:off x="4771941" y="2571712"/>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Talk to</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 people</a:t>
            </a:r>
          </a:p>
        </p:txBody>
      </p:sp>
      <p:sp>
        <p:nvSpPr>
          <p:cNvPr id="35" name="TextBox 35"/>
          <p:cNvSpPr txBox="1"/>
          <p:nvPr/>
        </p:nvSpPr>
        <p:spPr>
          <a:xfrm>
            <a:off x="6906364" y="4178869"/>
            <a:ext cx="3952749" cy="503597"/>
          </a:xfrm>
          <a:prstGeom prst="rect">
            <a:avLst/>
          </a:prstGeom>
        </p:spPr>
        <p:txBody>
          <a:bodyPr lIns="0" tIns="0" rIns="0" bIns="0" rtlCol="0" anchor="t">
            <a:spAutoFit/>
          </a:bodyPr>
          <a:lstStyle/>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MyFuture </a:t>
            </a:r>
          </a:p>
        </p:txBody>
      </p:sp>
      <p:sp>
        <p:nvSpPr>
          <p:cNvPr id="36" name="TextBox 36"/>
          <p:cNvSpPr txBox="1"/>
          <p:nvPr/>
        </p:nvSpPr>
        <p:spPr>
          <a:xfrm>
            <a:off x="5014502" y="7859534"/>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Subject</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 Selection</a:t>
            </a:r>
          </a:p>
        </p:txBody>
      </p:sp>
      <p:sp>
        <p:nvSpPr>
          <p:cNvPr id="37" name="TextBox 37"/>
          <p:cNvSpPr txBox="1"/>
          <p:nvPr/>
        </p:nvSpPr>
        <p:spPr>
          <a:xfrm>
            <a:off x="3779083" y="5003602"/>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Open </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Days</a:t>
            </a:r>
          </a:p>
        </p:txBody>
      </p:sp>
      <p:sp>
        <p:nvSpPr>
          <p:cNvPr id="38" name="TextBox 38"/>
          <p:cNvSpPr txBox="1"/>
          <p:nvPr/>
        </p:nvSpPr>
        <p:spPr>
          <a:xfrm>
            <a:off x="2229832" y="6717278"/>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Work</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 Experience</a:t>
            </a:r>
          </a:p>
        </p:txBody>
      </p:sp>
      <p:sp>
        <p:nvSpPr>
          <p:cNvPr id="39" name="TextBox 39"/>
          <p:cNvSpPr txBox="1"/>
          <p:nvPr/>
        </p:nvSpPr>
        <p:spPr>
          <a:xfrm>
            <a:off x="9606383" y="2516041"/>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VET</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 Options</a:t>
            </a:r>
          </a:p>
        </p:txBody>
      </p:sp>
      <p:sp>
        <p:nvSpPr>
          <p:cNvPr id="40" name="TextBox 40"/>
          <p:cNvSpPr txBox="1"/>
          <p:nvPr/>
        </p:nvSpPr>
        <p:spPr>
          <a:xfrm>
            <a:off x="9602266" y="5371335"/>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Uni </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Options </a:t>
            </a:r>
          </a:p>
        </p:txBody>
      </p:sp>
      <p:sp>
        <p:nvSpPr>
          <p:cNvPr id="41" name="TextBox 41"/>
          <p:cNvSpPr txBox="1"/>
          <p:nvPr/>
        </p:nvSpPr>
        <p:spPr>
          <a:xfrm>
            <a:off x="8298630" y="7852003"/>
            <a:ext cx="3952749" cy="922697"/>
          </a:xfrm>
          <a:prstGeom prst="rect">
            <a:avLst/>
          </a:prstGeom>
        </p:spPr>
        <p:txBody>
          <a:bodyPr lIns="0" tIns="0" rIns="0" bIns="0" rtlCol="0" anchor="t">
            <a:spAutoFit/>
          </a:bodyPr>
          <a:lstStyle/>
          <a:p>
            <a:pPr algn="ctr">
              <a:lnSpc>
                <a:spcPts val="3333"/>
              </a:lnSpc>
            </a:pPr>
            <a:r>
              <a:rPr lang="en-US" sz="3145" b="1">
                <a:solidFill>
                  <a:srgbClr val="FFFFFF"/>
                </a:solidFill>
                <a:latin typeface="Helvetica Neue LT Std 4"/>
                <a:ea typeface="Helvetica Neue LT Std 4"/>
                <a:cs typeface="Helvetica Neue LT Std 4"/>
                <a:sym typeface="Helvetica Neue LT Std 4"/>
              </a:rPr>
              <a:t>Industry </a:t>
            </a:r>
          </a:p>
          <a:p>
            <a:pPr algn="ctr">
              <a:lnSpc>
                <a:spcPts val="3333"/>
              </a:lnSpc>
              <a:spcBef>
                <a:spcPct val="0"/>
              </a:spcBef>
            </a:pPr>
            <a:r>
              <a:rPr lang="en-US" sz="3145" b="1">
                <a:solidFill>
                  <a:srgbClr val="FFFFFF"/>
                </a:solidFill>
                <a:latin typeface="Helvetica Neue LT Std 4"/>
                <a:ea typeface="Helvetica Neue LT Std 4"/>
                <a:cs typeface="Helvetica Neue LT Std 4"/>
                <a:sym typeface="Helvetica Neue LT Std 4"/>
              </a:rPr>
              <a:t>Information</a:t>
            </a:r>
          </a:p>
        </p:txBody>
      </p:sp>
      <p:sp>
        <p:nvSpPr>
          <p:cNvPr id="42" name="Freeform 42"/>
          <p:cNvSpPr/>
          <p:nvPr/>
        </p:nvSpPr>
        <p:spPr>
          <a:xfrm>
            <a:off x="15325836" y="5918444"/>
            <a:ext cx="1315582" cy="1274470"/>
          </a:xfrm>
          <a:custGeom>
            <a:avLst/>
            <a:gdLst/>
            <a:ahLst/>
            <a:cxnLst/>
            <a:rect l="l" t="t" r="r" b="b"/>
            <a:pathLst>
              <a:path w="1315582" h="1274470">
                <a:moveTo>
                  <a:pt x="0" y="0"/>
                </a:moveTo>
                <a:lnTo>
                  <a:pt x="1315582" y="0"/>
                </a:lnTo>
                <a:lnTo>
                  <a:pt x="1315582" y="1274470"/>
                </a:lnTo>
                <a:lnTo>
                  <a:pt x="0" y="1274470"/>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AU"/>
          </a:p>
        </p:txBody>
      </p:sp>
      <p:grpSp>
        <p:nvGrpSpPr>
          <p:cNvPr id="43" name="Group 43"/>
          <p:cNvGrpSpPr/>
          <p:nvPr/>
        </p:nvGrpSpPr>
        <p:grpSpPr>
          <a:xfrm>
            <a:off x="0" y="0"/>
            <a:ext cx="15702955" cy="1685373"/>
            <a:chOff x="0" y="0"/>
            <a:chExt cx="19938347" cy="2139951"/>
          </a:xfrm>
        </p:grpSpPr>
        <p:sp>
          <p:nvSpPr>
            <p:cNvPr id="44" name="Freeform 44"/>
            <p:cNvSpPr/>
            <p:nvPr/>
          </p:nvSpPr>
          <p:spPr>
            <a:xfrm>
              <a:off x="0" y="0"/>
              <a:ext cx="19938391" cy="2139985"/>
            </a:xfrm>
            <a:custGeom>
              <a:avLst/>
              <a:gdLst/>
              <a:ahLst/>
              <a:cxnLst/>
              <a:rect l="l" t="t" r="r" b="b"/>
              <a:pathLst>
                <a:path w="19938391" h="2139985">
                  <a:moveTo>
                    <a:pt x="0" y="0"/>
                  </a:moveTo>
                  <a:lnTo>
                    <a:pt x="19938391" y="0"/>
                  </a:lnTo>
                  <a:lnTo>
                    <a:pt x="19938391" y="2139985"/>
                  </a:lnTo>
                  <a:lnTo>
                    <a:pt x="0" y="2139985"/>
                  </a:lnTo>
                  <a:close/>
                </a:path>
              </a:pathLst>
            </a:custGeom>
            <a:solidFill>
              <a:srgbClr val="ED1C58"/>
            </a:solidFill>
          </p:spPr>
          <p:txBody>
            <a:bodyPr/>
            <a:lstStyle/>
            <a:p>
              <a:endParaRPr lang="en-AU"/>
            </a:p>
          </p:txBody>
        </p:sp>
      </p:grpSp>
      <p:sp>
        <p:nvSpPr>
          <p:cNvPr id="45" name="TextBox 45"/>
          <p:cNvSpPr txBox="1"/>
          <p:nvPr/>
        </p:nvSpPr>
        <p:spPr>
          <a:xfrm>
            <a:off x="1028700" y="254627"/>
            <a:ext cx="14946295" cy="1186046"/>
          </a:xfrm>
          <a:prstGeom prst="rect">
            <a:avLst/>
          </a:prstGeom>
        </p:spPr>
        <p:txBody>
          <a:bodyPr lIns="0" tIns="0" rIns="0" bIns="0" rtlCol="0" anchor="t">
            <a:spAutoFit/>
          </a:bodyPr>
          <a:lstStyle/>
          <a:p>
            <a:pPr algn="l">
              <a:lnSpc>
                <a:spcPts val="9103"/>
              </a:lnSpc>
            </a:pPr>
            <a:r>
              <a:rPr lang="en-US" sz="8056" spc="443">
                <a:solidFill>
                  <a:srgbClr val="FFFFFF"/>
                </a:solidFill>
                <a:latin typeface="Black Diamond"/>
                <a:ea typeface="Black Diamond"/>
                <a:cs typeface="Black Diamond"/>
                <a:sym typeface="Black Diamond"/>
              </a:rPr>
              <a:t>Student interested in Health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021313" y="9100542"/>
            <a:ext cx="2237987" cy="749726"/>
          </a:xfrm>
          <a:custGeom>
            <a:avLst/>
            <a:gdLst/>
            <a:ahLst/>
            <a:cxnLst/>
            <a:rect l="l" t="t" r="r" b="b"/>
            <a:pathLst>
              <a:path w="2237987" h="749726">
                <a:moveTo>
                  <a:pt x="0" y="0"/>
                </a:moveTo>
                <a:lnTo>
                  <a:pt x="2237987" y="0"/>
                </a:lnTo>
                <a:lnTo>
                  <a:pt x="2237987" y="749726"/>
                </a:lnTo>
                <a:lnTo>
                  <a:pt x="0" y="749726"/>
                </a:lnTo>
                <a:lnTo>
                  <a:pt x="0" y="0"/>
                </a:lnTo>
                <a:close/>
              </a:path>
            </a:pathLst>
          </a:custGeom>
          <a:blipFill>
            <a:blip r:embed="rId3"/>
            <a:stretch>
              <a:fillRect/>
            </a:stretch>
          </a:blipFill>
        </p:spPr>
        <p:txBody>
          <a:bodyPr/>
          <a:lstStyle/>
          <a:p>
            <a:endParaRPr lang="en-AU"/>
          </a:p>
        </p:txBody>
      </p:sp>
      <p:sp>
        <p:nvSpPr>
          <p:cNvPr id="3" name="Freeform 3"/>
          <p:cNvSpPr/>
          <p:nvPr/>
        </p:nvSpPr>
        <p:spPr>
          <a:xfrm>
            <a:off x="5513822" y="1864357"/>
            <a:ext cx="6067064" cy="7611048"/>
          </a:xfrm>
          <a:custGeom>
            <a:avLst/>
            <a:gdLst/>
            <a:ahLst/>
            <a:cxnLst/>
            <a:rect l="l" t="t" r="r" b="b"/>
            <a:pathLst>
              <a:path w="6067064" h="7611048">
                <a:moveTo>
                  <a:pt x="0" y="0"/>
                </a:moveTo>
                <a:lnTo>
                  <a:pt x="6067064" y="0"/>
                </a:lnTo>
                <a:lnTo>
                  <a:pt x="6067064" y="7611048"/>
                </a:lnTo>
                <a:lnTo>
                  <a:pt x="0" y="7611048"/>
                </a:lnTo>
                <a:lnTo>
                  <a:pt x="0" y="0"/>
                </a:lnTo>
                <a:close/>
              </a:path>
            </a:pathLst>
          </a:custGeom>
          <a:blipFill>
            <a:blip r:embed="rId4"/>
            <a:stretch>
              <a:fillRect/>
            </a:stretch>
          </a:blipFill>
        </p:spPr>
        <p:txBody>
          <a:bodyPr/>
          <a:lstStyle/>
          <a:p>
            <a:endParaRPr lang="en-AU"/>
          </a:p>
        </p:txBody>
      </p:sp>
      <p:sp>
        <p:nvSpPr>
          <p:cNvPr id="4" name="Freeform 4"/>
          <p:cNvSpPr/>
          <p:nvPr/>
        </p:nvSpPr>
        <p:spPr>
          <a:xfrm>
            <a:off x="563844" y="4552054"/>
            <a:ext cx="1344803" cy="2213668"/>
          </a:xfrm>
          <a:custGeom>
            <a:avLst/>
            <a:gdLst/>
            <a:ahLst/>
            <a:cxnLst/>
            <a:rect l="l" t="t" r="r" b="b"/>
            <a:pathLst>
              <a:path w="1344803" h="2213668">
                <a:moveTo>
                  <a:pt x="0" y="0"/>
                </a:moveTo>
                <a:lnTo>
                  <a:pt x="1344804" y="0"/>
                </a:lnTo>
                <a:lnTo>
                  <a:pt x="1344804" y="2213668"/>
                </a:lnTo>
                <a:lnTo>
                  <a:pt x="0" y="221366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5" name="Freeform 5"/>
          <p:cNvSpPr/>
          <p:nvPr/>
        </p:nvSpPr>
        <p:spPr>
          <a:xfrm>
            <a:off x="1061753" y="2218773"/>
            <a:ext cx="3952749" cy="3201727"/>
          </a:xfrm>
          <a:custGeom>
            <a:avLst/>
            <a:gdLst/>
            <a:ahLst/>
            <a:cxnLst/>
            <a:rect l="l" t="t" r="r" b="b"/>
            <a:pathLst>
              <a:path w="3952749" h="3201727">
                <a:moveTo>
                  <a:pt x="0" y="0"/>
                </a:moveTo>
                <a:lnTo>
                  <a:pt x="3952749" y="0"/>
                </a:lnTo>
                <a:lnTo>
                  <a:pt x="3952749" y="3201726"/>
                </a:lnTo>
                <a:lnTo>
                  <a:pt x="0" y="320172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6" name="Freeform 6"/>
          <p:cNvSpPr/>
          <p:nvPr/>
        </p:nvSpPr>
        <p:spPr>
          <a:xfrm>
            <a:off x="11904736" y="2824778"/>
            <a:ext cx="5556678" cy="3389574"/>
          </a:xfrm>
          <a:custGeom>
            <a:avLst/>
            <a:gdLst/>
            <a:ahLst/>
            <a:cxnLst/>
            <a:rect l="l" t="t" r="r" b="b"/>
            <a:pathLst>
              <a:path w="5556678" h="3389574">
                <a:moveTo>
                  <a:pt x="0" y="0"/>
                </a:moveTo>
                <a:lnTo>
                  <a:pt x="5556678" y="0"/>
                </a:lnTo>
                <a:lnTo>
                  <a:pt x="5556678" y="3389574"/>
                </a:lnTo>
                <a:lnTo>
                  <a:pt x="0" y="3389574"/>
                </a:lnTo>
                <a:lnTo>
                  <a:pt x="0" y="0"/>
                </a:lnTo>
                <a:close/>
              </a:path>
            </a:pathLst>
          </a:custGeom>
          <a:blipFill>
            <a:blip r:embed="rId7"/>
            <a:stretch>
              <a:fillRect/>
            </a:stretch>
          </a:blipFill>
        </p:spPr>
        <p:txBody>
          <a:bodyPr/>
          <a:lstStyle/>
          <a:p>
            <a:endParaRPr lang="en-AU"/>
          </a:p>
        </p:txBody>
      </p:sp>
      <p:sp>
        <p:nvSpPr>
          <p:cNvPr id="7" name="TextBox 7"/>
          <p:cNvSpPr txBox="1"/>
          <p:nvPr/>
        </p:nvSpPr>
        <p:spPr>
          <a:xfrm>
            <a:off x="1236246" y="2796203"/>
            <a:ext cx="3952749" cy="1341797"/>
          </a:xfrm>
          <a:prstGeom prst="rect">
            <a:avLst/>
          </a:prstGeom>
        </p:spPr>
        <p:txBody>
          <a:bodyPr lIns="0" tIns="0" rIns="0" bIns="0" rtlCol="0" anchor="t">
            <a:spAutoFit/>
          </a:bodyPr>
          <a:lstStyle/>
          <a:p>
            <a:pPr algn="ctr">
              <a:lnSpc>
                <a:spcPts val="3333"/>
              </a:lnSpc>
            </a:pPr>
            <a:r>
              <a:rPr lang="en-US" sz="3145" b="1">
                <a:solidFill>
                  <a:srgbClr val="414042"/>
                </a:solidFill>
                <a:latin typeface="Helvetica Neue LT Std 4"/>
                <a:ea typeface="Helvetica Neue LT Std 4"/>
                <a:cs typeface="Helvetica Neue LT Std 4"/>
                <a:sym typeface="Helvetica Neue LT Std 4"/>
              </a:rPr>
              <a:t>I’m interested in </a:t>
            </a:r>
          </a:p>
          <a:p>
            <a:pPr algn="ctr">
              <a:lnSpc>
                <a:spcPts val="3333"/>
              </a:lnSpc>
              <a:spcBef>
                <a:spcPct val="0"/>
              </a:spcBef>
            </a:pPr>
            <a:r>
              <a:rPr lang="en-US" sz="3145" b="1">
                <a:solidFill>
                  <a:srgbClr val="414042"/>
                </a:solidFill>
                <a:latin typeface="Helvetica Neue LT Std 4"/>
                <a:ea typeface="Helvetica Neue LT Std 4"/>
                <a:cs typeface="Helvetica Neue LT Std 4"/>
                <a:sym typeface="Helvetica Neue LT Std 4"/>
              </a:rPr>
              <a:t>Health. I’m going to learn more about it </a:t>
            </a:r>
          </a:p>
        </p:txBody>
      </p:sp>
      <p:sp>
        <p:nvSpPr>
          <p:cNvPr id="8" name="TextBox 8"/>
          <p:cNvSpPr txBox="1"/>
          <p:nvPr/>
        </p:nvSpPr>
        <p:spPr>
          <a:xfrm>
            <a:off x="12134266" y="6400924"/>
            <a:ext cx="5097618" cy="364798"/>
          </a:xfrm>
          <a:prstGeom prst="rect">
            <a:avLst/>
          </a:prstGeom>
        </p:spPr>
        <p:txBody>
          <a:bodyPr lIns="0" tIns="0" rIns="0" bIns="0" rtlCol="0" anchor="t">
            <a:spAutoFit/>
          </a:bodyPr>
          <a:lstStyle/>
          <a:p>
            <a:pPr algn="ctr">
              <a:lnSpc>
                <a:spcPts val="2441"/>
              </a:lnSpc>
              <a:spcBef>
                <a:spcPct val="0"/>
              </a:spcBef>
            </a:pPr>
            <a:r>
              <a:rPr lang="en-US" sz="2303" b="1">
                <a:solidFill>
                  <a:srgbClr val="414042"/>
                </a:solidFill>
                <a:latin typeface="Helvetica Neue LT Std 4"/>
                <a:ea typeface="Helvetica Neue LT Std 4"/>
                <a:cs typeface="Helvetica Neue LT Std 4"/>
                <a:sym typeface="Helvetica Neue LT Std 4"/>
              </a:rPr>
              <a:t>www.gateway2health.com.au/animation/</a:t>
            </a:r>
          </a:p>
        </p:txBody>
      </p:sp>
      <p:grpSp>
        <p:nvGrpSpPr>
          <p:cNvPr id="9" name="Group 9"/>
          <p:cNvGrpSpPr/>
          <p:nvPr/>
        </p:nvGrpSpPr>
        <p:grpSpPr>
          <a:xfrm>
            <a:off x="0" y="0"/>
            <a:ext cx="18288000" cy="1685373"/>
            <a:chOff x="0" y="0"/>
            <a:chExt cx="23220628" cy="2139951"/>
          </a:xfrm>
        </p:grpSpPr>
        <p:sp>
          <p:nvSpPr>
            <p:cNvPr id="10" name="Freeform 10"/>
            <p:cNvSpPr/>
            <p:nvPr/>
          </p:nvSpPr>
          <p:spPr>
            <a:xfrm>
              <a:off x="0" y="0"/>
              <a:ext cx="23220673" cy="2139985"/>
            </a:xfrm>
            <a:custGeom>
              <a:avLst/>
              <a:gdLst/>
              <a:ahLst/>
              <a:cxnLst/>
              <a:rect l="l" t="t" r="r" b="b"/>
              <a:pathLst>
                <a:path w="23220673" h="2139985">
                  <a:moveTo>
                    <a:pt x="0" y="0"/>
                  </a:moveTo>
                  <a:lnTo>
                    <a:pt x="23220673" y="0"/>
                  </a:lnTo>
                  <a:lnTo>
                    <a:pt x="23220673" y="2139985"/>
                  </a:lnTo>
                  <a:lnTo>
                    <a:pt x="0" y="2139985"/>
                  </a:lnTo>
                  <a:close/>
                </a:path>
              </a:pathLst>
            </a:custGeom>
            <a:solidFill>
              <a:srgbClr val="ED1C58"/>
            </a:solidFill>
          </p:spPr>
          <p:txBody>
            <a:bodyPr/>
            <a:lstStyle/>
            <a:p>
              <a:endParaRPr lang="en-AU"/>
            </a:p>
          </p:txBody>
        </p:sp>
      </p:grpSp>
      <p:sp>
        <p:nvSpPr>
          <p:cNvPr id="11" name="TextBox 11"/>
          <p:cNvSpPr txBox="1"/>
          <p:nvPr/>
        </p:nvSpPr>
        <p:spPr>
          <a:xfrm>
            <a:off x="1028700" y="254627"/>
            <a:ext cx="14946295" cy="1186046"/>
          </a:xfrm>
          <a:prstGeom prst="rect">
            <a:avLst/>
          </a:prstGeom>
        </p:spPr>
        <p:txBody>
          <a:bodyPr lIns="0" tIns="0" rIns="0" bIns="0" rtlCol="0" anchor="t">
            <a:spAutoFit/>
          </a:bodyPr>
          <a:lstStyle/>
          <a:p>
            <a:pPr algn="l">
              <a:lnSpc>
                <a:spcPts val="9103"/>
              </a:lnSpc>
            </a:pPr>
            <a:r>
              <a:rPr lang="en-US" sz="8056" spc="443">
                <a:solidFill>
                  <a:srgbClr val="FFFFFF"/>
                </a:solidFill>
                <a:latin typeface="Black Diamond"/>
                <a:ea typeface="Black Diamond"/>
                <a:cs typeface="Black Diamond"/>
                <a:sym typeface="Black Diamond"/>
              </a:rPr>
              <a:t>Student interested in Health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021313" y="9100542"/>
            <a:ext cx="2237987" cy="749726"/>
          </a:xfrm>
          <a:custGeom>
            <a:avLst/>
            <a:gdLst/>
            <a:ahLst/>
            <a:cxnLst/>
            <a:rect l="l" t="t" r="r" b="b"/>
            <a:pathLst>
              <a:path w="2237987" h="749726">
                <a:moveTo>
                  <a:pt x="0" y="0"/>
                </a:moveTo>
                <a:lnTo>
                  <a:pt x="2237987" y="0"/>
                </a:lnTo>
                <a:lnTo>
                  <a:pt x="2237987" y="749726"/>
                </a:lnTo>
                <a:lnTo>
                  <a:pt x="0" y="749726"/>
                </a:lnTo>
                <a:lnTo>
                  <a:pt x="0" y="0"/>
                </a:lnTo>
                <a:close/>
              </a:path>
            </a:pathLst>
          </a:custGeom>
          <a:blipFill>
            <a:blip r:embed="rId3"/>
            <a:stretch>
              <a:fillRect/>
            </a:stretch>
          </a:blipFill>
        </p:spPr>
        <p:txBody>
          <a:bodyPr/>
          <a:lstStyle/>
          <a:p>
            <a:endParaRPr lang="en-AU"/>
          </a:p>
        </p:txBody>
      </p:sp>
      <p:sp>
        <p:nvSpPr>
          <p:cNvPr id="3" name="Freeform 3"/>
          <p:cNvSpPr/>
          <p:nvPr/>
        </p:nvSpPr>
        <p:spPr>
          <a:xfrm>
            <a:off x="563844" y="4552054"/>
            <a:ext cx="1344803" cy="2213668"/>
          </a:xfrm>
          <a:custGeom>
            <a:avLst/>
            <a:gdLst/>
            <a:ahLst/>
            <a:cxnLst/>
            <a:rect l="l" t="t" r="r" b="b"/>
            <a:pathLst>
              <a:path w="1344803" h="2213668">
                <a:moveTo>
                  <a:pt x="0" y="0"/>
                </a:moveTo>
                <a:lnTo>
                  <a:pt x="1344804" y="0"/>
                </a:lnTo>
                <a:lnTo>
                  <a:pt x="1344804" y="2213668"/>
                </a:lnTo>
                <a:lnTo>
                  <a:pt x="0" y="221366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4" name="Freeform 4"/>
          <p:cNvSpPr/>
          <p:nvPr/>
        </p:nvSpPr>
        <p:spPr>
          <a:xfrm>
            <a:off x="1061753" y="2218773"/>
            <a:ext cx="3952749" cy="3201727"/>
          </a:xfrm>
          <a:custGeom>
            <a:avLst/>
            <a:gdLst/>
            <a:ahLst/>
            <a:cxnLst/>
            <a:rect l="l" t="t" r="r" b="b"/>
            <a:pathLst>
              <a:path w="3952749" h="3201727">
                <a:moveTo>
                  <a:pt x="0" y="0"/>
                </a:moveTo>
                <a:lnTo>
                  <a:pt x="3952749" y="0"/>
                </a:lnTo>
                <a:lnTo>
                  <a:pt x="3952749" y="3201726"/>
                </a:lnTo>
                <a:lnTo>
                  <a:pt x="0" y="320172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5" name="Freeform 5"/>
          <p:cNvSpPr/>
          <p:nvPr/>
        </p:nvSpPr>
        <p:spPr>
          <a:xfrm>
            <a:off x="5622929" y="2218773"/>
            <a:ext cx="12070305" cy="3168455"/>
          </a:xfrm>
          <a:custGeom>
            <a:avLst/>
            <a:gdLst/>
            <a:ahLst/>
            <a:cxnLst/>
            <a:rect l="l" t="t" r="r" b="b"/>
            <a:pathLst>
              <a:path w="12070305" h="3168455">
                <a:moveTo>
                  <a:pt x="0" y="0"/>
                </a:moveTo>
                <a:lnTo>
                  <a:pt x="12070305" y="0"/>
                </a:lnTo>
                <a:lnTo>
                  <a:pt x="12070305" y="3168455"/>
                </a:lnTo>
                <a:lnTo>
                  <a:pt x="0" y="3168455"/>
                </a:lnTo>
                <a:lnTo>
                  <a:pt x="0" y="0"/>
                </a:lnTo>
                <a:close/>
              </a:path>
            </a:pathLst>
          </a:custGeom>
          <a:blipFill>
            <a:blip r:embed="rId6"/>
            <a:stretch>
              <a:fillRect/>
            </a:stretch>
          </a:blipFill>
        </p:spPr>
        <p:txBody>
          <a:bodyPr/>
          <a:lstStyle/>
          <a:p>
            <a:endParaRPr lang="en-AU"/>
          </a:p>
        </p:txBody>
      </p:sp>
      <p:sp>
        <p:nvSpPr>
          <p:cNvPr id="6" name="Freeform 6"/>
          <p:cNvSpPr/>
          <p:nvPr/>
        </p:nvSpPr>
        <p:spPr>
          <a:xfrm>
            <a:off x="5622929" y="5823709"/>
            <a:ext cx="11256970" cy="4382484"/>
          </a:xfrm>
          <a:custGeom>
            <a:avLst/>
            <a:gdLst/>
            <a:ahLst/>
            <a:cxnLst/>
            <a:rect l="l" t="t" r="r" b="b"/>
            <a:pathLst>
              <a:path w="11256970" h="4382484">
                <a:moveTo>
                  <a:pt x="0" y="0"/>
                </a:moveTo>
                <a:lnTo>
                  <a:pt x="11256970" y="0"/>
                </a:lnTo>
                <a:lnTo>
                  <a:pt x="11256970" y="4382484"/>
                </a:lnTo>
                <a:lnTo>
                  <a:pt x="0" y="4382484"/>
                </a:lnTo>
                <a:lnTo>
                  <a:pt x="0" y="0"/>
                </a:lnTo>
                <a:close/>
              </a:path>
            </a:pathLst>
          </a:custGeom>
          <a:blipFill>
            <a:blip r:embed="rId7"/>
            <a:stretch>
              <a:fillRect/>
            </a:stretch>
          </a:blipFill>
        </p:spPr>
        <p:txBody>
          <a:bodyPr/>
          <a:lstStyle/>
          <a:p>
            <a:endParaRPr lang="en-AU"/>
          </a:p>
        </p:txBody>
      </p:sp>
      <p:sp>
        <p:nvSpPr>
          <p:cNvPr id="7" name="TextBox 7"/>
          <p:cNvSpPr txBox="1"/>
          <p:nvPr/>
        </p:nvSpPr>
        <p:spPr>
          <a:xfrm>
            <a:off x="1061753" y="2791158"/>
            <a:ext cx="3952749" cy="1760897"/>
          </a:xfrm>
          <a:prstGeom prst="rect">
            <a:avLst/>
          </a:prstGeom>
        </p:spPr>
        <p:txBody>
          <a:bodyPr lIns="0" tIns="0" rIns="0" bIns="0" rtlCol="0" anchor="t">
            <a:spAutoFit/>
          </a:bodyPr>
          <a:lstStyle/>
          <a:p>
            <a:pPr algn="ctr">
              <a:lnSpc>
                <a:spcPts val="3333"/>
              </a:lnSpc>
            </a:pPr>
            <a:r>
              <a:rPr lang="en-US" sz="3145" b="1">
                <a:solidFill>
                  <a:srgbClr val="414042"/>
                </a:solidFill>
                <a:latin typeface="Helvetica Neue LT Std 4"/>
                <a:ea typeface="Helvetica Neue LT Std 4"/>
                <a:cs typeface="Helvetica Neue LT Std 4"/>
                <a:sym typeface="Helvetica Neue LT Std 4"/>
              </a:rPr>
              <a:t>I’m interested in </a:t>
            </a:r>
          </a:p>
          <a:p>
            <a:pPr algn="ctr">
              <a:lnSpc>
                <a:spcPts val="3333"/>
              </a:lnSpc>
            </a:pPr>
            <a:r>
              <a:rPr lang="en-US" sz="3145" b="1">
                <a:solidFill>
                  <a:srgbClr val="414042"/>
                </a:solidFill>
                <a:latin typeface="Helvetica Neue LT Std 4"/>
                <a:ea typeface="Helvetica Neue LT Std 4"/>
                <a:cs typeface="Helvetica Neue LT Std 4"/>
                <a:sym typeface="Helvetica Neue LT Std 4"/>
              </a:rPr>
              <a:t>Health but don’t </a:t>
            </a:r>
          </a:p>
          <a:p>
            <a:pPr algn="ctr">
              <a:lnSpc>
                <a:spcPts val="3333"/>
              </a:lnSpc>
            </a:pPr>
            <a:r>
              <a:rPr lang="en-US" sz="3145" b="1">
                <a:solidFill>
                  <a:srgbClr val="414042"/>
                </a:solidFill>
                <a:latin typeface="Helvetica Neue LT Std 4"/>
                <a:ea typeface="Helvetica Neue LT Std 4"/>
                <a:cs typeface="Helvetica Neue LT Std 4"/>
                <a:sym typeface="Helvetica Neue LT Std 4"/>
              </a:rPr>
              <a:t>want to be a</a:t>
            </a:r>
          </a:p>
          <a:p>
            <a:pPr algn="ctr">
              <a:lnSpc>
                <a:spcPts val="3333"/>
              </a:lnSpc>
              <a:spcBef>
                <a:spcPct val="0"/>
              </a:spcBef>
            </a:pPr>
            <a:r>
              <a:rPr lang="en-US" sz="3145" b="1">
                <a:solidFill>
                  <a:srgbClr val="414042"/>
                </a:solidFill>
                <a:latin typeface="Helvetica Neue LT Std 4"/>
                <a:ea typeface="Helvetica Neue LT Std 4"/>
                <a:cs typeface="Helvetica Neue LT Std 4"/>
                <a:sym typeface="Helvetica Neue LT Std 4"/>
              </a:rPr>
              <a:t>clinician.</a:t>
            </a:r>
          </a:p>
        </p:txBody>
      </p:sp>
      <p:sp>
        <p:nvSpPr>
          <p:cNvPr id="8" name="Freeform 8"/>
          <p:cNvSpPr/>
          <p:nvPr/>
        </p:nvSpPr>
        <p:spPr>
          <a:xfrm>
            <a:off x="15768467" y="273730"/>
            <a:ext cx="2165795" cy="1624346"/>
          </a:xfrm>
          <a:custGeom>
            <a:avLst/>
            <a:gdLst/>
            <a:ahLst/>
            <a:cxnLst/>
            <a:rect l="l" t="t" r="r" b="b"/>
            <a:pathLst>
              <a:path w="2165795" h="1624346">
                <a:moveTo>
                  <a:pt x="0" y="0"/>
                </a:moveTo>
                <a:lnTo>
                  <a:pt x="2165795" y="0"/>
                </a:lnTo>
                <a:lnTo>
                  <a:pt x="2165795" y="1624346"/>
                </a:lnTo>
                <a:lnTo>
                  <a:pt x="0" y="1624346"/>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grpSp>
        <p:nvGrpSpPr>
          <p:cNvPr id="9" name="Group 9"/>
          <p:cNvGrpSpPr/>
          <p:nvPr/>
        </p:nvGrpSpPr>
        <p:grpSpPr>
          <a:xfrm>
            <a:off x="0" y="0"/>
            <a:ext cx="15702955" cy="1685373"/>
            <a:chOff x="0" y="0"/>
            <a:chExt cx="19938347" cy="2139951"/>
          </a:xfrm>
        </p:grpSpPr>
        <p:sp>
          <p:nvSpPr>
            <p:cNvPr id="10" name="Freeform 10"/>
            <p:cNvSpPr/>
            <p:nvPr/>
          </p:nvSpPr>
          <p:spPr>
            <a:xfrm>
              <a:off x="0" y="0"/>
              <a:ext cx="19938391" cy="2139985"/>
            </a:xfrm>
            <a:custGeom>
              <a:avLst/>
              <a:gdLst/>
              <a:ahLst/>
              <a:cxnLst/>
              <a:rect l="l" t="t" r="r" b="b"/>
              <a:pathLst>
                <a:path w="19938391" h="2139985">
                  <a:moveTo>
                    <a:pt x="0" y="0"/>
                  </a:moveTo>
                  <a:lnTo>
                    <a:pt x="19938391" y="0"/>
                  </a:lnTo>
                  <a:lnTo>
                    <a:pt x="19938391" y="2139985"/>
                  </a:lnTo>
                  <a:lnTo>
                    <a:pt x="0" y="2139985"/>
                  </a:lnTo>
                  <a:close/>
                </a:path>
              </a:pathLst>
            </a:custGeom>
            <a:solidFill>
              <a:srgbClr val="ED1C58"/>
            </a:solidFill>
          </p:spPr>
          <p:txBody>
            <a:bodyPr/>
            <a:lstStyle/>
            <a:p>
              <a:endParaRPr lang="en-AU"/>
            </a:p>
          </p:txBody>
        </p:sp>
      </p:grpSp>
      <p:sp>
        <p:nvSpPr>
          <p:cNvPr id="11" name="TextBox 11"/>
          <p:cNvSpPr txBox="1"/>
          <p:nvPr/>
        </p:nvSpPr>
        <p:spPr>
          <a:xfrm>
            <a:off x="1028700" y="254627"/>
            <a:ext cx="14946295" cy="1186046"/>
          </a:xfrm>
          <a:prstGeom prst="rect">
            <a:avLst/>
          </a:prstGeom>
        </p:spPr>
        <p:txBody>
          <a:bodyPr lIns="0" tIns="0" rIns="0" bIns="0" rtlCol="0" anchor="t">
            <a:spAutoFit/>
          </a:bodyPr>
          <a:lstStyle/>
          <a:p>
            <a:pPr algn="l">
              <a:lnSpc>
                <a:spcPts val="9103"/>
              </a:lnSpc>
            </a:pPr>
            <a:r>
              <a:rPr lang="en-US" sz="8056" spc="443">
                <a:solidFill>
                  <a:srgbClr val="FFFFFF"/>
                </a:solidFill>
                <a:latin typeface="Black Diamond"/>
                <a:ea typeface="Black Diamond"/>
                <a:cs typeface="Black Diamond"/>
                <a:sym typeface="Black Diamond"/>
              </a:rPr>
              <a:t>Student interested in Health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021313" y="9100542"/>
            <a:ext cx="2237987" cy="749726"/>
          </a:xfrm>
          <a:custGeom>
            <a:avLst/>
            <a:gdLst/>
            <a:ahLst/>
            <a:cxnLst/>
            <a:rect l="l" t="t" r="r" b="b"/>
            <a:pathLst>
              <a:path w="2237987" h="749726">
                <a:moveTo>
                  <a:pt x="0" y="0"/>
                </a:moveTo>
                <a:lnTo>
                  <a:pt x="2237987" y="0"/>
                </a:lnTo>
                <a:lnTo>
                  <a:pt x="2237987" y="749726"/>
                </a:lnTo>
                <a:lnTo>
                  <a:pt x="0" y="749726"/>
                </a:lnTo>
                <a:lnTo>
                  <a:pt x="0" y="0"/>
                </a:lnTo>
                <a:close/>
              </a:path>
            </a:pathLst>
          </a:custGeom>
          <a:blipFill>
            <a:blip r:embed="rId3"/>
            <a:stretch>
              <a:fillRect/>
            </a:stretch>
          </a:blipFill>
        </p:spPr>
        <p:txBody>
          <a:bodyPr/>
          <a:lstStyle/>
          <a:p>
            <a:endParaRPr lang="en-AU"/>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stretch>
              <a:fillRect t="-9333" b="-9333"/>
            </a:stretch>
          </a:blipFill>
        </p:spPr>
        <p:txBody>
          <a:bodyPr/>
          <a:lstStyle/>
          <a:p>
            <a:endParaRPr lang="en-AU"/>
          </a:p>
        </p:txBody>
      </p:sp>
      <p:sp>
        <p:nvSpPr>
          <p:cNvPr id="4" name="Freeform 4"/>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5"/>
            <a:stretch>
              <a:fillRect t="-16666" b="-16666"/>
            </a:stretch>
          </a:blipFill>
        </p:spPr>
        <p:txBody>
          <a:bodyPr/>
          <a:lstStyle/>
          <a:p>
            <a:endParaRPr lang="en-AU"/>
          </a:p>
        </p:txBody>
      </p:sp>
      <p:sp>
        <p:nvSpPr>
          <p:cNvPr id="5" name="TextBox 5"/>
          <p:cNvSpPr txBox="1"/>
          <p:nvPr/>
        </p:nvSpPr>
        <p:spPr>
          <a:xfrm>
            <a:off x="1566667" y="8309572"/>
            <a:ext cx="16721333" cy="1696241"/>
          </a:xfrm>
          <a:prstGeom prst="rect">
            <a:avLst/>
          </a:prstGeom>
        </p:spPr>
        <p:txBody>
          <a:bodyPr lIns="0" tIns="0" rIns="0" bIns="0" rtlCol="0" anchor="t">
            <a:spAutoFit/>
          </a:bodyPr>
          <a:lstStyle/>
          <a:p>
            <a:pPr algn="ctr">
              <a:lnSpc>
                <a:spcPts val="12881"/>
              </a:lnSpc>
            </a:pPr>
            <a:r>
              <a:rPr lang="en-US" sz="11926">
                <a:solidFill>
                  <a:srgbClr val="FEFEFE"/>
                </a:solidFill>
                <a:latin typeface="Black Diamond"/>
                <a:ea typeface="Black Diamond"/>
                <a:cs typeface="Black Diamond"/>
                <a:sym typeface="Black Diamond"/>
              </a:rPr>
              <a:t>Labour Market Information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999200" cy="1745907"/>
            <a:chOff x="0" y="0"/>
            <a:chExt cx="25332266" cy="2327876"/>
          </a:xfrm>
        </p:grpSpPr>
        <p:sp>
          <p:nvSpPr>
            <p:cNvPr id="3" name="Freeform 3"/>
            <p:cNvSpPr/>
            <p:nvPr/>
          </p:nvSpPr>
          <p:spPr>
            <a:xfrm>
              <a:off x="0" y="0"/>
              <a:ext cx="25332310" cy="2327910"/>
            </a:xfrm>
            <a:custGeom>
              <a:avLst/>
              <a:gdLst/>
              <a:ahLst/>
              <a:cxnLst/>
              <a:rect l="l" t="t" r="r" b="b"/>
              <a:pathLst>
                <a:path w="25332310" h="2327910">
                  <a:moveTo>
                    <a:pt x="0" y="0"/>
                  </a:moveTo>
                  <a:lnTo>
                    <a:pt x="25332310" y="0"/>
                  </a:lnTo>
                  <a:lnTo>
                    <a:pt x="25332310" y="2327910"/>
                  </a:lnTo>
                  <a:lnTo>
                    <a:pt x="0" y="2327910"/>
                  </a:lnTo>
                  <a:close/>
                </a:path>
              </a:pathLst>
            </a:custGeom>
            <a:solidFill>
              <a:srgbClr val="ED1C58"/>
            </a:solidFill>
          </p:spPr>
          <p:txBody>
            <a:bodyPr/>
            <a:lstStyle/>
            <a:p>
              <a:endParaRPr lang="en-AU"/>
            </a:p>
          </p:txBody>
        </p:sp>
      </p:grpSp>
      <p:sp>
        <p:nvSpPr>
          <p:cNvPr id="4" name="TextBox 4"/>
          <p:cNvSpPr txBox="1"/>
          <p:nvPr/>
        </p:nvSpPr>
        <p:spPr>
          <a:xfrm>
            <a:off x="237047" y="410331"/>
            <a:ext cx="17813907" cy="1209675"/>
          </a:xfrm>
          <a:prstGeom prst="rect">
            <a:avLst/>
          </a:prstGeom>
        </p:spPr>
        <p:txBody>
          <a:bodyPr lIns="0" tIns="0" rIns="0" bIns="0" rtlCol="0" anchor="t">
            <a:spAutoFit/>
          </a:bodyPr>
          <a:lstStyle/>
          <a:p>
            <a:pPr algn="l">
              <a:lnSpc>
                <a:spcPts val="9515"/>
              </a:lnSpc>
            </a:pPr>
            <a:r>
              <a:rPr lang="en-US" sz="7929">
                <a:solidFill>
                  <a:srgbClr val="FFFFFF"/>
                </a:solidFill>
                <a:latin typeface="Black Diamond"/>
                <a:ea typeface="Black Diamond"/>
                <a:cs typeface="Black Diamond"/>
                <a:sym typeface="Black Diamond"/>
              </a:rPr>
              <a:t>  Where will the Jobs be? </a:t>
            </a:r>
          </a:p>
        </p:txBody>
      </p:sp>
      <p:sp>
        <p:nvSpPr>
          <p:cNvPr id="5" name="Freeform 5"/>
          <p:cNvSpPr/>
          <p:nvPr/>
        </p:nvSpPr>
        <p:spPr>
          <a:xfrm>
            <a:off x="6538840" y="3412578"/>
            <a:ext cx="5197181" cy="3465581"/>
          </a:xfrm>
          <a:custGeom>
            <a:avLst/>
            <a:gdLst/>
            <a:ahLst/>
            <a:cxnLst/>
            <a:rect l="l" t="t" r="r" b="b"/>
            <a:pathLst>
              <a:path w="5197181" h="3465581">
                <a:moveTo>
                  <a:pt x="0" y="0"/>
                </a:moveTo>
                <a:lnTo>
                  <a:pt x="5197180" y="0"/>
                </a:lnTo>
                <a:lnTo>
                  <a:pt x="5197180" y="3465581"/>
                </a:lnTo>
                <a:lnTo>
                  <a:pt x="0" y="3465581"/>
                </a:lnTo>
                <a:lnTo>
                  <a:pt x="0" y="0"/>
                </a:lnTo>
                <a:close/>
              </a:path>
            </a:pathLst>
          </a:custGeom>
          <a:blipFill>
            <a:blip r:embed="rId3"/>
            <a:stretch>
              <a:fillRect t="-6" b="-6"/>
            </a:stretch>
          </a:blipFill>
        </p:spPr>
        <p:txBody>
          <a:bodyPr/>
          <a:lstStyle/>
          <a:p>
            <a:endParaRPr lang="en-AU"/>
          </a:p>
        </p:txBody>
      </p:sp>
      <p:sp>
        <p:nvSpPr>
          <p:cNvPr id="6" name="Freeform 6"/>
          <p:cNvSpPr/>
          <p:nvPr/>
        </p:nvSpPr>
        <p:spPr>
          <a:xfrm>
            <a:off x="12444185" y="3412964"/>
            <a:ext cx="5198371" cy="3465195"/>
          </a:xfrm>
          <a:custGeom>
            <a:avLst/>
            <a:gdLst/>
            <a:ahLst/>
            <a:cxnLst/>
            <a:rect l="l" t="t" r="r" b="b"/>
            <a:pathLst>
              <a:path w="5198371" h="3465195">
                <a:moveTo>
                  <a:pt x="0" y="0"/>
                </a:moveTo>
                <a:lnTo>
                  <a:pt x="5198371" y="0"/>
                </a:lnTo>
                <a:lnTo>
                  <a:pt x="5198371" y="3465195"/>
                </a:lnTo>
                <a:lnTo>
                  <a:pt x="0" y="3465195"/>
                </a:lnTo>
                <a:lnTo>
                  <a:pt x="0" y="0"/>
                </a:lnTo>
                <a:close/>
              </a:path>
            </a:pathLst>
          </a:custGeom>
          <a:blipFill>
            <a:blip r:embed="rId4"/>
            <a:stretch>
              <a:fillRect t="-23" b="-23"/>
            </a:stretch>
          </a:blipFill>
        </p:spPr>
        <p:txBody>
          <a:bodyPr/>
          <a:lstStyle/>
          <a:p>
            <a:endParaRPr lang="en-AU"/>
          </a:p>
        </p:txBody>
      </p:sp>
      <p:sp>
        <p:nvSpPr>
          <p:cNvPr id="7" name="Freeform 7"/>
          <p:cNvSpPr/>
          <p:nvPr/>
        </p:nvSpPr>
        <p:spPr>
          <a:xfrm>
            <a:off x="15357078" y="9097546"/>
            <a:ext cx="2456829" cy="621092"/>
          </a:xfrm>
          <a:custGeom>
            <a:avLst/>
            <a:gdLst/>
            <a:ahLst/>
            <a:cxnLst/>
            <a:rect l="l" t="t" r="r" b="b"/>
            <a:pathLst>
              <a:path w="2456829" h="621092">
                <a:moveTo>
                  <a:pt x="0" y="0"/>
                </a:moveTo>
                <a:lnTo>
                  <a:pt x="2456829" y="0"/>
                </a:lnTo>
                <a:lnTo>
                  <a:pt x="2456829" y="621092"/>
                </a:lnTo>
                <a:lnTo>
                  <a:pt x="0" y="621092"/>
                </a:lnTo>
                <a:lnTo>
                  <a:pt x="0" y="0"/>
                </a:lnTo>
                <a:close/>
              </a:path>
            </a:pathLst>
          </a:custGeom>
          <a:blipFill>
            <a:blip r:embed="rId5"/>
            <a:stretch>
              <a:fillRect/>
            </a:stretch>
          </a:blipFill>
        </p:spPr>
        <p:txBody>
          <a:bodyPr/>
          <a:lstStyle/>
          <a:p>
            <a:endParaRPr lang="en-AU"/>
          </a:p>
        </p:txBody>
      </p:sp>
      <p:sp>
        <p:nvSpPr>
          <p:cNvPr id="8" name="Freeform 8"/>
          <p:cNvSpPr/>
          <p:nvPr/>
        </p:nvSpPr>
        <p:spPr>
          <a:xfrm>
            <a:off x="645444" y="3412578"/>
            <a:ext cx="5185232" cy="3465580"/>
          </a:xfrm>
          <a:custGeom>
            <a:avLst/>
            <a:gdLst/>
            <a:ahLst/>
            <a:cxnLst/>
            <a:rect l="l" t="t" r="r" b="b"/>
            <a:pathLst>
              <a:path w="5185232" h="3465580">
                <a:moveTo>
                  <a:pt x="0" y="0"/>
                </a:moveTo>
                <a:lnTo>
                  <a:pt x="5185231" y="0"/>
                </a:lnTo>
                <a:lnTo>
                  <a:pt x="5185231" y="3465580"/>
                </a:lnTo>
                <a:lnTo>
                  <a:pt x="0" y="3465580"/>
                </a:lnTo>
                <a:lnTo>
                  <a:pt x="0" y="0"/>
                </a:lnTo>
                <a:close/>
              </a:path>
            </a:pathLst>
          </a:custGeom>
          <a:blipFill>
            <a:blip r:embed="rId6"/>
            <a:stretch>
              <a:fillRect r="-3426" b="-2977"/>
            </a:stretch>
          </a:blipFill>
        </p:spPr>
        <p:txBody>
          <a:bodyPr/>
          <a:lstStyle/>
          <a:p>
            <a:endParaRPr lang="en-AU"/>
          </a:p>
        </p:txBody>
      </p:sp>
      <p:sp>
        <p:nvSpPr>
          <p:cNvPr id="9" name="TextBox 9"/>
          <p:cNvSpPr txBox="1"/>
          <p:nvPr/>
        </p:nvSpPr>
        <p:spPr>
          <a:xfrm>
            <a:off x="0" y="7830658"/>
            <a:ext cx="18288000" cy="1076325"/>
          </a:xfrm>
          <a:prstGeom prst="rect">
            <a:avLst/>
          </a:prstGeom>
        </p:spPr>
        <p:txBody>
          <a:bodyPr lIns="0" tIns="0" rIns="0" bIns="0" rtlCol="0" anchor="t">
            <a:spAutoFit/>
          </a:bodyPr>
          <a:lstStyle/>
          <a:p>
            <a:pPr algn="ctr">
              <a:lnSpc>
                <a:spcPts val="7596"/>
              </a:lnSpc>
            </a:pPr>
            <a:r>
              <a:rPr lang="en-US" sz="6330">
                <a:solidFill>
                  <a:srgbClr val="E0004D"/>
                </a:solidFill>
                <a:latin typeface="Helvetica Neue LT Std 3"/>
                <a:ea typeface="Helvetica Neue LT Std 3"/>
                <a:cs typeface="Helvetica Neue LT Std 3"/>
                <a:sym typeface="Helvetica Neue LT Std 3"/>
              </a:rPr>
              <a:t>  WHAT ARE THE GROWTH INDUSTRIES? </a:t>
            </a:r>
          </a:p>
        </p:txBody>
      </p:sp>
      <p:sp>
        <p:nvSpPr>
          <p:cNvPr id="10" name="Freeform 10"/>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7"/>
            <a:stretch>
              <a:fillRect l="-3155" r="-3155"/>
            </a:stretch>
          </a:blipFill>
        </p:spPr>
        <p:txBody>
          <a:bodyPr/>
          <a:lstStyle/>
          <a:p>
            <a:endParaRPr lang="en-A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AU"/>
          </a:p>
        </p:txBody>
      </p:sp>
      <p:grpSp>
        <p:nvGrpSpPr>
          <p:cNvPr id="3" name="Group 3"/>
          <p:cNvGrpSpPr/>
          <p:nvPr/>
        </p:nvGrpSpPr>
        <p:grpSpPr>
          <a:xfrm>
            <a:off x="3809305" y="2153499"/>
            <a:ext cx="10658829" cy="963201"/>
            <a:chOff x="0" y="0"/>
            <a:chExt cx="2807264" cy="253683"/>
          </a:xfrm>
        </p:grpSpPr>
        <p:sp>
          <p:nvSpPr>
            <p:cNvPr id="4" name="Freeform 4"/>
            <p:cNvSpPr/>
            <p:nvPr/>
          </p:nvSpPr>
          <p:spPr>
            <a:xfrm>
              <a:off x="0" y="0"/>
              <a:ext cx="2807264" cy="253683"/>
            </a:xfrm>
            <a:custGeom>
              <a:avLst/>
              <a:gdLst/>
              <a:ahLst/>
              <a:cxnLst/>
              <a:rect l="l" t="t" r="r" b="b"/>
              <a:pathLst>
                <a:path w="2807264" h="253683">
                  <a:moveTo>
                    <a:pt x="37043" y="0"/>
                  </a:moveTo>
                  <a:lnTo>
                    <a:pt x="2770220" y="0"/>
                  </a:lnTo>
                  <a:cubicBezTo>
                    <a:pt x="2780045" y="0"/>
                    <a:pt x="2789467" y="3903"/>
                    <a:pt x="2796414" y="10850"/>
                  </a:cubicBezTo>
                  <a:cubicBezTo>
                    <a:pt x="2803361" y="17797"/>
                    <a:pt x="2807264" y="27219"/>
                    <a:pt x="2807264" y="37043"/>
                  </a:cubicBezTo>
                  <a:lnTo>
                    <a:pt x="2807264" y="216639"/>
                  </a:lnTo>
                  <a:cubicBezTo>
                    <a:pt x="2807264" y="237098"/>
                    <a:pt x="2790679" y="253683"/>
                    <a:pt x="2770220" y="253683"/>
                  </a:cubicBezTo>
                  <a:lnTo>
                    <a:pt x="37043" y="253683"/>
                  </a:lnTo>
                  <a:cubicBezTo>
                    <a:pt x="27219" y="253683"/>
                    <a:pt x="17797" y="249780"/>
                    <a:pt x="10850" y="242833"/>
                  </a:cubicBezTo>
                  <a:cubicBezTo>
                    <a:pt x="3903" y="235886"/>
                    <a:pt x="0" y="226464"/>
                    <a:pt x="0" y="216639"/>
                  </a:cubicBezTo>
                  <a:lnTo>
                    <a:pt x="0" y="37043"/>
                  </a:lnTo>
                  <a:cubicBezTo>
                    <a:pt x="0" y="16585"/>
                    <a:pt x="16585" y="0"/>
                    <a:pt x="37043" y="0"/>
                  </a:cubicBezTo>
                  <a:close/>
                </a:path>
              </a:pathLst>
            </a:custGeom>
            <a:solidFill>
              <a:srgbClr val="6DCDB8"/>
            </a:solidFill>
          </p:spPr>
          <p:txBody>
            <a:bodyPr/>
            <a:lstStyle/>
            <a:p>
              <a:endParaRPr lang="en-AU"/>
            </a:p>
          </p:txBody>
        </p:sp>
        <p:sp>
          <p:nvSpPr>
            <p:cNvPr id="5" name="TextBox 5"/>
            <p:cNvSpPr txBox="1"/>
            <p:nvPr/>
          </p:nvSpPr>
          <p:spPr>
            <a:xfrm>
              <a:off x="0" y="-38100"/>
              <a:ext cx="2807264" cy="29178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3814586" y="2231240"/>
            <a:ext cx="10658829" cy="721995"/>
          </a:xfrm>
          <a:prstGeom prst="rect">
            <a:avLst/>
          </a:prstGeom>
        </p:spPr>
        <p:txBody>
          <a:bodyPr lIns="0" tIns="0" rIns="0" bIns="0" rtlCol="0" anchor="t">
            <a:spAutoFit/>
          </a:bodyPr>
          <a:lstStyle/>
          <a:p>
            <a:pPr algn="ctr">
              <a:lnSpc>
                <a:spcPts val="5880"/>
              </a:lnSpc>
            </a:pPr>
            <a:r>
              <a:rPr lang="en-US" sz="4200">
                <a:solidFill>
                  <a:srgbClr val="000000"/>
                </a:solidFill>
                <a:latin typeface="Bebas Neue"/>
                <a:ea typeface="Bebas Neue"/>
                <a:cs typeface="Bebas Neue"/>
                <a:sym typeface="Bebas Neue"/>
              </a:rPr>
              <a:t>share of employment by industry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txBody>
          <a:bodyPr/>
          <a:lstStyle/>
          <a:p>
            <a:endParaRPr lang="en-AU"/>
          </a:p>
        </p:txBody>
      </p:sp>
      <p:grpSp>
        <p:nvGrpSpPr>
          <p:cNvPr id="3" name="Group 3"/>
          <p:cNvGrpSpPr/>
          <p:nvPr/>
        </p:nvGrpSpPr>
        <p:grpSpPr>
          <a:xfrm>
            <a:off x="3624475" y="2050835"/>
            <a:ext cx="11081296" cy="963201"/>
            <a:chOff x="0" y="0"/>
            <a:chExt cx="2918531" cy="253683"/>
          </a:xfrm>
        </p:grpSpPr>
        <p:sp>
          <p:nvSpPr>
            <p:cNvPr id="4" name="Freeform 4"/>
            <p:cNvSpPr/>
            <p:nvPr/>
          </p:nvSpPr>
          <p:spPr>
            <a:xfrm>
              <a:off x="0" y="0"/>
              <a:ext cx="2918531" cy="253683"/>
            </a:xfrm>
            <a:custGeom>
              <a:avLst/>
              <a:gdLst/>
              <a:ahLst/>
              <a:cxnLst/>
              <a:rect l="l" t="t" r="r" b="b"/>
              <a:pathLst>
                <a:path w="2918531" h="253683">
                  <a:moveTo>
                    <a:pt x="35631" y="0"/>
                  </a:moveTo>
                  <a:lnTo>
                    <a:pt x="2882900" y="0"/>
                  </a:lnTo>
                  <a:cubicBezTo>
                    <a:pt x="2892350" y="0"/>
                    <a:pt x="2901413" y="3754"/>
                    <a:pt x="2908095" y="10436"/>
                  </a:cubicBezTo>
                  <a:cubicBezTo>
                    <a:pt x="2914777" y="17118"/>
                    <a:pt x="2918531" y="26181"/>
                    <a:pt x="2918531" y="35631"/>
                  </a:cubicBezTo>
                  <a:lnTo>
                    <a:pt x="2918531" y="218052"/>
                  </a:lnTo>
                  <a:cubicBezTo>
                    <a:pt x="2918531" y="227502"/>
                    <a:pt x="2914777" y="236564"/>
                    <a:pt x="2908095" y="243247"/>
                  </a:cubicBezTo>
                  <a:cubicBezTo>
                    <a:pt x="2901413" y="249929"/>
                    <a:pt x="2892350" y="253683"/>
                    <a:pt x="2882900" y="253683"/>
                  </a:cubicBezTo>
                  <a:lnTo>
                    <a:pt x="35631" y="253683"/>
                  </a:lnTo>
                  <a:cubicBezTo>
                    <a:pt x="26181" y="253683"/>
                    <a:pt x="17118" y="249929"/>
                    <a:pt x="10436" y="243247"/>
                  </a:cubicBezTo>
                  <a:cubicBezTo>
                    <a:pt x="3754" y="236564"/>
                    <a:pt x="0" y="227502"/>
                    <a:pt x="0" y="218052"/>
                  </a:cubicBezTo>
                  <a:lnTo>
                    <a:pt x="0" y="35631"/>
                  </a:lnTo>
                  <a:cubicBezTo>
                    <a:pt x="0" y="26181"/>
                    <a:pt x="3754" y="17118"/>
                    <a:pt x="10436" y="10436"/>
                  </a:cubicBezTo>
                  <a:cubicBezTo>
                    <a:pt x="17118" y="3754"/>
                    <a:pt x="26181" y="0"/>
                    <a:pt x="35631" y="0"/>
                  </a:cubicBezTo>
                  <a:close/>
                </a:path>
              </a:pathLst>
            </a:custGeom>
            <a:solidFill>
              <a:srgbClr val="6DCDB8"/>
            </a:solidFill>
          </p:spPr>
          <p:txBody>
            <a:bodyPr/>
            <a:lstStyle/>
            <a:p>
              <a:endParaRPr lang="en-AU"/>
            </a:p>
          </p:txBody>
        </p:sp>
        <p:sp>
          <p:nvSpPr>
            <p:cNvPr id="5" name="TextBox 5"/>
            <p:cNvSpPr txBox="1"/>
            <p:nvPr/>
          </p:nvSpPr>
          <p:spPr>
            <a:xfrm>
              <a:off x="0" y="-38100"/>
              <a:ext cx="2918531" cy="29178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3835709" y="2128575"/>
            <a:ext cx="10658829" cy="721995"/>
          </a:xfrm>
          <a:prstGeom prst="rect">
            <a:avLst/>
          </a:prstGeom>
        </p:spPr>
        <p:txBody>
          <a:bodyPr lIns="0" tIns="0" rIns="0" bIns="0" rtlCol="0" anchor="t">
            <a:spAutoFit/>
          </a:bodyPr>
          <a:lstStyle/>
          <a:p>
            <a:pPr algn="ctr">
              <a:lnSpc>
                <a:spcPts val="5880"/>
              </a:lnSpc>
            </a:pPr>
            <a:r>
              <a:rPr lang="en-US" sz="4200">
                <a:solidFill>
                  <a:srgbClr val="000000"/>
                </a:solidFill>
                <a:latin typeface="Bebas Neue"/>
                <a:ea typeface="Bebas Neue"/>
                <a:cs typeface="Bebas Neue"/>
                <a:sym typeface="Bebas Neue"/>
              </a:rPr>
              <a:t>projected employment growth  - 2029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764383" y="759620"/>
            <a:ext cx="16756967" cy="8767762"/>
            <a:chOff x="0" y="0"/>
            <a:chExt cx="22342622" cy="11690350"/>
          </a:xfrm>
        </p:grpSpPr>
        <p:sp>
          <p:nvSpPr>
            <p:cNvPr id="3" name="Freeform 3"/>
            <p:cNvSpPr/>
            <p:nvPr/>
          </p:nvSpPr>
          <p:spPr>
            <a:xfrm>
              <a:off x="0" y="0"/>
              <a:ext cx="22342602" cy="11690350"/>
            </a:xfrm>
            <a:custGeom>
              <a:avLst/>
              <a:gdLst/>
              <a:ahLst/>
              <a:cxnLst/>
              <a:rect l="l" t="t" r="r" b="b"/>
              <a:pathLst>
                <a:path w="22342602" h="11690350">
                  <a:moveTo>
                    <a:pt x="12700" y="0"/>
                  </a:moveTo>
                  <a:lnTo>
                    <a:pt x="22329902" y="0"/>
                  </a:lnTo>
                  <a:cubicBezTo>
                    <a:pt x="22336888" y="0"/>
                    <a:pt x="22342602" y="5715"/>
                    <a:pt x="22342602" y="12700"/>
                  </a:cubicBezTo>
                  <a:lnTo>
                    <a:pt x="22342602" y="11677650"/>
                  </a:lnTo>
                  <a:cubicBezTo>
                    <a:pt x="22342602" y="11684635"/>
                    <a:pt x="22336888" y="11690350"/>
                    <a:pt x="22329902" y="11690350"/>
                  </a:cubicBezTo>
                  <a:lnTo>
                    <a:pt x="12700" y="11690350"/>
                  </a:lnTo>
                  <a:cubicBezTo>
                    <a:pt x="5715" y="11690350"/>
                    <a:pt x="0" y="11684635"/>
                    <a:pt x="0" y="11677650"/>
                  </a:cubicBezTo>
                  <a:lnTo>
                    <a:pt x="0" y="12700"/>
                  </a:lnTo>
                  <a:cubicBezTo>
                    <a:pt x="0" y="5715"/>
                    <a:pt x="5715" y="0"/>
                    <a:pt x="12700" y="0"/>
                  </a:cubicBezTo>
                  <a:moveTo>
                    <a:pt x="12700" y="25400"/>
                  </a:moveTo>
                  <a:lnTo>
                    <a:pt x="12700" y="12700"/>
                  </a:lnTo>
                  <a:lnTo>
                    <a:pt x="25400" y="12700"/>
                  </a:lnTo>
                  <a:lnTo>
                    <a:pt x="25400" y="11677650"/>
                  </a:lnTo>
                  <a:lnTo>
                    <a:pt x="12700" y="11677650"/>
                  </a:lnTo>
                  <a:lnTo>
                    <a:pt x="12700" y="11664950"/>
                  </a:lnTo>
                  <a:lnTo>
                    <a:pt x="22329902" y="11664950"/>
                  </a:lnTo>
                  <a:lnTo>
                    <a:pt x="22329902" y="11677650"/>
                  </a:lnTo>
                  <a:lnTo>
                    <a:pt x="22317202" y="11677650"/>
                  </a:lnTo>
                  <a:lnTo>
                    <a:pt x="22317202" y="12700"/>
                  </a:lnTo>
                  <a:lnTo>
                    <a:pt x="22329902" y="12700"/>
                  </a:lnTo>
                  <a:lnTo>
                    <a:pt x="22329902" y="25400"/>
                  </a:lnTo>
                  <a:lnTo>
                    <a:pt x="12700" y="25400"/>
                  </a:lnTo>
                  <a:close/>
                </a:path>
              </a:pathLst>
            </a:custGeom>
            <a:solidFill>
              <a:srgbClr val="F05B78"/>
            </a:solidFill>
          </p:spPr>
          <p:txBody>
            <a:bodyPr/>
            <a:lstStyle/>
            <a:p>
              <a:endParaRPr lang="en-AU"/>
            </a:p>
          </p:txBody>
        </p:sp>
      </p:grpSp>
      <p:sp>
        <p:nvSpPr>
          <p:cNvPr id="4" name="Freeform 4"/>
          <p:cNvSpPr/>
          <p:nvPr/>
        </p:nvSpPr>
        <p:spPr>
          <a:xfrm>
            <a:off x="1952910" y="2905739"/>
            <a:ext cx="791223" cy="1006325"/>
          </a:xfrm>
          <a:custGeom>
            <a:avLst/>
            <a:gdLst/>
            <a:ahLst/>
            <a:cxnLst/>
            <a:rect l="l" t="t" r="r" b="b"/>
            <a:pathLst>
              <a:path w="791223" h="1006325">
                <a:moveTo>
                  <a:pt x="0" y="0"/>
                </a:moveTo>
                <a:lnTo>
                  <a:pt x="791223" y="0"/>
                </a:lnTo>
                <a:lnTo>
                  <a:pt x="791223" y="1006325"/>
                </a:lnTo>
                <a:lnTo>
                  <a:pt x="0" y="10063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5" name="TextBox 5"/>
          <p:cNvSpPr txBox="1"/>
          <p:nvPr/>
        </p:nvSpPr>
        <p:spPr>
          <a:xfrm>
            <a:off x="1222829" y="3266026"/>
            <a:ext cx="5184941" cy="862021"/>
          </a:xfrm>
          <a:prstGeom prst="rect">
            <a:avLst/>
          </a:prstGeom>
        </p:spPr>
        <p:txBody>
          <a:bodyPr lIns="0" tIns="0" rIns="0" bIns="0" rtlCol="0" anchor="t">
            <a:spAutoFit/>
          </a:bodyPr>
          <a:lstStyle/>
          <a:p>
            <a:pPr algn="ctr">
              <a:lnSpc>
                <a:spcPts val="6197"/>
              </a:lnSpc>
            </a:pPr>
            <a:r>
              <a:rPr lang="en-US" sz="4731" spc="141">
                <a:solidFill>
                  <a:srgbClr val="484545"/>
                </a:solidFill>
                <a:latin typeface="Helvetica Neue LT Std 2"/>
                <a:ea typeface="Helvetica Neue LT Std 2"/>
                <a:cs typeface="Helvetica Neue LT Std 2"/>
                <a:sym typeface="Helvetica Neue LT Std 2"/>
              </a:rPr>
              <a:t>TOP 10</a:t>
            </a:r>
          </a:p>
        </p:txBody>
      </p:sp>
      <p:sp>
        <p:nvSpPr>
          <p:cNvPr id="6" name="AutoShape 6"/>
          <p:cNvSpPr/>
          <p:nvPr/>
        </p:nvSpPr>
        <p:spPr>
          <a:xfrm flipV="1">
            <a:off x="5605501" y="3408901"/>
            <a:ext cx="0" cy="2481241"/>
          </a:xfrm>
          <a:prstGeom prst="line">
            <a:avLst/>
          </a:prstGeom>
          <a:ln w="38100" cap="flat">
            <a:solidFill>
              <a:srgbClr val="000000"/>
            </a:solidFill>
            <a:prstDash val="sysDot"/>
            <a:headEnd type="none" w="sm" len="sm"/>
            <a:tailEnd type="none" w="sm" len="sm"/>
          </a:ln>
        </p:spPr>
        <p:txBody>
          <a:bodyPr/>
          <a:lstStyle/>
          <a:p>
            <a:endParaRPr lang="en-AU"/>
          </a:p>
        </p:txBody>
      </p:sp>
      <p:sp>
        <p:nvSpPr>
          <p:cNvPr id="7" name="Freeform 7"/>
          <p:cNvSpPr/>
          <p:nvPr/>
        </p:nvSpPr>
        <p:spPr>
          <a:xfrm>
            <a:off x="4063196" y="6669906"/>
            <a:ext cx="1171905" cy="832053"/>
          </a:xfrm>
          <a:custGeom>
            <a:avLst/>
            <a:gdLst/>
            <a:ahLst/>
            <a:cxnLst/>
            <a:rect l="l" t="t" r="r" b="b"/>
            <a:pathLst>
              <a:path w="1171905" h="832053">
                <a:moveTo>
                  <a:pt x="0" y="0"/>
                </a:moveTo>
                <a:lnTo>
                  <a:pt x="1171905" y="0"/>
                </a:lnTo>
                <a:lnTo>
                  <a:pt x="1171905" y="832053"/>
                </a:lnTo>
                <a:lnTo>
                  <a:pt x="0" y="83205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8" name="TextBox 8"/>
          <p:cNvSpPr txBox="1"/>
          <p:nvPr/>
        </p:nvSpPr>
        <p:spPr>
          <a:xfrm>
            <a:off x="1834626" y="6541365"/>
            <a:ext cx="2324182" cy="1140308"/>
          </a:xfrm>
          <a:prstGeom prst="rect">
            <a:avLst/>
          </a:prstGeom>
        </p:spPr>
        <p:txBody>
          <a:bodyPr lIns="0" tIns="0" rIns="0" bIns="0" rtlCol="0" anchor="t">
            <a:spAutoFit/>
          </a:bodyPr>
          <a:lstStyle/>
          <a:p>
            <a:pPr algn="ctr">
              <a:lnSpc>
                <a:spcPts val="8268"/>
              </a:lnSpc>
            </a:pPr>
            <a:r>
              <a:rPr lang="en-US" sz="6311" spc="189">
                <a:solidFill>
                  <a:srgbClr val="484545"/>
                </a:solidFill>
                <a:latin typeface="Helvetica Neue LT Std 2"/>
                <a:ea typeface="Helvetica Neue LT Std 2"/>
                <a:cs typeface="Helvetica Neue LT Std 2"/>
                <a:sym typeface="Helvetica Neue LT Std 2"/>
              </a:rPr>
              <a:t>1 IN 3 </a:t>
            </a:r>
          </a:p>
        </p:txBody>
      </p:sp>
      <p:sp>
        <p:nvSpPr>
          <p:cNvPr id="9" name="AutoShape 9"/>
          <p:cNvSpPr/>
          <p:nvPr/>
        </p:nvSpPr>
        <p:spPr>
          <a:xfrm flipV="1">
            <a:off x="5605501" y="6669906"/>
            <a:ext cx="0" cy="2481241"/>
          </a:xfrm>
          <a:prstGeom prst="line">
            <a:avLst/>
          </a:prstGeom>
          <a:ln w="38100" cap="flat">
            <a:solidFill>
              <a:srgbClr val="000000"/>
            </a:solidFill>
            <a:prstDash val="sysDot"/>
            <a:headEnd type="none" w="sm" len="sm"/>
            <a:tailEnd type="none" w="sm" len="sm"/>
          </a:ln>
        </p:spPr>
        <p:txBody>
          <a:bodyPr/>
          <a:lstStyle/>
          <a:p>
            <a:endParaRPr lang="en-AU"/>
          </a:p>
        </p:txBody>
      </p:sp>
      <p:sp>
        <p:nvSpPr>
          <p:cNvPr id="10" name="Freeform 10"/>
          <p:cNvSpPr/>
          <p:nvPr/>
        </p:nvSpPr>
        <p:spPr>
          <a:xfrm>
            <a:off x="6067054" y="5014738"/>
            <a:ext cx="919640" cy="947194"/>
          </a:xfrm>
          <a:custGeom>
            <a:avLst/>
            <a:gdLst/>
            <a:ahLst/>
            <a:cxnLst/>
            <a:rect l="l" t="t" r="r" b="b"/>
            <a:pathLst>
              <a:path w="919640" h="947194">
                <a:moveTo>
                  <a:pt x="0" y="0"/>
                </a:moveTo>
                <a:lnTo>
                  <a:pt x="919639" y="0"/>
                </a:lnTo>
                <a:lnTo>
                  <a:pt x="919639" y="947194"/>
                </a:lnTo>
                <a:lnTo>
                  <a:pt x="0" y="947194"/>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11" name="AutoShape 11"/>
          <p:cNvSpPr/>
          <p:nvPr/>
        </p:nvSpPr>
        <p:spPr>
          <a:xfrm>
            <a:off x="6251949" y="6266730"/>
            <a:ext cx="3671587" cy="0"/>
          </a:xfrm>
          <a:prstGeom prst="line">
            <a:avLst/>
          </a:prstGeom>
          <a:ln w="38100" cap="flat">
            <a:solidFill>
              <a:srgbClr val="000000"/>
            </a:solidFill>
            <a:prstDash val="sysDot"/>
            <a:headEnd type="none" w="sm" len="sm"/>
            <a:tailEnd type="none" w="sm" len="sm"/>
          </a:ln>
        </p:spPr>
        <p:txBody>
          <a:bodyPr/>
          <a:lstStyle/>
          <a:p>
            <a:endParaRPr lang="en-AU"/>
          </a:p>
        </p:txBody>
      </p:sp>
      <p:sp>
        <p:nvSpPr>
          <p:cNvPr id="12" name="AutoShape 12"/>
          <p:cNvSpPr/>
          <p:nvPr/>
        </p:nvSpPr>
        <p:spPr>
          <a:xfrm>
            <a:off x="1953005" y="6232701"/>
            <a:ext cx="3036705" cy="17015"/>
          </a:xfrm>
          <a:prstGeom prst="line">
            <a:avLst/>
          </a:prstGeom>
          <a:ln w="38100" cap="flat">
            <a:solidFill>
              <a:srgbClr val="000000"/>
            </a:solidFill>
            <a:prstDash val="sysDot"/>
            <a:headEnd type="none" w="sm" len="sm"/>
            <a:tailEnd type="none" w="sm" len="sm"/>
          </a:ln>
        </p:spPr>
        <p:txBody>
          <a:bodyPr/>
          <a:lstStyle/>
          <a:p>
            <a:endParaRPr lang="en-AU"/>
          </a:p>
        </p:txBody>
      </p:sp>
      <p:sp>
        <p:nvSpPr>
          <p:cNvPr id="13" name="Freeform 13"/>
          <p:cNvSpPr/>
          <p:nvPr/>
        </p:nvSpPr>
        <p:spPr>
          <a:xfrm rot="-1813374">
            <a:off x="9352378" y="6794659"/>
            <a:ext cx="887101" cy="1025012"/>
          </a:xfrm>
          <a:custGeom>
            <a:avLst/>
            <a:gdLst/>
            <a:ahLst/>
            <a:cxnLst/>
            <a:rect l="l" t="t" r="r" b="b"/>
            <a:pathLst>
              <a:path w="887101" h="1025012">
                <a:moveTo>
                  <a:pt x="0" y="0"/>
                </a:moveTo>
                <a:lnTo>
                  <a:pt x="887101" y="0"/>
                </a:lnTo>
                <a:lnTo>
                  <a:pt x="887101" y="1025011"/>
                </a:lnTo>
                <a:lnTo>
                  <a:pt x="0" y="102501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4" name="TextBox 14"/>
          <p:cNvSpPr txBox="1"/>
          <p:nvPr/>
        </p:nvSpPr>
        <p:spPr>
          <a:xfrm>
            <a:off x="6475829" y="5169369"/>
            <a:ext cx="4549897" cy="764416"/>
          </a:xfrm>
          <a:prstGeom prst="rect">
            <a:avLst/>
          </a:prstGeom>
        </p:spPr>
        <p:txBody>
          <a:bodyPr lIns="0" tIns="0" rIns="0" bIns="0" rtlCol="0" anchor="t">
            <a:spAutoFit/>
          </a:bodyPr>
          <a:lstStyle/>
          <a:p>
            <a:pPr algn="ctr">
              <a:lnSpc>
                <a:spcPts val="5438"/>
              </a:lnSpc>
            </a:pPr>
            <a:r>
              <a:rPr lang="en-US" sz="4151" spc="124">
                <a:solidFill>
                  <a:srgbClr val="484545"/>
                </a:solidFill>
                <a:latin typeface="Helvetica Neue LT Std 2"/>
                <a:ea typeface="Helvetica Neue LT Std 2"/>
                <a:cs typeface="Helvetica Neue LT Std 2"/>
                <a:sym typeface="Helvetica Neue LT Std 2"/>
              </a:rPr>
              <a:t>FILM CAPITAL</a:t>
            </a:r>
          </a:p>
        </p:txBody>
      </p:sp>
      <p:sp>
        <p:nvSpPr>
          <p:cNvPr id="15" name="AutoShape 15"/>
          <p:cNvSpPr/>
          <p:nvPr/>
        </p:nvSpPr>
        <p:spPr>
          <a:xfrm flipV="1">
            <a:off x="10626003" y="3245328"/>
            <a:ext cx="0" cy="2481241"/>
          </a:xfrm>
          <a:prstGeom prst="line">
            <a:avLst/>
          </a:prstGeom>
          <a:ln w="38100" cap="flat">
            <a:solidFill>
              <a:srgbClr val="000000"/>
            </a:solidFill>
            <a:prstDash val="sysDot"/>
            <a:headEnd type="none" w="sm" len="sm"/>
            <a:tailEnd type="none" w="sm" len="sm"/>
          </a:ln>
        </p:spPr>
        <p:txBody>
          <a:bodyPr/>
          <a:lstStyle/>
          <a:p>
            <a:endParaRPr lang="en-AU"/>
          </a:p>
        </p:txBody>
      </p:sp>
      <p:sp>
        <p:nvSpPr>
          <p:cNvPr id="16" name="Freeform 16"/>
          <p:cNvSpPr/>
          <p:nvPr/>
        </p:nvSpPr>
        <p:spPr>
          <a:xfrm rot="-2700000">
            <a:off x="10531323" y="3643626"/>
            <a:ext cx="1498265" cy="1490774"/>
          </a:xfrm>
          <a:custGeom>
            <a:avLst/>
            <a:gdLst/>
            <a:ahLst/>
            <a:cxnLst/>
            <a:rect l="l" t="t" r="r" b="b"/>
            <a:pathLst>
              <a:path w="1498265" h="1490774">
                <a:moveTo>
                  <a:pt x="0" y="0"/>
                </a:moveTo>
                <a:lnTo>
                  <a:pt x="1498265" y="0"/>
                </a:lnTo>
                <a:lnTo>
                  <a:pt x="1498265" y="1490774"/>
                </a:lnTo>
                <a:lnTo>
                  <a:pt x="0" y="149077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sp>
        <p:nvSpPr>
          <p:cNvPr id="17" name="AutoShape 17"/>
          <p:cNvSpPr/>
          <p:nvPr/>
        </p:nvSpPr>
        <p:spPr>
          <a:xfrm flipV="1">
            <a:off x="11662435" y="6266730"/>
            <a:ext cx="4975713" cy="17015"/>
          </a:xfrm>
          <a:prstGeom prst="line">
            <a:avLst/>
          </a:prstGeom>
          <a:ln w="38100" cap="flat">
            <a:solidFill>
              <a:srgbClr val="000000"/>
            </a:solidFill>
            <a:prstDash val="sysDot"/>
            <a:headEnd type="none" w="sm" len="sm"/>
            <a:tailEnd type="none" w="sm" len="sm"/>
          </a:ln>
        </p:spPr>
        <p:txBody>
          <a:bodyPr/>
          <a:lstStyle/>
          <a:p>
            <a:endParaRPr lang="en-AU"/>
          </a:p>
        </p:txBody>
      </p:sp>
      <p:sp>
        <p:nvSpPr>
          <p:cNvPr id="18" name="AutoShape 18"/>
          <p:cNvSpPr/>
          <p:nvPr/>
        </p:nvSpPr>
        <p:spPr>
          <a:xfrm flipV="1">
            <a:off x="10626003" y="6669906"/>
            <a:ext cx="0" cy="2481241"/>
          </a:xfrm>
          <a:prstGeom prst="line">
            <a:avLst/>
          </a:prstGeom>
          <a:ln w="38100" cap="flat">
            <a:solidFill>
              <a:srgbClr val="000000"/>
            </a:solidFill>
            <a:prstDash val="sysDot"/>
            <a:headEnd type="none" w="sm" len="sm"/>
            <a:tailEnd type="none" w="sm" len="sm"/>
          </a:ln>
        </p:spPr>
        <p:txBody>
          <a:bodyPr/>
          <a:lstStyle/>
          <a:p>
            <a:endParaRPr lang="en-AU"/>
          </a:p>
        </p:txBody>
      </p:sp>
      <p:sp>
        <p:nvSpPr>
          <p:cNvPr id="19" name="Freeform 19"/>
          <p:cNvSpPr/>
          <p:nvPr/>
        </p:nvSpPr>
        <p:spPr>
          <a:xfrm>
            <a:off x="11501363" y="8084285"/>
            <a:ext cx="1671755" cy="835878"/>
          </a:xfrm>
          <a:custGeom>
            <a:avLst/>
            <a:gdLst/>
            <a:ahLst/>
            <a:cxnLst/>
            <a:rect l="l" t="t" r="r" b="b"/>
            <a:pathLst>
              <a:path w="1671755" h="835878">
                <a:moveTo>
                  <a:pt x="0" y="0"/>
                </a:moveTo>
                <a:lnTo>
                  <a:pt x="1671755" y="0"/>
                </a:lnTo>
                <a:lnTo>
                  <a:pt x="1671755" y="835877"/>
                </a:lnTo>
                <a:lnTo>
                  <a:pt x="0" y="835877"/>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sp>
        <p:nvSpPr>
          <p:cNvPr id="20" name="TextBox 20"/>
          <p:cNvSpPr txBox="1"/>
          <p:nvPr/>
        </p:nvSpPr>
        <p:spPr>
          <a:xfrm>
            <a:off x="6356481" y="1167184"/>
            <a:ext cx="10799070" cy="1793094"/>
          </a:xfrm>
          <a:prstGeom prst="rect">
            <a:avLst/>
          </a:prstGeom>
        </p:spPr>
        <p:txBody>
          <a:bodyPr lIns="0" tIns="0" rIns="0" bIns="0" rtlCol="0" anchor="t">
            <a:spAutoFit/>
          </a:bodyPr>
          <a:lstStyle/>
          <a:p>
            <a:pPr algn="ctr">
              <a:lnSpc>
                <a:spcPts val="12909"/>
              </a:lnSpc>
            </a:pPr>
            <a:r>
              <a:rPr lang="en-US" sz="9854" spc="295">
                <a:solidFill>
                  <a:srgbClr val="484545"/>
                </a:solidFill>
                <a:latin typeface="Helvetica Neue LT Std 2"/>
                <a:ea typeface="Helvetica Neue LT Std 2"/>
                <a:cs typeface="Helvetica Neue LT Std 2"/>
                <a:sym typeface="Helvetica Neue LT Std 2"/>
              </a:rPr>
              <a:t>A SNAPSHOT</a:t>
            </a:r>
          </a:p>
        </p:txBody>
      </p:sp>
      <p:sp>
        <p:nvSpPr>
          <p:cNvPr id="21" name="TextBox 21"/>
          <p:cNvSpPr txBox="1"/>
          <p:nvPr/>
        </p:nvSpPr>
        <p:spPr>
          <a:xfrm>
            <a:off x="-1825241" y="1147689"/>
            <a:ext cx="14487958" cy="1664470"/>
          </a:xfrm>
          <a:prstGeom prst="rect">
            <a:avLst/>
          </a:prstGeom>
        </p:spPr>
        <p:txBody>
          <a:bodyPr lIns="0" tIns="0" rIns="0" bIns="0" rtlCol="0" anchor="t">
            <a:spAutoFit/>
          </a:bodyPr>
          <a:lstStyle/>
          <a:p>
            <a:pPr algn="ctr">
              <a:lnSpc>
                <a:spcPts val="12303"/>
              </a:lnSpc>
            </a:pPr>
            <a:r>
              <a:rPr lang="en-US" sz="12303">
                <a:solidFill>
                  <a:srgbClr val="F05B78"/>
                </a:solidFill>
                <a:latin typeface="Black Diamond"/>
                <a:ea typeface="Black Diamond"/>
                <a:cs typeface="Black Diamond"/>
                <a:sym typeface="Black Diamond"/>
              </a:rPr>
              <a:t>Gold Coast</a:t>
            </a:r>
          </a:p>
        </p:txBody>
      </p:sp>
      <p:sp>
        <p:nvSpPr>
          <p:cNvPr id="22" name="TextBox 22"/>
          <p:cNvSpPr txBox="1"/>
          <p:nvPr/>
        </p:nvSpPr>
        <p:spPr>
          <a:xfrm>
            <a:off x="1999382" y="4100796"/>
            <a:ext cx="2990329" cy="1851163"/>
          </a:xfrm>
          <a:prstGeom prst="rect">
            <a:avLst/>
          </a:prstGeom>
        </p:spPr>
        <p:txBody>
          <a:bodyPr lIns="0" tIns="0" rIns="0" bIns="0" rtlCol="0" anchor="t">
            <a:spAutoFit/>
          </a:bodyPr>
          <a:lstStyle/>
          <a:p>
            <a:pPr algn="l">
              <a:lnSpc>
                <a:spcPts val="3574"/>
              </a:lnSpc>
            </a:pPr>
            <a:r>
              <a:rPr lang="en-US" sz="2728" spc="81">
                <a:solidFill>
                  <a:srgbClr val="484545"/>
                </a:solidFill>
                <a:latin typeface="Helvetica Neue LT Std 2"/>
                <a:ea typeface="Helvetica Neue LT Std 2"/>
                <a:cs typeface="Helvetica Neue LT Std 2"/>
                <a:sym typeface="Helvetica Neue LT Std 2"/>
              </a:rPr>
              <a:t>MOST WELCOMING CITIES ON EARTH IN 2023 - ACCORDING TO BOOKING.COM</a:t>
            </a:r>
          </a:p>
        </p:txBody>
      </p:sp>
      <p:sp>
        <p:nvSpPr>
          <p:cNvPr id="23" name="TextBox 23"/>
          <p:cNvSpPr txBox="1"/>
          <p:nvPr/>
        </p:nvSpPr>
        <p:spPr>
          <a:xfrm>
            <a:off x="1952910" y="7682933"/>
            <a:ext cx="3463878" cy="1400274"/>
          </a:xfrm>
          <a:prstGeom prst="rect">
            <a:avLst/>
          </a:prstGeom>
        </p:spPr>
        <p:txBody>
          <a:bodyPr lIns="0" tIns="0" rIns="0" bIns="0" rtlCol="0" anchor="t">
            <a:spAutoFit/>
          </a:bodyPr>
          <a:lstStyle/>
          <a:p>
            <a:pPr algn="l">
              <a:lnSpc>
                <a:spcPts val="3574"/>
              </a:lnSpc>
            </a:pPr>
            <a:r>
              <a:rPr lang="en-US" sz="2728" spc="81">
                <a:solidFill>
                  <a:srgbClr val="484545"/>
                </a:solidFill>
                <a:latin typeface="Helvetica Neue LT Std 2"/>
                <a:ea typeface="Helvetica Neue LT Std 2"/>
                <a:cs typeface="Helvetica Neue LT Std 2"/>
                <a:sym typeface="Helvetica Neue LT Std 2"/>
              </a:rPr>
              <a:t>BORN OVERSEAS - ONE OF AUSTRALIA’S MOST MULTICULTURAL CITIES</a:t>
            </a:r>
          </a:p>
        </p:txBody>
      </p:sp>
      <p:sp>
        <p:nvSpPr>
          <p:cNvPr id="24" name="TextBox 24"/>
          <p:cNvSpPr txBox="1"/>
          <p:nvPr/>
        </p:nvSpPr>
        <p:spPr>
          <a:xfrm>
            <a:off x="6109922" y="3159603"/>
            <a:ext cx="4011660" cy="1851163"/>
          </a:xfrm>
          <a:prstGeom prst="rect">
            <a:avLst/>
          </a:prstGeom>
        </p:spPr>
        <p:txBody>
          <a:bodyPr lIns="0" tIns="0" rIns="0" bIns="0" rtlCol="0" anchor="t">
            <a:spAutoFit/>
          </a:bodyPr>
          <a:lstStyle/>
          <a:p>
            <a:pPr algn="ctr">
              <a:lnSpc>
                <a:spcPts val="3574"/>
              </a:lnSpc>
            </a:pPr>
            <a:r>
              <a:rPr lang="en-US" sz="2728" spc="81">
                <a:solidFill>
                  <a:srgbClr val="484545"/>
                </a:solidFill>
                <a:latin typeface="Helvetica Neue LT Std 2"/>
                <a:ea typeface="Helvetica Neue LT Std 2"/>
                <a:cs typeface="Helvetica Neue LT Std 2"/>
                <a:sym typeface="Helvetica Neue LT Std 2"/>
              </a:rPr>
              <a:t>MORE BLOCKBUSTERS FILMED IN THE CITY THAN ANYWHERE ELSE IN THE SOUTHERN HEMISPHERE</a:t>
            </a:r>
          </a:p>
        </p:txBody>
      </p:sp>
      <p:sp>
        <p:nvSpPr>
          <p:cNvPr id="25" name="TextBox 25"/>
          <p:cNvSpPr txBox="1"/>
          <p:nvPr/>
        </p:nvSpPr>
        <p:spPr>
          <a:xfrm>
            <a:off x="5716096" y="6596196"/>
            <a:ext cx="3784384" cy="1030644"/>
          </a:xfrm>
          <a:prstGeom prst="rect">
            <a:avLst/>
          </a:prstGeom>
        </p:spPr>
        <p:txBody>
          <a:bodyPr lIns="0" tIns="0" rIns="0" bIns="0" rtlCol="0" anchor="t">
            <a:spAutoFit/>
          </a:bodyPr>
          <a:lstStyle/>
          <a:p>
            <a:pPr algn="ctr">
              <a:lnSpc>
                <a:spcPts val="7322"/>
              </a:lnSpc>
            </a:pPr>
            <a:r>
              <a:rPr lang="en-US" sz="5590" spc="167">
                <a:solidFill>
                  <a:srgbClr val="484545"/>
                </a:solidFill>
                <a:latin typeface="Helvetica Neue LT Std 2"/>
                <a:ea typeface="Helvetica Neue LT Std 2"/>
                <a:cs typeface="Helvetica Neue LT Std 2"/>
                <a:sym typeface="Helvetica Neue LT Std 2"/>
              </a:rPr>
              <a:t>12 MILLION</a:t>
            </a:r>
          </a:p>
        </p:txBody>
      </p:sp>
      <p:sp>
        <p:nvSpPr>
          <p:cNvPr id="26" name="TextBox 26"/>
          <p:cNvSpPr txBox="1"/>
          <p:nvPr/>
        </p:nvSpPr>
        <p:spPr>
          <a:xfrm>
            <a:off x="6081912" y="7908378"/>
            <a:ext cx="4011660" cy="949384"/>
          </a:xfrm>
          <a:prstGeom prst="rect">
            <a:avLst/>
          </a:prstGeom>
        </p:spPr>
        <p:txBody>
          <a:bodyPr lIns="0" tIns="0" rIns="0" bIns="0" rtlCol="0" anchor="t">
            <a:spAutoFit/>
          </a:bodyPr>
          <a:lstStyle/>
          <a:p>
            <a:pPr algn="l">
              <a:lnSpc>
                <a:spcPts val="3574"/>
              </a:lnSpc>
            </a:pPr>
            <a:r>
              <a:rPr lang="en-US" sz="2728" spc="81">
                <a:solidFill>
                  <a:srgbClr val="484545"/>
                </a:solidFill>
                <a:latin typeface="Helvetica Neue LT Std 2"/>
                <a:ea typeface="Helvetica Neue LT Std 2"/>
                <a:cs typeface="Helvetica Neue LT Std 2"/>
                <a:sym typeface="Helvetica Neue LT Std 2"/>
              </a:rPr>
              <a:t>VISITORS TO THE GOLD COAST EACH YEAR</a:t>
            </a:r>
          </a:p>
        </p:txBody>
      </p:sp>
      <p:sp>
        <p:nvSpPr>
          <p:cNvPr id="27" name="TextBox 27"/>
          <p:cNvSpPr txBox="1"/>
          <p:nvPr/>
        </p:nvSpPr>
        <p:spPr>
          <a:xfrm>
            <a:off x="11825540" y="3054099"/>
            <a:ext cx="2969609" cy="800086"/>
          </a:xfrm>
          <a:prstGeom prst="rect">
            <a:avLst/>
          </a:prstGeom>
        </p:spPr>
        <p:txBody>
          <a:bodyPr lIns="0" tIns="0" rIns="0" bIns="0" rtlCol="0" anchor="t">
            <a:spAutoFit/>
          </a:bodyPr>
          <a:lstStyle/>
          <a:p>
            <a:pPr algn="ctr">
              <a:lnSpc>
                <a:spcPts val="5746"/>
              </a:lnSpc>
            </a:pPr>
            <a:r>
              <a:rPr lang="en-US" sz="4386" spc="131">
                <a:solidFill>
                  <a:srgbClr val="484545"/>
                </a:solidFill>
                <a:latin typeface="Helvetica Neue LT Std 2"/>
                <a:ea typeface="Helvetica Neue LT Std 2"/>
                <a:cs typeface="Helvetica Neue LT Std 2"/>
                <a:sym typeface="Helvetica Neue LT Std 2"/>
              </a:rPr>
              <a:t>BLAST OFF!</a:t>
            </a:r>
          </a:p>
        </p:txBody>
      </p:sp>
      <p:sp>
        <p:nvSpPr>
          <p:cNvPr id="28" name="TextBox 28"/>
          <p:cNvSpPr txBox="1"/>
          <p:nvPr/>
        </p:nvSpPr>
        <p:spPr>
          <a:xfrm>
            <a:off x="11942005" y="3875406"/>
            <a:ext cx="5119965" cy="1851163"/>
          </a:xfrm>
          <a:prstGeom prst="rect">
            <a:avLst/>
          </a:prstGeom>
        </p:spPr>
        <p:txBody>
          <a:bodyPr lIns="0" tIns="0" rIns="0" bIns="0" rtlCol="0" anchor="t">
            <a:spAutoFit/>
          </a:bodyPr>
          <a:lstStyle/>
          <a:p>
            <a:pPr algn="l">
              <a:lnSpc>
                <a:spcPts val="3574"/>
              </a:lnSpc>
            </a:pPr>
            <a:r>
              <a:rPr lang="en-US" sz="2728" spc="81">
                <a:solidFill>
                  <a:srgbClr val="484545"/>
                </a:solidFill>
                <a:latin typeface="Helvetica Neue LT Std 2"/>
                <a:ea typeface="Helvetica Neue LT Std 2"/>
                <a:cs typeface="Helvetica Neue LT Std 2"/>
                <a:sym typeface="Helvetica Neue LT Std 2"/>
              </a:rPr>
              <a:t>FIRST AUSTRALIAN-MADE ORBITAL-CLASS ROCKET TO BE LAUNCHED FROM THE GOLD COAST - GILMORE SPACE FACILITY</a:t>
            </a:r>
          </a:p>
        </p:txBody>
      </p:sp>
      <p:sp>
        <p:nvSpPr>
          <p:cNvPr id="29" name="TextBox 29"/>
          <p:cNvSpPr txBox="1"/>
          <p:nvPr/>
        </p:nvSpPr>
        <p:spPr>
          <a:xfrm>
            <a:off x="11059756" y="6485967"/>
            <a:ext cx="1784716" cy="1598318"/>
          </a:xfrm>
          <a:prstGeom prst="rect">
            <a:avLst/>
          </a:prstGeom>
        </p:spPr>
        <p:txBody>
          <a:bodyPr lIns="0" tIns="0" rIns="0" bIns="0" rtlCol="0" anchor="t">
            <a:spAutoFit/>
          </a:bodyPr>
          <a:lstStyle/>
          <a:p>
            <a:pPr algn="r">
              <a:lnSpc>
                <a:spcPts val="11577"/>
              </a:lnSpc>
            </a:pPr>
            <a:r>
              <a:rPr lang="en-US" sz="8837" spc="265">
                <a:solidFill>
                  <a:srgbClr val="484545"/>
                </a:solidFill>
                <a:latin typeface="Helvetica Neue LT Std 2"/>
                <a:ea typeface="Helvetica Neue LT Std 2"/>
                <a:cs typeface="Helvetica Neue LT Std 2"/>
                <a:sym typeface="Helvetica Neue LT Std 2"/>
              </a:rPr>
              <a:t>9X</a:t>
            </a:r>
          </a:p>
        </p:txBody>
      </p:sp>
      <p:sp>
        <p:nvSpPr>
          <p:cNvPr id="30" name="TextBox 30"/>
          <p:cNvSpPr txBox="1"/>
          <p:nvPr/>
        </p:nvSpPr>
        <p:spPr>
          <a:xfrm>
            <a:off x="12895516" y="6743508"/>
            <a:ext cx="3319507" cy="2605353"/>
          </a:xfrm>
          <a:prstGeom prst="rect">
            <a:avLst/>
          </a:prstGeom>
        </p:spPr>
        <p:txBody>
          <a:bodyPr lIns="0" tIns="0" rIns="0" bIns="0" rtlCol="0" anchor="t">
            <a:spAutoFit/>
          </a:bodyPr>
          <a:lstStyle/>
          <a:p>
            <a:pPr algn="r">
              <a:lnSpc>
                <a:spcPts val="3389"/>
              </a:lnSpc>
            </a:pPr>
            <a:r>
              <a:rPr lang="en-US" sz="2587" spc="77">
                <a:solidFill>
                  <a:srgbClr val="484545"/>
                </a:solidFill>
                <a:latin typeface="Helvetica Neue LT Std 2"/>
                <a:ea typeface="Helvetica Neue LT Std 2"/>
                <a:cs typeface="Helvetica Neue LT Std 2"/>
                <a:sym typeface="Helvetica Neue LT Std 2"/>
              </a:rPr>
              <a:t>MORE WATERWAYS THAN VENICE MAKING THE CITY AN AQUATIC PARADISE WITH A GROWING MARINE INDUSTRY</a:t>
            </a:r>
          </a:p>
        </p:txBody>
      </p:sp>
      <p:sp>
        <p:nvSpPr>
          <p:cNvPr id="31" name="TextBox 31"/>
          <p:cNvSpPr txBox="1"/>
          <p:nvPr/>
        </p:nvSpPr>
        <p:spPr>
          <a:xfrm>
            <a:off x="865348" y="9776766"/>
            <a:ext cx="16504920" cy="250776"/>
          </a:xfrm>
          <a:prstGeom prst="rect">
            <a:avLst/>
          </a:prstGeom>
        </p:spPr>
        <p:txBody>
          <a:bodyPr lIns="0" tIns="0" rIns="0" bIns="0" rtlCol="0" anchor="t">
            <a:spAutoFit/>
          </a:bodyPr>
          <a:lstStyle/>
          <a:p>
            <a:pPr algn="ctr">
              <a:lnSpc>
                <a:spcPts val="1439"/>
              </a:lnSpc>
            </a:pPr>
            <a:r>
              <a:rPr lang="en-US" sz="1200" spc="960">
                <a:solidFill>
                  <a:srgbClr val="000000"/>
                </a:solidFill>
                <a:latin typeface="Arimo"/>
                <a:ea typeface="Arimo"/>
                <a:cs typeface="Arimo"/>
                <a:sym typeface="Arimo"/>
              </a:rPr>
              <a:t>EXPERIENCE GOLD COAST</a:t>
            </a:r>
          </a:p>
        </p:txBody>
      </p:sp>
      <p:sp>
        <p:nvSpPr>
          <p:cNvPr id="32" name="TextBox 32"/>
          <p:cNvSpPr txBox="1"/>
          <p:nvPr/>
        </p:nvSpPr>
        <p:spPr>
          <a:xfrm>
            <a:off x="865348" y="278694"/>
            <a:ext cx="16504920" cy="200025"/>
          </a:xfrm>
          <a:prstGeom prst="rect">
            <a:avLst/>
          </a:prstGeom>
        </p:spPr>
        <p:txBody>
          <a:bodyPr lIns="0" tIns="0" rIns="0" bIns="0" rtlCol="0" anchor="t">
            <a:spAutoFit/>
          </a:bodyPr>
          <a:lstStyle/>
          <a:p>
            <a:pPr algn="ctr">
              <a:lnSpc>
                <a:spcPts val="1439"/>
              </a:lnSpc>
            </a:pPr>
            <a:r>
              <a:rPr lang="en-US" sz="1200" spc="960">
                <a:solidFill>
                  <a:srgbClr val="000000"/>
                </a:solidFill>
                <a:latin typeface="Arimo"/>
                <a:ea typeface="Arimo"/>
                <a:cs typeface="Arimo"/>
                <a:sym typeface="Arimo"/>
              </a:rPr>
              <a:t>EDUCATION FAMIL WELCOME DINNER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999200" cy="1745907"/>
            <a:chOff x="0" y="0"/>
            <a:chExt cx="25332266" cy="2327876"/>
          </a:xfrm>
        </p:grpSpPr>
        <p:sp>
          <p:nvSpPr>
            <p:cNvPr id="3" name="Freeform 3"/>
            <p:cNvSpPr/>
            <p:nvPr/>
          </p:nvSpPr>
          <p:spPr>
            <a:xfrm>
              <a:off x="0" y="0"/>
              <a:ext cx="25332310" cy="2327910"/>
            </a:xfrm>
            <a:custGeom>
              <a:avLst/>
              <a:gdLst/>
              <a:ahLst/>
              <a:cxnLst/>
              <a:rect l="l" t="t" r="r" b="b"/>
              <a:pathLst>
                <a:path w="25332310" h="2327910">
                  <a:moveTo>
                    <a:pt x="0" y="0"/>
                  </a:moveTo>
                  <a:lnTo>
                    <a:pt x="25332310" y="0"/>
                  </a:lnTo>
                  <a:lnTo>
                    <a:pt x="25332310" y="2327910"/>
                  </a:lnTo>
                  <a:lnTo>
                    <a:pt x="0" y="2327910"/>
                  </a:lnTo>
                  <a:close/>
                </a:path>
              </a:pathLst>
            </a:custGeom>
            <a:solidFill>
              <a:srgbClr val="ED1C58"/>
            </a:solidFill>
          </p:spPr>
          <p:txBody>
            <a:bodyPr/>
            <a:lstStyle/>
            <a:p>
              <a:endParaRPr lang="en-AU"/>
            </a:p>
          </p:txBody>
        </p:sp>
      </p:grpSp>
      <p:sp>
        <p:nvSpPr>
          <p:cNvPr id="4" name="TextBox 4"/>
          <p:cNvSpPr txBox="1"/>
          <p:nvPr/>
        </p:nvSpPr>
        <p:spPr>
          <a:xfrm>
            <a:off x="286311" y="9329810"/>
            <a:ext cx="15273429" cy="343109"/>
          </a:xfrm>
          <a:prstGeom prst="rect">
            <a:avLst/>
          </a:prstGeom>
        </p:spPr>
        <p:txBody>
          <a:bodyPr lIns="0" tIns="0" rIns="0" bIns="0" rtlCol="0" anchor="t">
            <a:spAutoFit/>
          </a:bodyPr>
          <a:lstStyle/>
          <a:p>
            <a:pPr algn="l">
              <a:lnSpc>
                <a:spcPts val="2160"/>
              </a:lnSpc>
            </a:pPr>
            <a:r>
              <a:rPr lang="en-US" sz="1800" i="1">
                <a:solidFill>
                  <a:srgbClr val="FFFFFF"/>
                </a:solidFill>
                <a:latin typeface="Arimo Italics"/>
                <a:ea typeface="Arimo Italics"/>
                <a:cs typeface="Arimo Italics"/>
                <a:sym typeface="Arimo Italics"/>
              </a:rPr>
              <a:t>*The 19 industries are derived from the Australian and New Zealand Standard Industrial Classification (ANZSIC). Sourced from MyFuture 2022</a:t>
            </a:r>
          </a:p>
        </p:txBody>
      </p:sp>
      <p:sp>
        <p:nvSpPr>
          <p:cNvPr id="5" name="Freeform 5"/>
          <p:cNvSpPr/>
          <p:nvPr/>
        </p:nvSpPr>
        <p:spPr>
          <a:xfrm>
            <a:off x="15079698" y="1967325"/>
            <a:ext cx="2780506" cy="816295"/>
          </a:xfrm>
          <a:custGeom>
            <a:avLst/>
            <a:gdLst/>
            <a:ahLst/>
            <a:cxnLst/>
            <a:rect l="l" t="t" r="r" b="b"/>
            <a:pathLst>
              <a:path w="2780506" h="816295">
                <a:moveTo>
                  <a:pt x="0" y="0"/>
                </a:moveTo>
                <a:lnTo>
                  <a:pt x="2780506" y="0"/>
                </a:lnTo>
                <a:lnTo>
                  <a:pt x="2780506" y="816295"/>
                </a:lnTo>
                <a:lnTo>
                  <a:pt x="0" y="816295"/>
                </a:lnTo>
                <a:lnTo>
                  <a:pt x="0" y="0"/>
                </a:lnTo>
                <a:close/>
              </a:path>
            </a:pathLst>
          </a:custGeom>
          <a:blipFill>
            <a:blip r:embed="rId5"/>
            <a:stretch>
              <a:fillRect/>
            </a:stretch>
          </a:blipFill>
        </p:spPr>
        <p:txBody>
          <a:bodyPr/>
          <a:lstStyle/>
          <a:p>
            <a:endParaRPr lang="en-AU"/>
          </a:p>
        </p:txBody>
      </p:sp>
      <p:sp>
        <p:nvSpPr>
          <p:cNvPr id="6" name="Freeform 6"/>
          <p:cNvSpPr/>
          <p:nvPr/>
        </p:nvSpPr>
        <p:spPr>
          <a:xfrm>
            <a:off x="15098397" y="3002695"/>
            <a:ext cx="2761807" cy="1593350"/>
          </a:xfrm>
          <a:custGeom>
            <a:avLst/>
            <a:gdLst/>
            <a:ahLst/>
            <a:cxnLst/>
            <a:rect l="l" t="t" r="r" b="b"/>
            <a:pathLst>
              <a:path w="2761807" h="1593350">
                <a:moveTo>
                  <a:pt x="0" y="0"/>
                </a:moveTo>
                <a:lnTo>
                  <a:pt x="2761807" y="0"/>
                </a:lnTo>
                <a:lnTo>
                  <a:pt x="2761807" y="1593350"/>
                </a:lnTo>
                <a:lnTo>
                  <a:pt x="0" y="1593350"/>
                </a:lnTo>
                <a:lnTo>
                  <a:pt x="0" y="0"/>
                </a:lnTo>
                <a:close/>
              </a:path>
            </a:pathLst>
          </a:custGeom>
          <a:blipFill>
            <a:blip r:embed="rId6"/>
            <a:stretch>
              <a:fillRect/>
            </a:stretch>
          </a:blipFill>
        </p:spPr>
        <p:txBody>
          <a:bodyPr/>
          <a:lstStyle/>
          <a:p>
            <a:endParaRPr lang="en-AU"/>
          </a:p>
        </p:txBody>
      </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rcRect/>
          <a:stretch>
            <a:fillRect/>
          </a:stretch>
        </p:blipFill>
        <p:spPr>
          <a:xfrm>
            <a:off x="120691" y="2015461"/>
            <a:ext cx="14857477" cy="7436667"/>
          </a:xfrm>
          <a:prstGeom prst="rect">
            <a:avLst/>
          </a:prstGeom>
        </p:spPr>
      </p:pic>
      <p:sp>
        <p:nvSpPr>
          <p:cNvPr id="8" name="TextBox 8"/>
          <p:cNvSpPr txBox="1"/>
          <p:nvPr/>
        </p:nvSpPr>
        <p:spPr>
          <a:xfrm>
            <a:off x="600372" y="477056"/>
            <a:ext cx="13898115" cy="1120977"/>
          </a:xfrm>
          <a:prstGeom prst="rect">
            <a:avLst/>
          </a:prstGeom>
        </p:spPr>
        <p:txBody>
          <a:bodyPr lIns="0" tIns="0" rIns="0" bIns="0" rtlCol="0" anchor="t">
            <a:spAutoFit/>
          </a:bodyPr>
          <a:lstStyle/>
          <a:p>
            <a:pPr algn="l">
              <a:lnSpc>
                <a:spcPts val="8564"/>
              </a:lnSpc>
            </a:pPr>
            <a:r>
              <a:rPr lang="en-US" sz="7929">
                <a:solidFill>
                  <a:srgbClr val="FFFFFF"/>
                </a:solidFill>
                <a:latin typeface="Black Diamond"/>
                <a:ea typeface="Black Diamond"/>
                <a:cs typeface="Black Diamond"/>
                <a:sym typeface="Black Diamond"/>
              </a:rPr>
              <a:t>My Future </a:t>
            </a:r>
          </a:p>
        </p:txBody>
      </p:sp>
      <p:sp>
        <p:nvSpPr>
          <p:cNvPr id="9" name="Freeform 9"/>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8"/>
            <a:stretch>
              <a:fillRect l="-3155" r="-3155"/>
            </a:stretch>
          </a:blipFill>
        </p:spPr>
        <p:txBody>
          <a:bodyPr/>
          <a:lstStyle/>
          <a:p>
            <a:endParaRPr lang="en-AU"/>
          </a:p>
        </p:txBody>
      </p:sp>
    </p:spTree>
  </p:cSld>
  <p:clrMapOvr>
    <a:masterClrMapping/>
  </p:clrMapOvr>
  <p:timing>
    <p:tnLst>
      <p:par>
        <p:cTn id="1" dur="indefinite" restart="never" nodeType="tmRoot">
          <p:childTnLst>
            <p:video>
              <p:cMediaNode vol="0">
                <p:cTn id="2" fill="hold" display="0">
                  <p:stCondLst>
                    <p:cond delay="indefinite"/>
                  </p:stCondLst>
                </p:cTn>
                <p:tgtEl>
                  <p:spTgt spid="7"/>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601635" y="2233171"/>
            <a:ext cx="1084730" cy="749380"/>
          </a:xfrm>
          <a:custGeom>
            <a:avLst/>
            <a:gdLst/>
            <a:ahLst/>
            <a:cxnLst/>
            <a:rect l="l" t="t" r="r" b="b"/>
            <a:pathLst>
              <a:path w="1084730" h="749380">
                <a:moveTo>
                  <a:pt x="0" y="0"/>
                </a:moveTo>
                <a:lnTo>
                  <a:pt x="1084730" y="0"/>
                </a:lnTo>
                <a:lnTo>
                  <a:pt x="1084730" y="749380"/>
                </a:lnTo>
                <a:lnTo>
                  <a:pt x="0" y="74938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3" name="Freeform 3"/>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4">
              <a:alphaModFix amt="38000"/>
            </a:blip>
            <a:stretch>
              <a:fillRect l="-223" r="-223"/>
            </a:stretch>
          </a:blipFill>
        </p:spPr>
        <p:txBody>
          <a:bodyPr/>
          <a:lstStyle/>
          <a:p>
            <a:endParaRPr lang="en-AU"/>
          </a:p>
        </p:txBody>
      </p:sp>
      <p:sp>
        <p:nvSpPr>
          <p:cNvPr id="4" name="TextBox 4"/>
          <p:cNvSpPr txBox="1"/>
          <p:nvPr/>
        </p:nvSpPr>
        <p:spPr>
          <a:xfrm>
            <a:off x="2011334" y="3428683"/>
            <a:ext cx="14265333" cy="2600325"/>
          </a:xfrm>
          <a:prstGeom prst="rect">
            <a:avLst/>
          </a:prstGeom>
        </p:spPr>
        <p:txBody>
          <a:bodyPr lIns="0" tIns="0" rIns="0" bIns="0" rtlCol="0" anchor="t">
            <a:spAutoFit/>
          </a:bodyPr>
          <a:lstStyle/>
          <a:p>
            <a:pPr marL="0" lvl="0" indent="0" algn="ctr">
              <a:lnSpc>
                <a:spcPts val="9600"/>
              </a:lnSpc>
              <a:spcBef>
                <a:spcPct val="0"/>
              </a:spcBef>
            </a:pPr>
            <a:r>
              <a:rPr lang="en-US" sz="8000">
                <a:solidFill>
                  <a:srgbClr val="484545"/>
                </a:solidFill>
                <a:latin typeface="Helvetica Neue LT Std 3"/>
                <a:ea typeface="Helvetica Neue LT Std 3"/>
                <a:cs typeface="Helvetica Neue LT Std 3"/>
                <a:sym typeface="Helvetica Neue LT Std 3"/>
              </a:rPr>
              <a:t>THE ONLY WAY TO DO GREAT WORK IS TO LOVE WHAT YOU DO</a:t>
            </a:r>
          </a:p>
        </p:txBody>
      </p:sp>
      <p:sp>
        <p:nvSpPr>
          <p:cNvPr id="5" name="TextBox 5"/>
          <p:cNvSpPr txBox="1"/>
          <p:nvPr/>
        </p:nvSpPr>
        <p:spPr>
          <a:xfrm>
            <a:off x="5129924" y="7020049"/>
            <a:ext cx="8028151" cy="538480"/>
          </a:xfrm>
          <a:prstGeom prst="rect">
            <a:avLst/>
          </a:prstGeom>
        </p:spPr>
        <p:txBody>
          <a:bodyPr lIns="0" tIns="0" rIns="0" bIns="0" rtlCol="0" anchor="t">
            <a:spAutoFit/>
          </a:bodyPr>
          <a:lstStyle/>
          <a:p>
            <a:pPr marL="0" lvl="0" indent="0" algn="ctr">
              <a:lnSpc>
                <a:spcPts val="3919"/>
              </a:lnSpc>
              <a:spcBef>
                <a:spcPct val="0"/>
              </a:spcBef>
            </a:pPr>
            <a:r>
              <a:rPr lang="en-US" sz="2799" spc="-30">
                <a:solidFill>
                  <a:srgbClr val="484545"/>
                </a:solidFill>
                <a:latin typeface="Helvetica Neue LT Std 1"/>
                <a:ea typeface="Helvetica Neue LT Std 1"/>
                <a:cs typeface="Helvetica Neue LT Std 1"/>
                <a:sym typeface="Helvetica Neue LT Std 1"/>
              </a:rPr>
              <a:t>Steve Jobs, Apple Cofounder </a:t>
            </a:r>
          </a:p>
        </p:txBody>
      </p:sp>
      <p:sp>
        <p:nvSpPr>
          <p:cNvPr id="6" name="Freeform 6"/>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5"/>
            <a:stretch>
              <a:fillRect l="-3155" r="-3155"/>
            </a:stretch>
          </a:blipFill>
        </p:spPr>
        <p:txBody>
          <a:bodyPr/>
          <a:lstStyle/>
          <a:p>
            <a:endParaRPr lang="en-A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0"/>
            </a:stretch>
          </a:blipFill>
        </p:spPr>
        <p:txBody>
          <a:bodyPr/>
          <a:lstStyle/>
          <a:p>
            <a:endParaRPr lang="en-AU"/>
          </a:p>
        </p:txBody>
      </p:sp>
      <p:sp>
        <p:nvSpPr>
          <p:cNvPr id="3" name="Freeform 3"/>
          <p:cNvSpPr/>
          <p:nvPr/>
        </p:nvSpPr>
        <p:spPr>
          <a:xfrm>
            <a:off x="7677266" y="-90525"/>
            <a:ext cx="10678978" cy="10468048"/>
          </a:xfrm>
          <a:custGeom>
            <a:avLst/>
            <a:gdLst/>
            <a:ahLst/>
            <a:cxnLst/>
            <a:rect l="l" t="t" r="r" b="b"/>
            <a:pathLst>
              <a:path w="10678978" h="10468048">
                <a:moveTo>
                  <a:pt x="0" y="0"/>
                </a:moveTo>
                <a:lnTo>
                  <a:pt x="10678978" y="0"/>
                </a:lnTo>
                <a:lnTo>
                  <a:pt x="10678978" y="10468048"/>
                </a:lnTo>
                <a:lnTo>
                  <a:pt x="0" y="10468048"/>
                </a:lnTo>
                <a:lnTo>
                  <a:pt x="0" y="0"/>
                </a:lnTo>
                <a:close/>
              </a:path>
            </a:pathLst>
          </a:custGeom>
          <a:blipFill>
            <a:blip r:embed="rId4"/>
            <a:stretch>
              <a:fillRect l="-8109" t="-5406" r="-3469"/>
            </a:stretch>
          </a:blipFill>
        </p:spPr>
        <p:txBody>
          <a:bodyPr/>
          <a:lstStyle/>
          <a:p>
            <a:endParaRPr lang="en-AU"/>
          </a:p>
        </p:txBody>
      </p:sp>
      <p:sp>
        <p:nvSpPr>
          <p:cNvPr id="4" name="TextBox 4"/>
          <p:cNvSpPr txBox="1"/>
          <p:nvPr/>
        </p:nvSpPr>
        <p:spPr>
          <a:xfrm>
            <a:off x="797145" y="1169349"/>
            <a:ext cx="6554450" cy="6696075"/>
          </a:xfrm>
          <a:prstGeom prst="rect">
            <a:avLst/>
          </a:prstGeom>
        </p:spPr>
        <p:txBody>
          <a:bodyPr lIns="0" tIns="0" rIns="0" bIns="0" rtlCol="0" anchor="t">
            <a:spAutoFit/>
          </a:bodyPr>
          <a:lstStyle/>
          <a:p>
            <a:pPr algn="l">
              <a:lnSpc>
                <a:spcPts val="3599"/>
              </a:lnSpc>
            </a:pPr>
            <a:r>
              <a:rPr lang="en-US" sz="2999">
                <a:solidFill>
                  <a:srgbClr val="FFFFFF"/>
                </a:solidFill>
                <a:latin typeface="Helvetica Neue LT Std 1"/>
                <a:ea typeface="Helvetica Neue LT Std 1"/>
                <a:cs typeface="Helvetica Neue LT Std 1"/>
                <a:sym typeface="Helvetica Neue LT Std 1"/>
              </a:rPr>
              <a:t>Levels determine most common </a:t>
            </a:r>
          </a:p>
          <a:p>
            <a:pPr algn="l">
              <a:lnSpc>
                <a:spcPts val="3599"/>
              </a:lnSpc>
            </a:pPr>
            <a:r>
              <a:rPr lang="en-US" sz="2999">
                <a:solidFill>
                  <a:srgbClr val="FFFFFF"/>
                </a:solidFill>
                <a:latin typeface="Helvetica Neue LT Std 1"/>
                <a:ea typeface="Helvetica Neue LT Std 1"/>
                <a:cs typeface="Helvetica Neue LT Std 1"/>
                <a:sym typeface="Helvetica Neue LT Std 1"/>
              </a:rPr>
              <a:t>education or entry level</a:t>
            </a:r>
          </a:p>
          <a:p>
            <a:pPr algn="l">
              <a:lnSpc>
                <a:spcPts val="3599"/>
              </a:lnSpc>
            </a:pPr>
            <a:endParaRPr lang="en-US" sz="2999">
              <a:solidFill>
                <a:srgbClr val="FFFFFF"/>
              </a:solidFill>
              <a:latin typeface="Helvetica Neue LT Std 1"/>
              <a:ea typeface="Helvetica Neue LT Std 1"/>
              <a:cs typeface="Helvetica Neue LT Std 1"/>
              <a:sym typeface="Helvetica Neue LT Std 1"/>
            </a:endParaRPr>
          </a:p>
          <a:p>
            <a:pPr algn="l">
              <a:lnSpc>
                <a:spcPts val="5399"/>
              </a:lnSpc>
            </a:pPr>
            <a:r>
              <a:rPr lang="en-US" sz="2999">
                <a:solidFill>
                  <a:srgbClr val="FFFFFF"/>
                </a:solidFill>
                <a:latin typeface="Helvetica Neue LT Std 1"/>
                <a:ea typeface="Helvetica Neue LT Std 1"/>
                <a:cs typeface="Helvetica Neue LT Std 1"/>
                <a:sym typeface="Helvetica Neue LT Std 1"/>
              </a:rPr>
              <a:t>Chemistry Occupations:</a:t>
            </a:r>
          </a:p>
          <a:p>
            <a:pPr marL="542924" lvl="1" indent="-271462" algn="l">
              <a:lnSpc>
                <a:spcPts val="5399"/>
              </a:lnSpc>
              <a:buFont typeface="Arial"/>
              <a:buChar char="•"/>
            </a:pPr>
            <a:r>
              <a:rPr lang="en-US" sz="2999">
                <a:solidFill>
                  <a:srgbClr val="FFFFFF"/>
                </a:solidFill>
                <a:latin typeface="Helvetica Neue LT Std 1"/>
                <a:ea typeface="Helvetica Neue LT Std 1"/>
                <a:cs typeface="Helvetica Neue LT Std 1"/>
                <a:sym typeface="Helvetica Neue LT Std 1"/>
              </a:rPr>
              <a:t>Water Plant Operator</a:t>
            </a:r>
          </a:p>
          <a:p>
            <a:pPr marL="542924" lvl="1" indent="-271462" algn="l">
              <a:lnSpc>
                <a:spcPts val="5399"/>
              </a:lnSpc>
              <a:buFont typeface="Arial"/>
              <a:buChar char="•"/>
            </a:pPr>
            <a:r>
              <a:rPr lang="en-US" sz="2999">
                <a:solidFill>
                  <a:srgbClr val="FFFFFF"/>
                </a:solidFill>
                <a:latin typeface="Helvetica Neue LT Std 1"/>
                <a:ea typeface="Helvetica Neue LT Std 1"/>
                <a:cs typeface="Helvetica Neue LT Std 1"/>
                <a:sym typeface="Helvetica Neue LT Std 1"/>
              </a:rPr>
              <a:t>Geologist</a:t>
            </a:r>
          </a:p>
          <a:p>
            <a:pPr marL="542924" lvl="1" indent="-271462" algn="l">
              <a:lnSpc>
                <a:spcPts val="5399"/>
              </a:lnSpc>
              <a:buFont typeface="Arial"/>
              <a:buChar char="•"/>
            </a:pPr>
            <a:r>
              <a:rPr lang="en-US" sz="2999">
                <a:solidFill>
                  <a:srgbClr val="FFFFFF"/>
                </a:solidFill>
                <a:latin typeface="Helvetica Neue LT Std 1"/>
                <a:ea typeface="Helvetica Neue LT Std 1"/>
                <a:cs typeface="Helvetica Neue LT Std 1"/>
                <a:sym typeface="Helvetica Neue LT Std 1"/>
              </a:rPr>
              <a:t>Wine Maker</a:t>
            </a:r>
          </a:p>
          <a:p>
            <a:pPr marL="542924" lvl="1" indent="-271462" algn="l">
              <a:lnSpc>
                <a:spcPts val="5399"/>
              </a:lnSpc>
              <a:buFont typeface="Arial"/>
              <a:buChar char="•"/>
            </a:pPr>
            <a:r>
              <a:rPr lang="en-US" sz="2999">
                <a:solidFill>
                  <a:srgbClr val="FFFFFF"/>
                </a:solidFill>
                <a:latin typeface="Helvetica Neue LT Std 1"/>
                <a:ea typeface="Helvetica Neue LT Std 1"/>
                <a:cs typeface="Helvetica Neue LT Std 1"/>
                <a:sym typeface="Helvetica Neue LT Std 1"/>
              </a:rPr>
              <a:t>Environmental Health Officer</a:t>
            </a:r>
          </a:p>
          <a:p>
            <a:pPr marL="542924" lvl="1" indent="-271462" algn="l">
              <a:lnSpc>
                <a:spcPts val="5399"/>
              </a:lnSpc>
              <a:buFont typeface="Arial"/>
              <a:buChar char="•"/>
            </a:pPr>
            <a:r>
              <a:rPr lang="en-US" sz="2999">
                <a:solidFill>
                  <a:srgbClr val="FFFFFF"/>
                </a:solidFill>
                <a:latin typeface="Helvetica Neue LT Std 1"/>
                <a:ea typeface="Helvetica Neue LT Std 1"/>
                <a:cs typeface="Helvetica Neue LT Std 1"/>
                <a:sym typeface="Helvetica Neue LT Std 1"/>
              </a:rPr>
              <a:t>Nutritionist</a:t>
            </a:r>
          </a:p>
          <a:p>
            <a:pPr marL="542924" lvl="1" indent="-271462" algn="l">
              <a:lnSpc>
                <a:spcPts val="5399"/>
              </a:lnSpc>
              <a:buFont typeface="Arial"/>
              <a:buChar char="•"/>
            </a:pPr>
            <a:r>
              <a:rPr lang="en-US" sz="2999">
                <a:solidFill>
                  <a:srgbClr val="FFFFFF"/>
                </a:solidFill>
                <a:latin typeface="Helvetica Neue LT Std 1"/>
                <a:ea typeface="Helvetica Neue LT Std 1"/>
                <a:cs typeface="Helvetica Neue LT Std 1"/>
                <a:sym typeface="Helvetica Neue LT Std 1"/>
              </a:rPr>
              <a:t>Veterinary Nurse</a:t>
            </a:r>
          </a:p>
          <a:p>
            <a:pPr marL="542924" lvl="1" indent="-271462" algn="l">
              <a:lnSpc>
                <a:spcPts val="5399"/>
              </a:lnSpc>
              <a:buFont typeface="Arial"/>
              <a:buChar char="•"/>
            </a:pPr>
            <a:r>
              <a:rPr lang="en-US" sz="2999">
                <a:solidFill>
                  <a:srgbClr val="FFFFFF"/>
                </a:solidFill>
                <a:latin typeface="Helvetica Neue LT Std 1"/>
                <a:ea typeface="Helvetica Neue LT Std 1"/>
                <a:cs typeface="Helvetica Neue LT Std 1"/>
                <a:sym typeface="Helvetica Neue LT Std 1"/>
              </a:rPr>
              <a:t>Industrial Spraypainter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830" y="0"/>
            <a:ext cx="18289830" cy="10287000"/>
          </a:xfrm>
          <a:custGeom>
            <a:avLst/>
            <a:gdLst/>
            <a:ahLst/>
            <a:cxnLst/>
            <a:rect l="l" t="t" r="r" b="b"/>
            <a:pathLst>
              <a:path w="18289830" h="10287000">
                <a:moveTo>
                  <a:pt x="0" y="0"/>
                </a:moveTo>
                <a:lnTo>
                  <a:pt x="18289830" y="0"/>
                </a:lnTo>
                <a:lnTo>
                  <a:pt x="18289830" y="10287000"/>
                </a:lnTo>
                <a:lnTo>
                  <a:pt x="0" y="10287000"/>
                </a:lnTo>
                <a:lnTo>
                  <a:pt x="0" y="0"/>
                </a:lnTo>
                <a:close/>
              </a:path>
            </a:pathLst>
          </a:custGeom>
          <a:blipFill>
            <a:blip r:embed="rId3"/>
            <a:stretch>
              <a:fillRect/>
            </a:stretch>
          </a:blipFill>
        </p:spPr>
        <p:txBody>
          <a:bodyPr/>
          <a:lstStyle/>
          <a:p>
            <a:endParaRPr lang="en-AU"/>
          </a:p>
        </p:txBody>
      </p:sp>
      <p:sp>
        <p:nvSpPr>
          <p:cNvPr id="3" name="Freeform 3"/>
          <p:cNvSpPr/>
          <p:nvPr/>
        </p:nvSpPr>
        <p:spPr>
          <a:xfrm>
            <a:off x="235976" y="604684"/>
            <a:ext cx="10152666" cy="8834284"/>
          </a:xfrm>
          <a:custGeom>
            <a:avLst/>
            <a:gdLst/>
            <a:ahLst/>
            <a:cxnLst/>
            <a:rect l="l" t="t" r="r" b="b"/>
            <a:pathLst>
              <a:path w="10152666" h="8834284">
                <a:moveTo>
                  <a:pt x="0" y="0"/>
                </a:moveTo>
                <a:lnTo>
                  <a:pt x="10152666" y="0"/>
                </a:lnTo>
                <a:lnTo>
                  <a:pt x="10152666" y="8834285"/>
                </a:lnTo>
                <a:lnTo>
                  <a:pt x="0" y="8834285"/>
                </a:lnTo>
                <a:lnTo>
                  <a:pt x="0" y="0"/>
                </a:lnTo>
                <a:close/>
              </a:path>
            </a:pathLst>
          </a:custGeom>
          <a:blipFill>
            <a:blip r:embed="rId4"/>
            <a:stretch>
              <a:fillRect/>
            </a:stretch>
          </a:blipFill>
        </p:spPr>
        <p:txBody>
          <a:bodyPr/>
          <a:lstStyle/>
          <a:p>
            <a:endParaRPr lang="en-AU"/>
          </a:p>
        </p:txBody>
      </p:sp>
      <p:sp>
        <p:nvSpPr>
          <p:cNvPr id="4" name="Freeform 4"/>
          <p:cNvSpPr/>
          <p:nvPr/>
        </p:nvSpPr>
        <p:spPr>
          <a:xfrm>
            <a:off x="9893280" y="3709681"/>
            <a:ext cx="8229600" cy="5729288"/>
          </a:xfrm>
          <a:custGeom>
            <a:avLst/>
            <a:gdLst/>
            <a:ahLst/>
            <a:cxnLst/>
            <a:rect l="l" t="t" r="r" b="b"/>
            <a:pathLst>
              <a:path w="8229600" h="5729288">
                <a:moveTo>
                  <a:pt x="0" y="0"/>
                </a:moveTo>
                <a:lnTo>
                  <a:pt x="8229600" y="0"/>
                </a:lnTo>
                <a:lnTo>
                  <a:pt x="8229600" y="5729288"/>
                </a:lnTo>
                <a:lnTo>
                  <a:pt x="0" y="5729288"/>
                </a:lnTo>
                <a:lnTo>
                  <a:pt x="0" y="0"/>
                </a:lnTo>
                <a:close/>
              </a:path>
            </a:pathLst>
          </a:custGeom>
          <a:blipFill>
            <a:blip r:embed="rId5"/>
            <a:stretch>
              <a:fillRect/>
            </a:stretch>
          </a:blipFill>
        </p:spPr>
        <p:txBody>
          <a:bodyPr/>
          <a:lstStyle/>
          <a:p>
            <a:endParaRPr lang="en-AU"/>
          </a:p>
        </p:txBody>
      </p:sp>
      <p:sp>
        <p:nvSpPr>
          <p:cNvPr id="5" name="TextBox 5"/>
          <p:cNvSpPr txBox="1"/>
          <p:nvPr/>
        </p:nvSpPr>
        <p:spPr>
          <a:xfrm>
            <a:off x="10631894" y="357075"/>
            <a:ext cx="7290582" cy="3103572"/>
          </a:xfrm>
          <a:prstGeom prst="rect">
            <a:avLst/>
          </a:prstGeom>
        </p:spPr>
        <p:txBody>
          <a:bodyPr lIns="0" tIns="0" rIns="0" bIns="0" rtlCol="0" anchor="t">
            <a:spAutoFit/>
          </a:bodyPr>
          <a:lstStyle/>
          <a:p>
            <a:pPr algn="l">
              <a:lnSpc>
                <a:spcPts val="6480"/>
              </a:lnSpc>
            </a:pPr>
            <a:r>
              <a:rPr lang="en-US" sz="5400" b="1">
                <a:solidFill>
                  <a:srgbClr val="FFFFFF"/>
                </a:solidFill>
                <a:latin typeface="Bebas Neue Bold"/>
                <a:ea typeface="Bebas Neue Bold"/>
                <a:cs typeface="Bebas Neue Bold"/>
                <a:sym typeface="Bebas Neue Bold"/>
              </a:rPr>
              <a:t>Find out…..</a:t>
            </a:r>
          </a:p>
          <a:p>
            <a:pPr marL="651510" lvl="1" indent="-325755" algn="l">
              <a:lnSpc>
                <a:spcPts val="4320"/>
              </a:lnSpc>
              <a:buFont typeface="Arial"/>
              <a:buChar char="•"/>
            </a:pPr>
            <a:r>
              <a:rPr lang="en-US" sz="3600" b="1">
                <a:solidFill>
                  <a:srgbClr val="FFFFFF"/>
                </a:solidFill>
                <a:latin typeface="Bebas Neue Bold"/>
                <a:ea typeface="Bebas Neue Bold"/>
                <a:cs typeface="Bebas Neue Bold"/>
                <a:sym typeface="Bebas Neue Bold"/>
              </a:rPr>
              <a:t>The qualification needed</a:t>
            </a:r>
          </a:p>
          <a:p>
            <a:pPr marL="651510" lvl="1" indent="-325755" algn="l">
              <a:lnSpc>
                <a:spcPts val="4320"/>
              </a:lnSpc>
              <a:buFont typeface="Arial"/>
              <a:buChar char="•"/>
            </a:pPr>
            <a:r>
              <a:rPr lang="en-US" sz="3600" b="1">
                <a:solidFill>
                  <a:srgbClr val="FFFFFF"/>
                </a:solidFill>
                <a:latin typeface="Bebas Neue Bold"/>
                <a:ea typeface="Bebas Neue Bold"/>
                <a:cs typeface="Bebas Neue Bold"/>
                <a:sym typeface="Bebas Neue Bold"/>
              </a:rPr>
              <a:t>Future Growth &amp; Salary</a:t>
            </a:r>
          </a:p>
          <a:p>
            <a:pPr marL="651510" lvl="1" indent="-325755" algn="l">
              <a:lnSpc>
                <a:spcPts val="4320"/>
              </a:lnSpc>
              <a:buFont typeface="Arial"/>
              <a:buChar char="•"/>
            </a:pPr>
            <a:r>
              <a:rPr lang="en-US" sz="3600" b="1">
                <a:solidFill>
                  <a:srgbClr val="FFFFFF"/>
                </a:solidFill>
                <a:latin typeface="Bebas Neue Bold"/>
                <a:ea typeface="Bebas Neue Bold"/>
                <a:cs typeface="Bebas Neue Bold"/>
                <a:sym typeface="Bebas Neue Bold"/>
              </a:rPr>
              <a:t>Main tasks</a:t>
            </a:r>
          </a:p>
          <a:p>
            <a:pPr marL="651510" lvl="1" indent="-325755" algn="l">
              <a:lnSpc>
                <a:spcPts val="4320"/>
              </a:lnSpc>
              <a:buFont typeface="Arial"/>
              <a:buChar char="•"/>
            </a:pPr>
            <a:r>
              <a:rPr lang="en-US" sz="3600" b="1">
                <a:solidFill>
                  <a:srgbClr val="FFFFFF"/>
                </a:solidFill>
                <a:latin typeface="Bebas Neue Bold"/>
                <a:ea typeface="Bebas Neue Bold"/>
                <a:cs typeface="Bebas Neue Bold"/>
                <a:sym typeface="Bebas Neue Bold"/>
              </a:rPr>
              <a:t>Search courses</a:t>
            </a:r>
          </a:p>
        </p:txBody>
      </p:sp>
      <p:grpSp>
        <p:nvGrpSpPr>
          <p:cNvPr id="6" name="Group 6"/>
          <p:cNvGrpSpPr/>
          <p:nvPr/>
        </p:nvGrpSpPr>
        <p:grpSpPr>
          <a:xfrm>
            <a:off x="4075778" y="2438708"/>
            <a:ext cx="2187063" cy="1021939"/>
            <a:chOff x="0" y="0"/>
            <a:chExt cx="2916084" cy="1362586"/>
          </a:xfrm>
        </p:grpSpPr>
        <p:sp>
          <p:nvSpPr>
            <p:cNvPr id="7" name="Freeform 7"/>
            <p:cNvSpPr/>
            <p:nvPr/>
          </p:nvSpPr>
          <p:spPr>
            <a:xfrm>
              <a:off x="0" y="0"/>
              <a:ext cx="2916047" cy="1362710"/>
            </a:xfrm>
            <a:custGeom>
              <a:avLst/>
              <a:gdLst/>
              <a:ahLst/>
              <a:cxnLst/>
              <a:rect l="l" t="t" r="r" b="b"/>
              <a:pathLst>
                <a:path w="2916047" h="1362710">
                  <a:moveTo>
                    <a:pt x="0" y="681355"/>
                  </a:moveTo>
                  <a:cubicBezTo>
                    <a:pt x="0" y="298196"/>
                    <a:pt x="662559" y="0"/>
                    <a:pt x="1458087" y="0"/>
                  </a:cubicBezTo>
                  <a:cubicBezTo>
                    <a:pt x="2253615" y="0"/>
                    <a:pt x="2916047" y="298196"/>
                    <a:pt x="2916047" y="681355"/>
                  </a:cubicBezTo>
                  <a:lnTo>
                    <a:pt x="2903347" y="681355"/>
                  </a:lnTo>
                  <a:lnTo>
                    <a:pt x="2916047" y="681355"/>
                  </a:lnTo>
                  <a:cubicBezTo>
                    <a:pt x="2916047" y="1064387"/>
                    <a:pt x="2253488" y="1362710"/>
                    <a:pt x="1457960" y="1362710"/>
                  </a:cubicBezTo>
                  <a:lnTo>
                    <a:pt x="1457960" y="1350010"/>
                  </a:lnTo>
                  <a:lnTo>
                    <a:pt x="1457960" y="1362710"/>
                  </a:lnTo>
                  <a:cubicBezTo>
                    <a:pt x="662559" y="1362583"/>
                    <a:pt x="0" y="1064387"/>
                    <a:pt x="0" y="681355"/>
                  </a:cubicBezTo>
                  <a:lnTo>
                    <a:pt x="12700" y="681355"/>
                  </a:lnTo>
                  <a:lnTo>
                    <a:pt x="25400" y="681355"/>
                  </a:lnTo>
                  <a:lnTo>
                    <a:pt x="12700" y="681355"/>
                  </a:lnTo>
                  <a:lnTo>
                    <a:pt x="0" y="681355"/>
                  </a:lnTo>
                  <a:moveTo>
                    <a:pt x="25400" y="681355"/>
                  </a:moveTo>
                  <a:cubicBezTo>
                    <a:pt x="25400" y="688340"/>
                    <a:pt x="19685" y="694055"/>
                    <a:pt x="12700" y="694055"/>
                  </a:cubicBezTo>
                  <a:cubicBezTo>
                    <a:pt x="5715" y="694055"/>
                    <a:pt x="0" y="688340"/>
                    <a:pt x="0" y="681355"/>
                  </a:cubicBezTo>
                  <a:cubicBezTo>
                    <a:pt x="0" y="674370"/>
                    <a:pt x="5715" y="668655"/>
                    <a:pt x="12700" y="668655"/>
                  </a:cubicBezTo>
                  <a:cubicBezTo>
                    <a:pt x="19685" y="668655"/>
                    <a:pt x="25400" y="674370"/>
                    <a:pt x="25400" y="681355"/>
                  </a:cubicBezTo>
                  <a:cubicBezTo>
                    <a:pt x="25400" y="1036828"/>
                    <a:pt x="657098" y="1337310"/>
                    <a:pt x="1458087" y="1337310"/>
                  </a:cubicBezTo>
                  <a:cubicBezTo>
                    <a:pt x="2259076" y="1337310"/>
                    <a:pt x="2890647" y="1036701"/>
                    <a:pt x="2890647" y="681355"/>
                  </a:cubicBezTo>
                  <a:cubicBezTo>
                    <a:pt x="2890647" y="326009"/>
                    <a:pt x="2258949" y="25400"/>
                    <a:pt x="1458087" y="25400"/>
                  </a:cubicBezTo>
                  <a:lnTo>
                    <a:pt x="1458087" y="12700"/>
                  </a:lnTo>
                  <a:lnTo>
                    <a:pt x="1458087" y="25400"/>
                  </a:lnTo>
                  <a:cubicBezTo>
                    <a:pt x="657098" y="25400"/>
                    <a:pt x="25400" y="325882"/>
                    <a:pt x="25400" y="681355"/>
                  </a:cubicBezTo>
                  <a:close/>
                </a:path>
              </a:pathLst>
            </a:custGeom>
            <a:solidFill>
              <a:srgbClr val="ED1C58"/>
            </a:solidFill>
          </p:spPr>
          <p:txBody>
            <a:bodyPr/>
            <a:lstStyle/>
            <a:p>
              <a:endParaRPr lang="en-AU"/>
            </a:p>
          </p:txBody>
        </p:sp>
      </p:grpSp>
      <p:grpSp>
        <p:nvGrpSpPr>
          <p:cNvPr id="8" name="Group 8"/>
          <p:cNvGrpSpPr/>
          <p:nvPr/>
        </p:nvGrpSpPr>
        <p:grpSpPr>
          <a:xfrm>
            <a:off x="6025454" y="2423960"/>
            <a:ext cx="2187063" cy="1021940"/>
            <a:chOff x="0" y="0"/>
            <a:chExt cx="2916084" cy="1362586"/>
          </a:xfrm>
        </p:grpSpPr>
        <p:sp>
          <p:nvSpPr>
            <p:cNvPr id="9" name="Freeform 9"/>
            <p:cNvSpPr/>
            <p:nvPr/>
          </p:nvSpPr>
          <p:spPr>
            <a:xfrm>
              <a:off x="0" y="0"/>
              <a:ext cx="2916047" cy="1362710"/>
            </a:xfrm>
            <a:custGeom>
              <a:avLst/>
              <a:gdLst/>
              <a:ahLst/>
              <a:cxnLst/>
              <a:rect l="l" t="t" r="r" b="b"/>
              <a:pathLst>
                <a:path w="2916047" h="1362710">
                  <a:moveTo>
                    <a:pt x="0" y="681355"/>
                  </a:moveTo>
                  <a:cubicBezTo>
                    <a:pt x="0" y="298196"/>
                    <a:pt x="662559" y="0"/>
                    <a:pt x="1458087" y="0"/>
                  </a:cubicBezTo>
                  <a:cubicBezTo>
                    <a:pt x="2253615" y="0"/>
                    <a:pt x="2916047" y="298196"/>
                    <a:pt x="2916047" y="681355"/>
                  </a:cubicBezTo>
                  <a:lnTo>
                    <a:pt x="2903347" y="681355"/>
                  </a:lnTo>
                  <a:lnTo>
                    <a:pt x="2916047" y="681355"/>
                  </a:lnTo>
                  <a:cubicBezTo>
                    <a:pt x="2916047" y="1064387"/>
                    <a:pt x="2253488" y="1362710"/>
                    <a:pt x="1457960" y="1362710"/>
                  </a:cubicBezTo>
                  <a:lnTo>
                    <a:pt x="1457960" y="1350010"/>
                  </a:lnTo>
                  <a:lnTo>
                    <a:pt x="1457960" y="1362710"/>
                  </a:lnTo>
                  <a:cubicBezTo>
                    <a:pt x="662559" y="1362583"/>
                    <a:pt x="0" y="1064387"/>
                    <a:pt x="0" y="681355"/>
                  </a:cubicBezTo>
                  <a:lnTo>
                    <a:pt x="12700" y="681355"/>
                  </a:lnTo>
                  <a:lnTo>
                    <a:pt x="25400" y="681355"/>
                  </a:lnTo>
                  <a:lnTo>
                    <a:pt x="12700" y="681355"/>
                  </a:lnTo>
                  <a:lnTo>
                    <a:pt x="0" y="681355"/>
                  </a:lnTo>
                  <a:moveTo>
                    <a:pt x="25400" y="681355"/>
                  </a:moveTo>
                  <a:cubicBezTo>
                    <a:pt x="25400" y="688340"/>
                    <a:pt x="19685" y="694055"/>
                    <a:pt x="12700" y="694055"/>
                  </a:cubicBezTo>
                  <a:cubicBezTo>
                    <a:pt x="5715" y="694055"/>
                    <a:pt x="0" y="688340"/>
                    <a:pt x="0" y="681355"/>
                  </a:cubicBezTo>
                  <a:cubicBezTo>
                    <a:pt x="0" y="674370"/>
                    <a:pt x="5715" y="668655"/>
                    <a:pt x="12700" y="668655"/>
                  </a:cubicBezTo>
                  <a:cubicBezTo>
                    <a:pt x="19685" y="668655"/>
                    <a:pt x="25400" y="674370"/>
                    <a:pt x="25400" y="681355"/>
                  </a:cubicBezTo>
                  <a:cubicBezTo>
                    <a:pt x="25400" y="1036828"/>
                    <a:pt x="657098" y="1337310"/>
                    <a:pt x="1458087" y="1337310"/>
                  </a:cubicBezTo>
                  <a:cubicBezTo>
                    <a:pt x="2259076" y="1337310"/>
                    <a:pt x="2890647" y="1036701"/>
                    <a:pt x="2890647" y="681355"/>
                  </a:cubicBezTo>
                  <a:cubicBezTo>
                    <a:pt x="2890647" y="326009"/>
                    <a:pt x="2258949" y="25400"/>
                    <a:pt x="1458087" y="25400"/>
                  </a:cubicBezTo>
                  <a:lnTo>
                    <a:pt x="1458087" y="12700"/>
                  </a:lnTo>
                  <a:lnTo>
                    <a:pt x="1458087" y="25400"/>
                  </a:lnTo>
                  <a:cubicBezTo>
                    <a:pt x="657098" y="25400"/>
                    <a:pt x="25400" y="325882"/>
                    <a:pt x="25400" y="681355"/>
                  </a:cubicBezTo>
                  <a:close/>
                </a:path>
              </a:pathLst>
            </a:custGeom>
            <a:solidFill>
              <a:srgbClr val="ED1C58"/>
            </a:solidFill>
          </p:spPr>
          <p:txBody>
            <a:bodyPr/>
            <a:lstStyle/>
            <a:p>
              <a:endParaRPr lang="en-AU"/>
            </a:p>
          </p:txBody>
        </p:sp>
      </p:grpSp>
      <p:grpSp>
        <p:nvGrpSpPr>
          <p:cNvPr id="10" name="Group 10"/>
          <p:cNvGrpSpPr/>
          <p:nvPr/>
        </p:nvGrpSpPr>
        <p:grpSpPr>
          <a:xfrm>
            <a:off x="1984396" y="5727598"/>
            <a:ext cx="1642815" cy="476250"/>
            <a:chOff x="0" y="0"/>
            <a:chExt cx="2190420" cy="635000"/>
          </a:xfrm>
        </p:grpSpPr>
        <p:sp>
          <p:nvSpPr>
            <p:cNvPr id="11" name="Freeform 11"/>
            <p:cNvSpPr/>
            <p:nvPr/>
          </p:nvSpPr>
          <p:spPr>
            <a:xfrm>
              <a:off x="0" y="0"/>
              <a:ext cx="2190496" cy="635000"/>
            </a:xfrm>
            <a:custGeom>
              <a:avLst/>
              <a:gdLst/>
              <a:ahLst/>
              <a:cxnLst/>
              <a:rect l="l" t="t" r="r" b="b"/>
              <a:pathLst>
                <a:path w="2190496" h="635000">
                  <a:moveTo>
                    <a:pt x="0" y="317500"/>
                  </a:moveTo>
                  <a:lnTo>
                    <a:pt x="12700" y="317500"/>
                  </a:lnTo>
                  <a:lnTo>
                    <a:pt x="0" y="317500"/>
                  </a:lnTo>
                  <a:cubicBezTo>
                    <a:pt x="0" y="133477"/>
                    <a:pt x="505079" y="0"/>
                    <a:pt x="1095248" y="0"/>
                  </a:cubicBezTo>
                  <a:cubicBezTo>
                    <a:pt x="1685417" y="0"/>
                    <a:pt x="2190496" y="133477"/>
                    <a:pt x="2190496" y="317500"/>
                  </a:cubicBezTo>
                  <a:lnTo>
                    <a:pt x="2177796" y="317500"/>
                  </a:lnTo>
                  <a:lnTo>
                    <a:pt x="2190496" y="317500"/>
                  </a:lnTo>
                  <a:cubicBezTo>
                    <a:pt x="2190496" y="501523"/>
                    <a:pt x="1685417" y="635000"/>
                    <a:pt x="1095248" y="635000"/>
                  </a:cubicBezTo>
                  <a:lnTo>
                    <a:pt x="1095248" y="622300"/>
                  </a:lnTo>
                  <a:lnTo>
                    <a:pt x="1095248" y="635000"/>
                  </a:lnTo>
                  <a:cubicBezTo>
                    <a:pt x="505079" y="635000"/>
                    <a:pt x="0" y="501523"/>
                    <a:pt x="0" y="317500"/>
                  </a:cubicBezTo>
                  <a:lnTo>
                    <a:pt x="12700" y="317500"/>
                  </a:lnTo>
                  <a:lnTo>
                    <a:pt x="25400" y="317500"/>
                  </a:lnTo>
                  <a:lnTo>
                    <a:pt x="12700" y="317500"/>
                  </a:lnTo>
                  <a:lnTo>
                    <a:pt x="0" y="317500"/>
                  </a:lnTo>
                  <a:moveTo>
                    <a:pt x="25400" y="317500"/>
                  </a:moveTo>
                  <a:cubicBezTo>
                    <a:pt x="25400" y="324485"/>
                    <a:pt x="19685" y="330200"/>
                    <a:pt x="12700" y="330200"/>
                  </a:cubicBezTo>
                  <a:cubicBezTo>
                    <a:pt x="5715" y="330200"/>
                    <a:pt x="0" y="324485"/>
                    <a:pt x="0" y="317500"/>
                  </a:cubicBezTo>
                  <a:cubicBezTo>
                    <a:pt x="0" y="310515"/>
                    <a:pt x="5715" y="304800"/>
                    <a:pt x="12700" y="304800"/>
                  </a:cubicBezTo>
                  <a:cubicBezTo>
                    <a:pt x="19685" y="304800"/>
                    <a:pt x="25400" y="310515"/>
                    <a:pt x="25400" y="317500"/>
                  </a:cubicBezTo>
                  <a:cubicBezTo>
                    <a:pt x="25400" y="470154"/>
                    <a:pt x="489585" y="609600"/>
                    <a:pt x="1095248" y="609600"/>
                  </a:cubicBezTo>
                  <a:cubicBezTo>
                    <a:pt x="1700911" y="609600"/>
                    <a:pt x="2165096" y="470154"/>
                    <a:pt x="2165096" y="317500"/>
                  </a:cubicBezTo>
                  <a:cubicBezTo>
                    <a:pt x="2165096" y="164846"/>
                    <a:pt x="1700784" y="25400"/>
                    <a:pt x="1095248" y="25400"/>
                  </a:cubicBezTo>
                  <a:lnTo>
                    <a:pt x="1095248" y="12700"/>
                  </a:lnTo>
                  <a:lnTo>
                    <a:pt x="1095248" y="25400"/>
                  </a:lnTo>
                  <a:cubicBezTo>
                    <a:pt x="489585" y="25400"/>
                    <a:pt x="25400" y="164846"/>
                    <a:pt x="25400" y="317500"/>
                  </a:cubicBezTo>
                  <a:close/>
                </a:path>
              </a:pathLst>
            </a:custGeom>
            <a:solidFill>
              <a:srgbClr val="ED1C58"/>
            </a:solidFill>
          </p:spPr>
          <p:txBody>
            <a:bodyPr/>
            <a:lstStyle/>
            <a:p>
              <a:endParaRPr lang="en-AU"/>
            </a:p>
          </p:txBody>
        </p:sp>
      </p:grpSp>
      <p:grpSp>
        <p:nvGrpSpPr>
          <p:cNvPr id="12" name="Group 12"/>
          <p:cNvGrpSpPr/>
          <p:nvPr/>
        </p:nvGrpSpPr>
        <p:grpSpPr>
          <a:xfrm>
            <a:off x="13384900" y="8647779"/>
            <a:ext cx="2464392" cy="822837"/>
            <a:chOff x="0" y="0"/>
            <a:chExt cx="3285856" cy="1097116"/>
          </a:xfrm>
        </p:grpSpPr>
        <p:sp>
          <p:nvSpPr>
            <p:cNvPr id="13" name="Freeform 13"/>
            <p:cNvSpPr/>
            <p:nvPr/>
          </p:nvSpPr>
          <p:spPr>
            <a:xfrm>
              <a:off x="0" y="0"/>
              <a:ext cx="3285871" cy="1097026"/>
            </a:xfrm>
            <a:custGeom>
              <a:avLst/>
              <a:gdLst/>
              <a:ahLst/>
              <a:cxnLst/>
              <a:rect l="l" t="t" r="r" b="b"/>
              <a:pathLst>
                <a:path w="3285871" h="1097026">
                  <a:moveTo>
                    <a:pt x="0" y="548513"/>
                  </a:moveTo>
                  <a:lnTo>
                    <a:pt x="12700" y="548513"/>
                  </a:lnTo>
                  <a:lnTo>
                    <a:pt x="0" y="548513"/>
                  </a:lnTo>
                  <a:cubicBezTo>
                    <a:pt x="0" y="237363"/>
                    <a:pt x="748919" y="0"/>
                    <a:pt x="1642872" y="0"/>
                  </a:cubicBezTo>
                  <a:cubicBezTo>
                    <a:pt x="2536825" y="0"/>
                    <a:pt x="3285871" y="237363"/>
                    <a:pt x="3285871" y="548513"/>
                  </a:cubicBezTo>
                  <a:lnTo>
                    <a:pt x="3273171" y="548513"/>
                  </a:lnTo>
                  <a:lnTo>
                    <a:pt x="3285871" y="548513"/>
                  </a:lnTo>
                  <a:cubicBezTo>
                    <a:pt x="3285871" y="859663"/>
                    <a:pt x="2536952" y="1097026"/>
                    <a:pt x="1642999" y="1097026"/>
                  </a:cubicBezTo>
                  <a:lnTo>
                    <a:pt x="1642999" y="1084326"/>
                  </a:lnTo>
                  <a:lnTo>
                    <a:pt x="1642999" y="1097026"/>
                  </a:lnTo>
                  <a:cubicBezTo>
                    <a:pt x="748919" y="1097153"/>
                    <a:pt x="0" y="859790"/>
                    <a:pt x="0" y="548513"/>
                  </a:cubicBezTo>
                  <a:lnTo>
                    <a:pt x="12700" y="548513"/>
                  </a:lnTo>
                  <a:lnTo>
                    <a:pt x="25400" y="548513"/>
                  </a:lnTo>
                  <a:lnTo>
                    <a:pt x="12700" y="548513"/>
                  </a:lnTo>
                  <a:lnTo>
                    <a:pt x="0" y="548513"/>
                  </a:lnTo>
                  <a:moveTo>
                    <a:pt x="25400" y="548513"/>
                  </a:moveTo>
                  <a:cubicBezTo>
                    <a:pt x="25400" y="555498"/>
                    <a:pt x="19685" y="561213"/>
                    <a:pt x="12700" y="561213"/>
                  </a:cubicBezTo>
                  <a:cubicBezTo>
                    <a:pt x="5715" y="561213"/>
                    <a:pt x="0" y="555498"/>
                    <a:pt x="0" y="548513"/>
                  </a:cubicBezTo>
                  <a:cubicBezTo>
                    <a:pt x="0" y="541528"/>
                    <a:pt x="5715" y="535813"/>
                    <a:pt x="12700" y="535813"/>
                  </a:cubicBezTo>
                  <a:cubicBezTo>
                    <a:pt x="19685" y="535813"/>
                    <a:pt x="25400" y="541528"/>
                    <a:pt x="25400" y="548513"/>
                  </a:cubicBezTo>
                  <a:cubicBezTo>
                    <a:pt x="25400" y="829310"/>
                    <a:pt x="736219" y="1071753"/>
                    <a:pt x="1642872" y="1071753"/>
                  </a:cubicBezTo>
                  <a:cubicBezTo>
                    <a:pt x="2549525" y="1071753"/>
                    <a:pt x="3260471" y="829310"/>
                    <a:pt x="3260471" y="548513"/>
                  </a:cubicBezTo>
                  <a:cubicBezTo>
                    <a:pt x="3260471" y="267716"/>
                    <a:pt x="2549652" y="25400"/>
                    <a:pt x="1642872" y="25400"/>
                  </a:cubicBezTo>
                  <a:lnTo>
                    <a:pt x="1642872" y="12700"/>
                  </a:lnTo>
                  <a:lnTo>
                    <a:pt x="1642872" y="25400"/>
                  </a:lnTo>
                  <a:cubicBezTo>
                    <a:pt x="736219" y="25400"/>
                    <a:pt x="25400" y="267843"/>
                    <a:pt x="25400" y="548513"/>
                  </a:cubicBezTo>
                  <a:close/>
                </a:path>
              </a:pathLst>
            </a:custGeom>
            <a:solidFill>
              <a:srgbClr val="ED1C58"/>
            </a:solidFill>
          </p:spPr>
          <p:txBody>
            <a:bodyPr/>
            <a:lstStyle/>
            <a:p>
              <a:endParaRPr lang="en-AU"/>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0372" y="2133892"/>
            <a:ext cx="9333496" cy="5576764"/>
          </a:xfrm>
          <a:custGeom>
            <a:avLst/>
            <a:gdLst/>
            <a:ahLst/>
            <a:cxnLst/>
            <a:rect l="l" t="t" r="r" b="b"/>
            <a:pathLst>
              <a:path w="9333496" h="5576764">
                <a:moveTo>
                  <a:pt x="0" y="0"/>
                </a:moveTo>
                <a:lnTo>
                  <a:pt x="9333496" y="0"/>
                </a:lnTo>
                <a:lnTo>
                  <a:pt x="9333496" y="5576764"/>
                </a:lnTo>
                <a:lnTo>
                  <a:pt x="0" y="5576764"/>
                </a:lnTo>
                <a:lnTo>
                  <a:pt x="0" y="0"/>
                </a:lnTo>
                <a:close/>
              </a:path>
            </a:pathLst>
          </a:custGeom>
          <a:blipFill>
            <a:blip r:embed="rId3"/>
            <a:stretch>
              <a:fillRect/>
            </a:stretch>
          </a:blipFill>
        </p:spPr>
        <p:txBody>
          <a:bodyPr/>
          <a:lstStyle/>
          <a:p>
            <a:endParaRPr lang="en-AU"/>
          </a:p>
        </p:txBody>
      </p:sp>
      <p:grpSp>
        <p:nvGrpSpPr>
          <p:cNvPr id="3" name="Group 3"/>
          <p:cNvGrpSpPr/>
          <p:nvPr/>
        </p:nvGrpSpPr>
        <p:grpSpPr>
          <a:xfrm>
            <a:off x="0" y="0"/>
            <a:ext cx="18999200" cy="1745907"/>
            <a:chOff x="0" y="0"/>
            <a:chExt cx="25332266" cy="2327876"/>
          </a:xfrm>
        </p:grpSpPr>
        <p:sp>
          <p:nvSpPr>
            <p:cNvPr id="4" name="Freeform 4"/>
            <p:cNvSpPr/>
            <p:nvPr/>
          </p:nvSpPr>
          <p:spPr>
            <a:xfrm>
              <a:off x="0" y="0"/>
              <a:ext cx="25332310" cy="2327910"/>
            </a:xfrm>
            <a:custGeom>
              <a:avLst/>
              <a:gdLst/>
              <a:ahLst/>
              <a:cxnLst/>
              <a:rect l="l" t="t" r="r" b="b"/>
              <a:pathLst>
                <a:path w="25332310" h="2327910">
                  <a:moveTo>
                    <a:pt x="0" y="0"/>
                  </a:moveTo>
                  <a:lnTo>
                    <a:pt x="25332310" y="0"/>
                  </a:lnTo>
                  <a:lnTo>
                    <a:pt x="25332310" y="2327910"/>
                  </a:lnTo>
                  <a:lnTo>
                    <a:pt x="0" y="2327910"/>
                  </a:lnTo>
                  <a:close/>
                </a:path>
              </a:pathLst>
            </a:custGeom>
            <a:solidFill>
              <a:srgbClr val="ED1C58"/>
            </a:solidFill>
          </p:spPr>
          <p:txBody>
            <a:bodyPr/>
            <a:lstStyle/>
            <a:p>
              <a:endParaRPr lang="en-AU"/>
            </a:p>
          </p:txBody>
        </p:sp>
      </p:grpSp>
      <p:sp>
        <p:nvSpPr>
          <p:cNvPr id="5" name="TextBox 5"/>
          <p:cNvSpPr txBox="1"/>
          <p:nvPr/>
        </p:nvSpPr>
        <p:spPr>
          <a:xfrm>
            <a:off x="600372" y="355328"/>
            <a:ext cx="13898115" cy="1120977"/>
          </a:xfrm>
          <a:prstGeom prst="rect">
            <a:avLst/>
          </a:prstGeom>
        </p:spPr>
        <p:txBody>
          <a:bodyPr lIns="0" tIns="0" rIns="0" bIns="0" rtlCol="0" anchor="t">
            <a:spAutoFit/>
          </a:bodyPr>
          <a:lstStyle/>
          <a:p>
            <a:pPr algn="l">
              <a:lnSpc>
                <a:spcPts val="8564"/>
              </a:lnSpc>
            </a:pPr>
            <a:r>
              <a:rPr lang="en-US" sz="7929">
                <a:solidFill>
                  <a:srgbClr val="FFFFFF"/>
                </a:solidFill>
                <a:latin typeface="Black Diamond"/>
                <a:ea typeface="Black Diamond"/>
                <a:cs typeface="Black Diamond"/>
                <a:sym typeface="Black Diamond"/>
              </a:rPr>
              <a:t>My Future - explore your future career</a:t>
            </a:r>
          </a:p>
        </p:txBody>
      </p:sp>
      <p:sp>
        <p:nvSpPr>
          <p:cNvPr id="6" name="TextBox 6"/>
          <p:cNvSpPr txBox="1"/>
          <p:nvPr/>
        </p:nvSpPr>
        <p:spPr>
          <a:xfrm>
            <a:off x="10523238" y="1957995"/>
            <a:ext cx="7118677" cy="7574653"/>
          </a:xfrm>
          <a:prstGeom prst="rect">
            <a:avLst/>
          </a:prstGeom>
        </p:spPr>
        <p:txBody>
          <a:bodyPr lIns="0" tIns="0" rIns="0" bIns="0" rtlCol="0" anchor="t">
            <a:spAutoFit/>
          </a:bodyPr>
          <a:lstStyle/>
          <a:p>
            <a:pPr algn="l">
              <a:lnSpc>
                <a:spcPts val="5824"/>
              </a:lnSpc>
            </a:pPr>
            <a:endParaRPr/>
          </a:p>
          <a:p>
            <a:pPr marL="506774" lvl="1" indent="-253387" algn="l">
              <a:lnSpc>
                <a:spcPts val="5824"/>
              </a:lnSpc>
              <a:buFont typeface="Arial"/>
              <a:buChar char="•"/>
            </a:pPr>
            <a:r>
              <a:rPr lang="en-US" sz="2800">
                <a:solidFill>
                  <a:srgbClr val="000000"/>
                </a:solidFill>
                <a:latin typeface="Helvetica Neue LT Std 1"/>
                <a:ea typeface="Helvetica Neue LT Std 1"/>
                <a:cs typeface="Helvetica Neue LT Std 1"/>
                <a:sym typeface="Helvetica Neue LT Std 1"/>
              </a:rPr>
              <a:t>Create an account </a:t>
            </a:r>
          </a:p>
          <a:p>
            <a:pPr marL="506774" lvl="1" indent="-253387" algn="l">
              <a:lnSpc>
                <a:spcPts val="5824"/>
              </a:lnSpc>
              <a:buFont typeface="Arial"/>
              <a:buChar char="•"/>
            </a:pPr>
            <a:r>
              <a:rPr lang="en-US" sz="2800">
                <a:solidFill>
                  <a:srgbClr val="000000"/>
                </a:solidFill>
                <a:latin typeface="Helvetica Neue LT Std 1"/>
                <a:ea typeface="Helvetica Neue LT Std 1"/>
                <a:cs typeface="Helvetica Neue LT Std 1"/>
                <a:sym typeface="Helvetica Neue LT Std 1"/>
              </a:rPr>
              <a:t>Find an occupation you are interested in</a:t>
            </a:r>
          </a:p>
          <a:p>
            <a:pPr marL="1079609" lvl="2" indent="-359870" algn="l">
              <a:lnSpc>
                <a:spcPts val="5200"/>
              </a:lnSpc>
              <a:buFont typeface="Arial"/>
              <a:buChar char="⚬"/>
            </a:pPr>
            <a:r>
              <a:rPr lang="en-US" sz="2500">
                <a:solidFill>
                  <a:srgbClr val="E50048"/>
                </a:solidFill>
                <a:latin typeface="Helvetica Neue LT Std 1"/>
                <a:ea typeface="Helvetica Neue LT Std 1"/>
                <a:cs typeface="Helvetica Neue LT Std 1"/>
                <a:sym typeface="Helvetica Neue LT Std 1"/>
              </a:rPr>
              <a:t>what is the weekly income? </a:t>
            </a:r>
          </a:p>
          <a:p>
            <a:pPr marL="1079609" lvl="2" indent="-359870" algn="l">
              <a:lnSpc>
                <a:spcPts val="5200"/>
              </a:lnSpc>
              <a:buFont typeface="Arial"/>
              <a:buChar char="⚬"/>
            </a:pPr>
            <a:r>
              <a:rPr lang="en-US" sz="2500">
                <a:solidFill>
                  <a:srgbClr val="ED1C58"/>
                </a:solidFill>
                <a:latin typeface="Helvetica Neue LT Std 1"/>
                <a:ea typeface="Helvetica Neue LT Std 1"/>
                <a:cs typeface="Helvetica Neue LT Std 1"/>
                <a:sym typeface="Helvetica Neue LT Std 1"/>
              </a:rPr>
              <a:t>what is the future demand?</a:t>
            </a:r>
          </a:p>
          <a:p>
            <a:pPr marL="1079609" lvl="2" indent="-359870" algn="l">
              <a:lnSpc>
                <a:spcPts val="5200"/>
              </a:lnSpc>
              <a:buFont typeface="Arial"/>
              <a:buChar char="⚬"/>
            </a:pPr>
            <a:r>
              <a:rPr lang="en-US" sz="2500">
                <a:solidFill>
                  <a:srgbClr val="ED1C58"/>
                </a:solidFill>
                <a:latin typeface="Helvetica Neue LT Std 1"/>
                <a:ea typeface="Helvetica Neue LT Std 1"/>
                <a:cs typeface="Helvetica Neue LT Std 1"/>
                <a:sym typeface="Helvetica Neue LT Std 1"/>
              </a:rPr>
              <a:t>Is there a professional body associated?</a:t>
            </a:r>
          </a:p>
          <a:p>
            <a:pPr marL="1079609" lvl="2" indent="-359870" algn="l">
              <a:lnSpc>
                <a:spcPts val="5200"/>
              </a:lnSpc>
              <a:buFont typeface="Arial"/>
              <a:buChar char="⚬"/>
            </a:pPr>
            <a:r>
              <a:rPr lang="en-US" sz="2500">
                <a:solidFill>
                  <a:srgbClr val="ED1C58"/>
                </a:solidFill>
                <a:latin typeface="Helvetica Neue LT Std 1"/>
                <a:ea typeface="Helvetica Neue LT Std 1"/>
                <a:cs typeface="Helvetica Neue LT Std 1"/>
                <a:sym typeface="Helvetica Neue LT Std 1"/>
              </a:rPr>
              <a:t>explore one other similar occupation.</a:t>
            </a:r>
          </a:p>
          <a:p>
            <a:pPr marL="506774" lvl="1" indent="-253387" algn="l">
              <a:lnSpc>
                <a:spcPts val="5824"/>
              </a:lnSpc>
              <a:buFont typeface="Arial"/>
              <a:buChar char="•"/>
            </a:pPr>
            <a:r>
              <a:rPr lang="en-US" sz="2800">
                <a:solidFill>
                  <a:srgbClr val="000000"/>
                </a:solidFill>
                <a:latin typeface="Helvetica Neue LT Std 1"/>
                <a:ea typeface="Helvetica Neue LT Std 1"/>
                <a:cs typeface="Helvetica Neue LT Std 1"/>
                <a:sym typeface="Helvetica Neue LT Std 1"/>
              </a:rPr>
              <a:t>Skills Shortage List </a:t>
            </a:r>
          </a:p>
          <a:p>
            <a:pPr marL="1209146" lvl="2" indent="-403049" algn="l">
              <a:lnSpc>
                <a:spcPts val="5824"/>
              </a:lnSpc>
              <a:buFont typeface="Arial"/>
              <a:buChar char="⚬"/>
            </a:pPr>
            <a:r>
              <a:rPr lang="en-US" sz="2800">
                <a:solidFill>
                  <a:srgbClr val="ED1C58"/>
                </a:solidFill>
                <a:latin typeface="Helvetica Neue LT Std 1"/>
                <a:ea typeface="Helvetica Neue LT Std 1"/>
                <a:cs typeface="Helvetica Neue LT Std 1"/>
                <a:sym typeface="Helvetica Neue LT Std 1"/>
              </a:rPr>
              <a:t>does your occupation appear?</a:t>
            </a:r>
          </a:p>
          <a:p>
            <a:pPr algn="l">
              <a:lnSpc>
                <a:spcPts val="5081"/>
              </a:lnSpc>
            </a:pPr>
            <a:endParaRPr lang="en-US" sz="2800">
              <a:solidFill>
                <a:srgbClr val="ED1C58"/>
              </a:solidFill>
              <a:latin typeface="Helvetica Neue LT Std 1"/>
              <a:ea typeface="Helvetica Neue LT Std 1"/>
              <a:cs typeface="Helvetica Neue LT Std 1"/>
              <a:sym typeface="Helvetica Neue LT Std 1"/>
            </a:endParaRPr>
          </a:p>
          <a:p>
            <a:pPr algn="l">
              <a:lnSpc>
                <a:spcPts val="5081"/>
              </a:lnSpc>
            </a:pPr>
            <a:endParaRPr lang="en-US" sz="2800">
              <a:solidFill>
                <a:srgbClr val="ED1C58"/>
              </a:solidFill>
              <a:latin typeface="Helvetica Neue LT Std 1"/>
              <a:ea typeface="Helvetica Neue LT Std 1"/>
              <a:cs typeface="Helvetica Neue LT Std 1"/>
              <a:sym typeface="Helvetica Neue LT Std 1"/>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txBody>
          <a:bodyPr/>
          <a:lstStyle/>
          <a:p>
            <a:endParaRPr lang="en-AU"/>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907794"/>
            <a:chOff x="0" y="0"/>
            <a:chExt cx="10218561" cy="1065995"/>
          </a:xfrm>
        </p:grpSpPr>
        <p:sp>
          <p:nvSpPr>
            <p:cNvPr id="3" name="Freeform 3"/>
            <p:cNvSpPr/>
            <p:nvPr/>
          </p:nvSpPr>
          <p:spPr>
            <a:xfrm>
              <a:off x="0" y="0"/>
              <a:ext cx="10218561" cy="1065995"/>
            </a:xfrm>
            <a:custGeom>
              <a:avLst/>
              <a:gdLst/>
              <a:ahLst/>
              <a:cxnLst/>
              <a:rect l="l" t="t" r="r" b="b"/>
              <a:pathLst>
                <a:path w="10218561" h="1065995">
                  <a:moveTo>
                    <a:pt x="0" y="0"/>
                  </a:moveTo>
                  <a:lnTo>
                    <a:pt x="10218561" y="0"/>
                  </a:lnTo>
                  <a:lnTo>
                    <a:pt x="10218561" y="1065995"/>
                  </a:lnTo>
                  <a:lnTo>
                    <a:pt x="0" y="1065995"/>
                  </a:lnTo>
                  <a:close/>
                </a:path>
              </a:pathLst>
            </a:custGeom>
            <a:solidFill>
              <a:srgbClr val="E0004D"/>
            </a:solidFill>
          </p:spPr>
          <p:txBody>
            <a:bodyPr/>
            <a:lstStyle/>
            <a:p>
              <a:endParaRPr lang="en-AU"/>
            </a:p>
          </p:txBody>
        </p:sp>
      </p:grpSp>
      <p:sp>
        <p:nvSpPr>
          <p:cNvPr id="4" name="Freeform 4"/>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3"/>
            <a:stretch>
              <a:fillRect l="-3155" r="-3155"/>
            </a:stretch>
          </a:blipFill>
        </p:spPr>
        <p:txBody>
          <a:bodyPr/>
          <a:lstStyle/>
          <a:p>
            <a:endParaRPr lang="en-AU"/>
          </a:p>
        </p:txBody>
      </p:sp>
      <p:sp>
        <p:nvSpPr>
          <p:cNvPr id="5" name="TextBox 5"/>
          <p:cNvSpPr txBox="1"/>
          <p:nvPr/>
        </p:nvSpPr>
        <p:spPr>
          <a:xfrm>
            <a:off x="1028700" y="266941"/>
            <a:ext cx="13609053" cy="1361593"/>
          </a:xfrm>
          <a:prstGeom prst="rect">
            <a:avLst/>
          </a:prstGeom>
        </p:spPr>
        <p:txBody>
          <a:bodyPr lIns="0" tIns="0" rIns="0" bIns="0" rtlCol="0" anchor="t">
            <a:spAutoFit/>
          </a:bodyPr>
          <a:lstStyle/>
          <a:p>
            <a:pPr algn="l">
              <a:lnSpc>
                <a:spcPts val="11051"/>
              </a:lnSpc>
            </a:pPr>
            <a:r>
              <a:rPr lang="en-US" sz="7893" dirty="0">
                <a:solidFill>
                  <a:srgbClr val="FFFFFF"/>
                </a:solidFill>
                <a:latin typeface="Black Diamond"/>
                <a:ea typeface="Black Diamond"/>
                <a:cs typeface="Black Diamond"/>
                <a:sym typeface="Black Diamond"/>
              </a:rPr>
              <a:t>There are many ways to gain Experience </a:t>
            </a:r>
          </a:p>
        </p:txBody>
      </p:sp>
      <p:grpSp>
        <p:nvGrpSpPr>
          <p:cNvPr id="6" name="Group 6"/>
          <p:cNvGrpSpPr/>
          <p:nvPr/>
        </p:nvGrpSpPr>
        <p:grpSpPr>
          <a:xfrm>
            <a:off x="1028700" y="2755856"/>
            <a:ext cx="16230600" cy="6502444"/>
            <a:chOff x="0" y="0"/>
            <a:chExt cx="21640800" cy="8669925"/>
          </a:xfrm>
        </p:grpSpPr>
        <p:sp>
          <p:nvSpPr>
            <p:cNvPr id="7" name="Freeform 7"/>
            <p:cNvSpPr/>
            <p:nvPr/>
          </p:nvSpPr>
          <p:spPr>
            <a:xfrm>
              <a:off x="0" y="2090864"/>
              <a:ext cx="1756781" cy="1648180"/>
            </a:xfrm>
            <a:custGeom>
              <a:avLst/>
              <a:gdLst/>
              <a:ahLst/>
              <a:cxnLst/>
              <a:rect l="l" t="t" r="r" b="b"/>
              <a:pathLst>
                <a:path w="1756781" h="1648180">
                  <a:moveTo>
                    <a:pt x="0" y="0"/>
                  </a:moveTo>
                  <a:lnTo>
                    <a:pt x="1756781" y="0"/>
                  </a:lnTo>
                  <a:lnTo>
                    <a:pt x="1756781" y="1648180"/>
                  </a:lnTo>
                  <a:lnTo>
                    <a:pt x="0" y="16481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8" name="Freeform 8"/>
            <p:cNvSpPr/>
            <p:nvPr/>
          </p:nvSpPr>
          <p:spPr>
            <a:xfrm>
              <a:off x="0" y="0"/>
              <a:ext cx="1756781" cy="1648180"/>
            </a:xfrm>
            <a:custGeom>
              <a:avLst/>
              <a:gdLst/>
              <a:ahLst/>
              <a:cxnLst/>
              <a:rect l="l" t="t" r="r" b="b"/>
              <a:pathLst>
                <a:path w="1756781" h="1648180">
                  <a:moveTo>
                    <a:pt x="0" y="0"/>
                  </a:moveTo>
                  <a:lnTo>
                    <a:pt x="1756781" y="0"/>
                  </a:lnTo>
                  <a:lnTo>
                    <a:pt x="1756781" y="1648180"/>
                  </a:lnTo>
                  <a:lnTo>
                    <a:pt x="0" y="16481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9" name="Freeform 9"/>
            <p:cNvSpPr/>
            <p:nvPr/>
          </p:nvSpPr>
          <p:spPr>
            <a:xfrm>
              <a:off x="0" y="4149923"/>
              <a:ext cx="1756781" cy="1648180"/>
            </a:xfrm>
            <a:custGeom>
              <a:avLst/>
              <a:gdLst/>
              <a:ahLst/>
              <a:cxnLst/>
              <a:rect l="l" t="t" r="r" b="b"/>
              <a:pathLst>
                <a:path w="1756781" h="1648180">
                  <a:moveTo>
                    <a:pt x="0" y="0"/>
                  </a:moveTo>
                  <a:lnTo>
                    <a:pt x="1756781" y="0"/>
                  </a:lnTo>
                  <a:lnTo>
                    <a:pt x="1756781" y="1648180"/>
                  </a:lnTo>
                  <a:lnTo>
                    <a:pt x="0" y="16481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10" name="Freeform 10"/>
            <p:cNvSpPr/>
            <p:nvPr/>
          </p:nvSpPr>
          <p:spPr>
            <a:xfrm>
              <a:off x="0" y="6289257"/>
              <a:ext cx="1756781" cy="1648180"/>
            </a:xfrm>
            <a:custGeom>
              <a:avLst/>
              <a:gdLst/>
              <a:ahLst/>
              <a:cxnLst/>
              <a:rect l="l" t="t" r="r" b="b"/>
              <a:pathLst>
                <a:path w="1756781" h="1648180">
                  <a:moveTo>
                    <a:pt x="0" y="0"/>
                  </a:moveTo>
                  <a:lnTo>
                    <a:pt x="1756781" y="0"/>
                  </a:lnTo>
                  <a:lnTo>
                    <a:pt x="1756781" y="1648180"/>
                  </a:lnTo>
                  <a:lnTo>
                    <a:pt x="0" y="16481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11" name="TextBox 11"/>
            <p:cNvSpPr txBox="1"/>
            <p:nvPr/>
          </p:nvSpPr>
          <p:spPr>
            <a:xfrm>
              <a:off x="2254101" y="357387"/>
              <a:ext cx="19386699" cy="1087084"/>
            </a:xfrm>
            <a:prstGeom prst="rect">
              <a:avLst/>
            </a:prstGeom>
          </p:spPr>
          <p:txBody>
            <a:bodyPr lIns="0" tIns="0" rIns="0" bIns="0" rtlCol="0" anchor="t">
              <a:spAutoFit/>
            </a:bodyPr>
            <a:lstStyle/>
            <a:p>
              <a:pPr algn="l">
                <a:lnSpc>
                  <a:spcPts val="5924"/>
                </a:lnSpc>
              </a:pPr>
              <a:r>
                <a:rPr lang="en-US" sz="4896" spc="269">
                  <a:solidFill>
                    <a:srgbClr val="484545"/>
                  </a:solidFill>
                  <a:latin typeface="Helvetica Neue LT Std 3"/>
                  <a:ea typeface="Helvetica Neue LT Std 3"/>
                  <a:cs typeface="Helvetica Neue LT Std 3"/>
                  <a:sym typeface="Helvetica Neue LT Std 3"/>
                </a:rPr>
                <a:t>Volunteering </a:t>
              </a:r>
            </a:p>
          </p:txBody>
        </p:sp>
        <p:sp>
          <p:nvSpPr>
            <p:cNvPr id="12" name="TextBox 12"/>
            <p:cNvSpPr txBox="1"/>
            <p:nvPr/>
          </p:nvSpPr>
          <p:spPr>
            <a:xfrm>
              <a:off x="2254101" y="2406510"/>
              <a:ext cx="19386699" cy="1087084"/>
            </a:xfrm>
            <a:prstGeom prst="rect">
              <a:avLst/>
            </a:prstGeom>
          </p:spPr>
          <p:txBody>
            <a:bodyPr lIns="0" tIns="0" rIns="0" bIns="0" rtlCol="0" anchor="t">
              <a:spAutoFit/>
            </a:bodyPr>
            <a:lstStyle/>
            <a:p>
              <a:pPr algn="l">
                <a:lnSpc>
                  <a:spcPts val="5924"/>
                </a:lnSpc>
              </a:pPr>
              <a:r>
                <a:rPr lang="en-US" sz="4896" spc="269">
                  <a:solidFill>
                    <a:srgbClr val="484545"/>
                  </a:solidFill>
                  <a:latin typeface="Helvetica Neue LT Std 3"/>
                  <a:ea typeface="Helvetica Neue LT Std 3"/>
                  <a:cs typeface="Helvetica Neue LT Std 3"/>
                  <a:sym typeface="Helvetica Neue LT Std 3"/>
                </a:rPr>
                <a:t>Part time work </a:t>
              </a:r>
            </a:p>
          </p:txBody>
        </p:sp>
        <p:sp>
          <p:nvSpPr>
            <p:cNvPr id="13" name="TextBox 13"/>
            <p:cNvSpPr txBox="1"/>
            <p:nvPr/>
          </p:nvSpPr>
          <p:spPr>
            <a:xfrm>
              <a:off x="2254101" y="4455633"/>
              <a:ext cx="19386699" cy="1087084"/>
            </a:xfrm>
            <a:prstGeom prst="rect">
              <a:avLst/>
            </a:prstGeom>
          </p:spPr>
          <p:txBody>
            <a:bodyPr lIns="0" tIns="0" rIns="0" bIns="0" rtlCol="0" anchor="t">
              <a:spAutoFit/>
            </a:bodyPr>
            <a:lstStyle/>
            <a:p>
              <a:pPr algn="l">
                <a:lnSpc>
                  <a:spcPts val="5924"/>
                </a:lnSpc>
              </a:pPr>
              <a:r>
                <a:rPr lang="en-US" sz="4896" spc="269">
                  <a:solidFill>
                    <a:srgbClr val="484545"/>
                  </a:solidFill>
                  <a:latin typeface="Helvetica Neue LT Std 3"/>
                  <a:ea typeface="Helvetica Neue LT Std 3"/>
                  <a:cs typeface="Helvetica Neue LT Std 3"/>
                  <a:sym typeface="Helvetica Neue LT Std 3"/>
                </a:rPr>
                <a:t>Work Experience - WIL, Projects</a:t>
              </a:r>
            </a:p>
          </p:txBody>
        </p:sp>
        <p:sp>
          <p:nvSpPr>
            <p:cNvPr id="14" name="TextBox 14"/>
            <p:cNvSpPr txBox="1"/>
            <p:nvPr/>
          </p:nvSpPr>
          <p:spPr>
            <a:xfrm>
              <a:off x="2254101" y="6592241"/>
              <a:ext cx="19386699" cy="2077684"/>
            </a:xfrm>
            <a:prstGeom prst="rect">
              <a:avLst/>
            </a:prstGeom>
          </p:spPr>
          <p:txBody>
            <a:bodyPr lIns="0" tIns="0" rIns="0" bIns="0" rtlCol="0" anchor="t">
              <a:spAutoFit/>
            </a:bodyPr>
            <a:lstStyle/>
            <a:p>
              <a:pPr algn="l">
                <a:lnSpc>
                  <a:spcPts val="5924"/>
                </a:lnSpc>
              </a:pPr>
              <a:r>
                <a:rPr lang="en-US" sz="4896" spc="269">
                  <a:solidFill>
                    <a:srgbClr val="484545"/>
                  </a:solidFill>
                  <a:latin typeface="Helvetica Neue LT Std 3"/>
                  <a:ea typeface="Helvetica Neue LT Std 3"/>
                  <a:cs typeface="Helvetica Neue LT Std 3"/>
                  <a:sym typeface="Helvetica Neue LT Std 3"/>
                </a:rPr>
                <a:t>Community Involvement - clubs, student committees</a:t>
              </a:r>
            </a:p>
          </p:txBody>
        </p:sp>
      </p:grpSp>
      <p:grpSp>
        <p:nvGrpSpPr>
          <p:cNvPr id="15" name="Group 15"/>
          <p:cNvGrpSpPr/>
          <p:nvPr/>
        </p:nvGrpSpPr>
        <p:grpSpPr>
          <a:xfrm>
            <a:off x="13216311" y="2457106"/>
            <a:ext cx="3972842" cy="3972842"/>
            <a:chOff x="0" y="0"/>
            <a:chExt cx="5297123" cy="5297123"/>
          </a:xfrm>
        </p:grpSpPr>
        <p:sp>
          <p:nvSpPr>
            <p:cNvPr id="16" name="Freeform 16"/>
            <p:cNvSpPr/>
            <p:nvPr/>
          </p:nvSpPr>
          <p:spPr>
            <a:xfrm>
              <a:off x="0" y="0"/>
              <a:ext cx="5297123" cy="5297123"/>
            </a:xfrm>
            <a:custGeom>
              <a:avLst/>
              <a:gdLst/>
              <a:ahLst/>
              <a:cxnLst/>
              <a:rect l="l" t="t" r="r" b="b"/>
              <a:pathLst>
                <a:path w="5297123" h="5297123">
                  <a:moveTo>
                    <a:pt x="0" y="0"/>
                  </a:moveTo>
                  <a:lnTo>
                    <a:pt x="5297123" y="0"/>
                  </a:lnTo>
                  <a:lnTo>
                    <a:pt x="5297123" y="5297123"/>
                  </a:lnTo>
                  <a:lnTo>
                    <a:pt x="0" y="529712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17" name="TextBox 17"/>
            <p:cNvSpPr txBox="1"/>
            <p:nvPr/>
          </p:nvSpPr>
          <p:spPr>
            <a:xfrm>
              <a:off x="743556" y="1857013"/>
              <a:ext cx="3976867" cy="2444238"/>
            </a:xfrm>
            <a:prstGeom prst="rect">
              <a:avLst/>
            </a:prstGeom>
          </p:spPr>
          <p:txBody>
            <a:bodyPr lIns="0" tIns="0" rIns="0" bIns="0" rtlCol="0" anchor="t">
              <a:spAutoFit/>
            </a:bodyPr>
            <a:lstStyle/>
            <a:p>
              <a:pPr algn="ctr">
                <a:lnSpc>
                  <a:spcPts val="2417"/>
                </a:lnSpc>
              </a:pPr>
              <a:r>
                <a:rPr lang="en-US" sz="1873" spc="103">
                  <a:solidFill>
                    <a:srgbClr val="FFFFFF"/>
                  </a:solidFill>
                  <a:latin typeface="Helvetica Neue LT Std 2"/>
                  <a:ea typeface="Helvetica Neue LT Std 2"/>
                  <a:cs typeface="Helvetica Neue LT Std 2"/>
                  <a:sym typeface="Helvetica Neue LT Std 2"/>
                </a:rPr>
                <a:t> OF EMPLOYERS PLACE AT LEAST AS MUCH EMPHASIS, IF NO﻿T MORE, ON </a:t>
              </a:r>
              <a:r>
                <a:rPr lang="en-US" sz="1873" spc="103">
                  <a:solidFill>
                    <a:srgbClr val="404042"/>
                  </a:solidFill>
                  <a:latin typeface="Helvetica Neue LT Std 2"/>
                  <a:ea typeface="Helvetica Neue LT Std 2"/>
                  <a:cs typeface="Helvetica Neue LT Std 2"/>
                  <a:sym typeface="Helvetica Neue LT Std 2"/>
                </a:rPr>
                <a:t>PERSONAL QUALITIES</a:t>
              </a:r>
              <a:r>
                <a:rPr lang="en-US" sz="1873" spc="103">
                  <a:solidFill>
                    <a:srgbClr val="FFFFFF"/>
                  </a:solidFill>
                  <a:latin typeface="Helvetica Neue LT Std 2"/>
                  <a:ea typeface="Helvetica Neue LT Std 2"/>
                  <a:cs typeface="Helvetica Neue LT Std 2"/>
                  <a:sym typeface="Helvetica Neue LT Std 2"/>
                </a:rPr>
                <a:t> THAN THEY DO ON </a:t>
              </a:r>
              <a:r>
                <a:rPr lang="en-US" sz="1873" spc="103">
                  <a:solidFill>
                    <a:srgbClr val="404042"/>
                  </a:solidFill>
                  <a:latin typeface="Helvetica Neue LT Std 2"/>
                  <a:ea typeface="Helvetica Neue LT Std 2"/>
                  <a:cs typeface="Helvetica Neue LT Std 2"/>
                  <a:sym typeface="Helvetica Neue LT Std 2"/>
                </a:rPr>
                <a:t>technical skills </a:t>
              </a:r>
              <a:r>
                <a:rPr lang="en-US" sz="1873" spc="103">
                  <a:solidFill>
                    <a:srgbClr val="FFFFFF"/>
                  </a:solidFill>
                  <a:latin typeface="Helvetica Neue LT Std 2"/>
                  <a:ea typeface="Helvetica Neue LT Std 2"/>
                  <a:cs typeface="Helvetica Neue LT Std 2"/>
                  <a:sym typeface="Helvetica Neue LT Std 2"/>
                </a:rPr>
                <a:t> </a:t>
              </a:r>
            </a:p>
          </p:txBody>
        </p:sp>
        <p:sp>
          <p:nvSpPr>
            <p:cNvPr id="18" name="TextBox 18"/>
            <p:cNvSpPr txBox="1"/>
            <p:nvPr/>
          </p:nvSpPr>
          <p:spPr>
            <a:xfrm>
              <a:off x="1558410" y="348332"/>
              <a:ext cx="2589730" cy="1565831"/>
            </a:xfrm>
            <a:prstGeom prst="rect">
              <a:avLst/>
            </a:prstGeom>
          </p:spPr>
          <p:txBody>
            <a:bodyPr lIns="0" tIns="0" rIns="0" bIns="0" rtlCol="0" anchor="t">
              <a:spAutoFit/>
            </a:bodyPr>
            <a:lstStyle/>
            <a:p>
              <a:pPr algn="ctr">
                <a:lnSpc>
                  <a:spcPts val="9020"/>
                </a:lnSpc>
              </a:pPr>
              <a:r>
                <a:rPr lang="en-US" sz="6443" spc="354">
                  <a:solidFill>
                    <a:srgbClr val="FFFFFF"/>
                  </a:solidFill>
                  <a:latin typeface="Helvetica Neue LT Std 2"/>
                  <a:ea typeface="Helvetica Neue LT Std 2"/>
                  <a:cs typeface="Helvetica Neue LT Std 2"/>
                  <a:sym typeface="Helvetica Neue LT Std 2"/>
                </a:rPr>
                <a:t>75%</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046472" y="8733746"/>
            <a:ext cx="3716110" cy="1311622"/>
            <a:chOff x="0" y="0"/>
            <a:chExt cx="4954814" cy="1748829"/>
          </a:xfrm>
        </p:grpSpPr>
        <p:sp>
          <p:nvSpPr>
            <p:cNvPr id="3" name="Freeform 3"/>
            <p:cNvSpPr/>
            <p:nvPr/>
          </p:nvSpPr>
          <p:spPr>
            <a:xfrm>
              <a:off x="6350" y="6350"/>
              <a:ext cx="4940173" cy="1736090"/>
            </a:xfrm>
            <a:custGeom>
              <a:avLst/>
              <a:gdLst/>
              <a:ahLst/>
              <a:cxnLst/>
              <a:rect l="l" t="t" r="r" b="b"/>
              <a:pathLst>
                <a:path w="4940173" h="1736090">
                  <a:moveTo>
                    <a:pt x="0" y="0"/>
                  </a:moveTo>
                  <a:lnTo>
                    <a:pt x="4068318" y="0"/>
                  </a:lnTo>
                  <a:lnTo>
                    <a:pt x="4940173" y="868045"/>
                  </a:lnTo>
                  <a:lnTo>
                    <a:pt x="4068318" y="1736090"/>
                  </a:lnTo>
                  <a:lnTo>
                    <a:pt x="0" y="1736090"/>
                  </a:lnTo>
                  <a:lnTo>
                    <a:pt x="871855" y="868045"/>
                  </a:lnTo>
                  <a:close/>
                </a:path>
              </a:pathLst>
            </a:custGeom>
            <a:solidFill>
              <a:srgbClr val="484545">
                <a:alpha val="63922"/>
              </a:srgbClr>
            </a:solidFill>
          </p:spPr>
          <p:txBody>
            <a:bodyPr/>
            <a:lstStyle/>
            <a:p>
              <a:endParaRPr lang="en-AU"/>
            </a:p>
          </p:txBody>
        </p:sp>
      </p:grpSp>
      <p:sp>
        <p:nvSpPr>
          <p:cNvPr id="4" name="TextBox 4"/>
          <p:cNvSpPr txBox="1"/>
          <p:nvPr/>
        </p:nvSpPr>
        <p:spPr>
          <a:xfrm>
            <a:off x="11162748" y="9199114"/>
            <a:ext cx="2159373" cy="368427"/>
          </a:xfrm>
          <a:prstGeom prst="rect">
            <a:avLst/>
          </a:prstGeom>
        </p:spPr>
        <p:txBody>
          <a:bodyPr lIns="0" tIns="0" rIns="0" bIns="0" rtlCol="0" anchor="t">
            <a:spAutoFit/>
          </a:bodyPr>
          <a:lstStyle/>
          <a:p>
            <a:pPr algn="ctr">
              <a:lnSpc>
                <a:spcPts val="2483"/>
              </a:lnSpc>
            </a:pPr>
            <a:r>
              <a:rPr lang="en-US" sz="2299">
                <a:solidFill>
                  <a:srgbClr val="FFFFFF"/>
                </a:solidFill>
                <a:latin typeface="Helvetica Neue LT Std 1"/>
                <a:ea typeface="Helvetica Neue LT Std 1"/>
                <a:cs typeface="Helvetica Neue LT Std 1"/>
                <a:sym typeface="Helvetica Neue LT Std 1"/>
              </a:rPr>
              <a:t> Communication </a:t>
            </a:r>
          </a:p>
        </p:txBody>
      </p:sp>
      <p:grpSp>
        <p:nvGrpSpPr>
          <p:cNvPr id="5" name="Group 5"/>
          <p:cNvGrpSpPr/>
          <p:nvPr/>
        </p:nvGrpSpPr>
        <p:grpSpPr>
          <a:xfrm>
            <a:off x="4855105" y="8732357"/>
            <a:ext cx="3716110" cy="1311622"/>
            <a:chOff x="0" y="0"/>
            <a:chExt cx="4954814" cy="1748829"/>
          </a:xfrm>
        </p:grpSpPr>
        <p:sp>
          <p:nvSpPr>
            <p:cNvPr id="6" name="Freeform 6"/>
            <p:cNvSpPr/>
            <p:nvPr/>
          </p:nvSpPr>
          <p:spPr>
            <a:xfrm>
              <a:off x="6350" y="6350"/>
              <a:ext cx="4940173" cy="1736090"/>
            </a:xfrm>
            <a:custGeom>
              <a:avLst/>
              <a:gdLst/>
              <a:ahLst/>
              <a:cxnLst/>
              <a:rect l="l" t="t" r="r" b="b"/>
              <a:pathLst>
                <a:path w="4940173" h="1736090">
                  <a:moveTo>
                    <a:pt x="0" y="0"/>
                  </a:moveTo>
                  <a:lnTo>
                    <a:pt x="4068318" y="0"/>
                  </a:lnTo>
                  <a:lnTo>
                    <a:pt x="4940173" y="868045"/>
                  </a:lnTo>
                  <a:lnTo>
                    <a:pt x="4068318" y="1736090"/>
                  </a:lnTo>
                  <a:lnTo>
                    <a:pt x="0" y="1736090"/>
                  </a:lnTo>
                  <a:lnTo>
                    <a:pt x="871855" y="868045"/>
                  </a:lnTo>
                  <a:close/>
                </a:path>
              </a:pathLst>
            </a:custGeom>
            <a:solidFill>
              <a:srgbClr val="484545">
                <a:alpha val="63922"/>
              </a:srgbClr>
            </a:solidFill>
          </p:spPr>
          <p:txBody>
            <a:bodyPr/>
            <a:lstStyle/>
            <a:p>
              <a:endParaRPr lang="en-AU"/>
            </a:p>
          </p:txBody>
        </p:sp>
      </p:grpSp>
      <p:grpSp>
        <p:nvGrpSpPr>
          <p:cNvPr id="7" name="Group 7"/>
          <p:cNvGrpSpPr/>
          <p:nvPr/>
        </p:nvGrpSpPr>
        <p:grpSpPr>
          <a:xfrm>
            <a:off x="2607960" y="8737091"/>
            <a:ext cx="3264522" cy="1311523"/>
            <a:chOff x="0" y="0"/>
            <a:chExt cx="4352696" cy="1748698"/>
          </a:xfrm>
        </p:grpSpPr>
        <p:sp>
          <p:nvSpPr>
            <p:cNvPr id="8" name="Freeform 8"/>
            <p:cNvSpPr/>
            <p:nvPr/>
          </p:nvSpPr>
          <p:spPr>
            <a:xfrm>
              <a:off x="6350" y="6350"/>
              <a:ext cx="4340098" cy="1736090"/>
            </a:xfrm>
            <a:custGeom>
              <a:avLst/>
              <a:gdLst/>
              <a:ahLst/>
              <a:cxnLst/>
              <a:rect l="l" t="t" r="r" b="b"/>
              <a:pathLst>
                <a:path w="4340098" h="1736090">
                  <a:moveTo>
                    <a:pt x="0" y="0"/>
                  </a:moveTo>
                  <a:lnTo>
                    <a:pt x="3472053" y="0"/>
                  </a:lnTo>
                  <a:lnTo>
                    <a:pt x="4340098" y="868045"/>
                  </a:lnTo>
                  <a:lnTo>
                    <a:pt x="3472053" y="1736090"/>
                  </a:lnTo>
                  <a:lnTo>
                    <a:pt x="0" y="1736090"/>
                  </a:lnTo>
                  <a:lnTo>
                    <a:pt x="0" y="0"/>
                  </a:lnTo>
                  <a:close/>
                </a:path>
              </a:pathLst>
            </a:custGeom>
            <a:solidFill>
              <a:srgbClr val="ED1C58"/>
            </a:solidFill>
          </p:spPr>
          <p:txBody>
            <a:bodyPr/>
            <a:lstStyle/>
            <a:p>
              <a:endParaRPr lang="en-AU"/>
            </a:p>
          </p:txBody>
        </p:sp>
        <p:sp>
          <p:nvSpPr>
            <p:cNvPr id="9" name="TextBox 9"/>
            <p:cNvSpPr txBox="1"/>
            <p:nvPr/>
          </p:nvSpPr>
          <p:spPr>
            <a:xfrm>
              <a:off x="0" y="-19050"/>
              <a:ext cx="4352696" cy="1767748"/>
            </a:xfrm>
            <a:prstGeom prst="rect">
              <a:avLst/>
            </a:prstGeom>
          </p:spPr>
          <p:txBody>
            <a:bodyPr lIns="50800" tIns="50800" rIns="50800" bIns="50800" rtlCol="0" anchor="ctr"/>
            <a:lstStyle/>
            <a:p>
              <a:pPr algn="ctr">
                <a:lnSpc>
                  <a:spcPts val="2483"/>
                </a:lnSpc>
              </a:pPr>
              <a:r>
                <a:rPr lang="en-US" sz="2299">
                  <a:solidFill>
                    <a:srgbClr val="FFFFFF"/>
                  </a:solidFill>
                  <a:latin typeface="Helvetica Neue LT Std 1"/>
                  <a:ea typeface="Helvetica Neue LT Std 1"/>
                  <a:cs typeface="Helvetica Neue LT Std 1"/>
                  <a:sym typeface="Helvetica Neue LT Std 1"/>
                </a:rPr>
                <a:t>Time Management</a:t>
              </a:r>
            </a:p>
          </p:txBody>
        </p:sp>
      </p:grpSp>
      <p:grpSp>
        <p:nvGrpSpPr>
          <p:cNvPr id="10" name="Group 10"/>
          <p:cNvGrpSpPr/>
          <p:nvPr/>
        </p:nvGrpSpPr>
        <p:grpSpPr>
          <a:xfrm>
            <a:off x="7822026" y="8732357"/>
            <a:ext cx="3254997" cy="1301998"/>
            <a:chOff x="0" y="0"/>
            <a:chExt cx="4339996" cy="1735998"/>
          </a:xfrm>
        </p:grpSpPr>
        <p:sp>
          <p:nvSpPr>
            <p:cNvPr id="11" name="Freeform 11"/>
            <p:cNvSpPr/>
            <p:nvPr/>
          </p:nvSpPr>
          <p:spPr>
            <a:xfrm>
              <a:off x="0" y="0"/>
              <a:ext cx="4340098" cy="1736090"/>
            </a:xfrm>
            <a:custGeom>
              <a:avLst/>
              <a:gdLst/>
              <a:ahLst/>
              <a:cxnLst/>
              <a:rect l="l" t="t" r="r" b="b"/>
              <a:pathLst>
                <a:path w="4340098" h="1736090">
                  <a:moveTo>
                    <a:pt x="0" y="0"/>
                  </a:moveTo>
                  <a:lnTo>
                    <a:pt x="3331972" y="0"/>
                  </a:lnTo>
                  <a:lnTo>
                    <a:pt x="4340098" y="868045"/>
                  </a:lnTo>
                  <a:lnTo>
                    <a:pt x="3331972" y="1736090"/>
                  </a:lnTo>
                  <a:lnTo>
                    <a:pt x="0" y="1736090"/>
                  </a:lnTo>
                  <a:lnTo>
                    <a:pt x="1008126" y="868045"/>
                  </a:lnTo>
                  <a:lnTo>
                    <a:pt x="0" y="0"/>
                  </a:lnTo>
                  <a:close/>
                </a:path>
              </a:pathLst>
            </a:custGeom>
            <a:solidFill>
              <a:srgbClr val="ED1C58"/>
            </a:solidFill>
          </p:spPr>
          <p:txBody>
            <a:bodyPr/>
            <a:lstStyle/>
            <a:p>
              <a:endParaRPr lang="en-AU"/>
            </a:p>
          </p:txBody>
        </p:sp>
        <p:sp>
          <p:nvSpPr>
            <p:cNvPr id="12" name="TextBox 12"/>
            <p:cNvSpPr txBox="1"/>
            <p:nvPr/>
          </p:nvSpPr>
          <p:spPr>
            <a:xfrm>
              <a:off x="0" y="-19050"/>
              <a:ext cx="4339996" cy="1755048"/>
            </a:xfrm>
            <a:prstGeom prst="rect">
              <a:avLst/>
            </a:prstGeom>
          </p:spPr>
          <p:txBody>
            <a:bodyPr lIns="50800" tIns="50800" rIns="50800" bIns="50800" rtlCol="0" anchor="ctr"/>
            <a:lstStyle/>
            <a:p>
              <a:pPr algn="ctr">
                <a:lnSpc>
                  <a:spcPts val="2483"/>
                </a:lnSpc>
              </a:pPr>
              <a:r>
                <a:rPr lang="en-US" sz="2299">
                  <a:solidFill>
                    <a:srgbClr val="FFFFFF"/>
                  </a:solidFill>
                  <a:latin typeface="Helvetica Neue LT Std 1"/>
                  <a:ea typeface="Helvetica Neue LT Std 1"/>
                  <a:cs typeface="Helvetica Neue LT Std 1"/>
                  <a:sym typeface="Helvetica Neue LT Std 1"/>
                </a:rPr>
                <a:t>Reliability</a:t>
              </a:r>
            </a:p>
          </p:txBody>
        </p:sp>
      </p:grpSp>
      <p:grpSp>
        <p:nvGrpSpPr>
          <p:cNvPr id="13" name="Group 13"/>
          <p:cNvGrpSpPr/>
          <p:nvPr/>
        </p:nvGrpSpPr>
        <p:grpSpPr>
          <a:xfrm>
            <a:off x="13026568" y="8738558"/>
            <a:ext cx="3675572" cy="1301998"/>
            <a:chOff x="0" y="0"/>
            <a:chExt cx="4900762" cy="1735998"/>
          </a:xfrm>
        </p:grpSpPr>
        <p:sp>
          <p:nvSpPr>
            <p:cNvPr id="14" name="Freeform 14"/>
            <p:cNvSpPr/>
            <p:nvPr/>
          </p:nvSpPr>
          <p:spPr>
            <a:xfrm>
              <a:off x="0" y="0"/>
              <a:ext cx="4900803" cy="1736090"/>
            </a:xfrm>
            <a:custGeom>
              <a:avLst/>
              <a:gdLst/>
              <a:ahLst/>
              <a:cxnLst/>
              <a:rect l="l" t="t" r="r" b="b"/>
              <a:pathLst>
                <a:path w="4900803" h="1736090">
                  <a:moveTo>
                    <a:pt x="0" y="0"/>
                  </a:moveTo>
                  <a:lnTo>
                    <a:pt x="4046347" y="0"/>
                  </a:lnTo>
                  <a:lnTo>
                    <a:pt x="4900803" y="868045"/>
                  </a:lnTo>
                  <a:lnTo>
                    <a:pt x="4046347" y="1736090"/>
                  </a:lnTo>
                  <a:lnTo>
                    <a:pt x="0" y="1736090"/>
                  </a:lnTo>
                  <a:lnTo>
                    <a:pt x="854456" y="868045"/>
                  </a:lnTo>
                  <a:lnTo>
                    <a:pt x="0" y="0"/>
                  </a:lnTo>
                  <a:close/>
                </a:path>
              </a:pathLst>
            </a:custGeom>
            <a:solidFill>
              <a:srgbClr val="ED1C58"/>
            </a:solidFill>
          </p:spPr>
          <p:txBody>
            <a:bodyPr/>
            <a:lstStyle/>
            <a:p>
              <a:endParaRPr lang="en-AU"/>
            </a:p>
          </p:txBody>
        </p:sp>
        <p:sp>
          <p:nvSpPr>
            <p:cNvPr id="15" name="TextBox 15"/>
            <p:cNvSpPr txBox="1"/>
            <p:nvPr/>
          </p:nvSpPr>
          <p:spPr>
            <a:xfrm>
              <a:off x="0" y="-19050"/>
              <a:ext cx="4900762" cy="1755048"/>
            </a:xfrm>
            <a:prstGeom prst="rect">
              <a:avLst/>
            </a:prstGeom>
          </p:spPr>
          <p:txBody>
            <a:bodyPr lIns="50800" tIns="50800" rIns="50800" bIns="50800" rtlCol="0" anchor="ctr"/>
            <a:lstStyle/>
            <a:p>
              <a:pPr algn="ctr">
                <a:lnSpc>
                  <a:spcPts val="2484"/>
                </a:lnSpc>
              </a:pPr>
              <a:r>
                <a:rPr lang="en-US" sz="2300">
                  <a:solidFill>
                    <a:srgbClr val="FFFFFF"/>
                  </a:solidFill>
                  <a:latin typeface="Helvetica Neue LT Std 1"/>
                  <a:ea typeface="Helvetica Neue LT Std 1"/>
                  <a:cs typeface="Helvetica Neue LT Std 1"/>
                  <a:sym typeface="Helvetica Neue LT Std 1"/>
                </a:rPr>
                <a:t>Interview Skills</a:t>
              </a:r>
            </a:p>
          </p:txBody>
        </p:sp>
      </p:grpSp>
      <p:grpSp>
        <p:nvGrpSpPr>
          <p:cNvPr id="16" name="Group 16"/>
          <p:cNvGrpSpPr/>
          <p:nvPr/>
        </p:nvGrpSpPr>
        <p:grpSpPr>
          <a:xfrm>
            <a:off x="0" y="-1861"/>
            <a:ext cx="18288000" cy="1508084"/>
            <a:chOff x="0" y="0"/>
            <a:chExt cx="25332266" cy="2010779"/>
          </a:xfrm>
        </p:grpSpPr>
        <p:sp>
          <p:nvSpPr>
            <p:cNvPr id="17" name="Freeform 17"/>
            <p:cNvSpPr/>
            <p:nvPr/>
          </p:nvSpPr>
          <p:spPr>
            <a:xfrm>
              <a:off x="0" y="0"/>
              <a:ext cx="25332310" cy="2010813"/>
            </a:xfrm>
            <a:custGeom>
              <a:avLst/>
              <a:gdLst/>
              <a:ahLst/>
              <a:cxnLst/>
              <a:rect l="l" t="t" r="r" b="b"/>
              <a:pathLst>
                <a:path w="25332310" h="2010813">
                  <a:moveTo>
                    <a:pt x="0" y="0"/>
                  </a:moveTo>
                  <a:lnTo>
                    <a:pt x="25332310" y="0"/>
                  </a:lnTo>
                  <a:lnTo>
                    <a:pt x="25332310" y="2010813"/>
                  </a:lnTo>
                  <a:lnTo>
                    <a:pt x="0" y="2010813"/>
                  </a:lnTo>
                  <a:close/>
                </a:path>
              </a:pathLst>
            </a:custGeom>
            <a:solidFill>
              <a:srgbClr val="ED1C58"/>
            </a:solidFill>
          </p:spPr>
          <p:txBody>
            <a:bodyPr/>
            <a:lstStyle/>
            <a:p>
              <a:endParaRPr lang="en-AU"/>
            </a:p>
          </p:txBody>
        </p:sp>
      </p:grpSp>
      <p:grpSp>
        <p:nvGrpSpPr>
          <p:cNvPr id="18" name="Group 18"/>
          <p:cNvGrpSpPr>
            <a:grpSpLocks noChangeAspect="1"/>
          </p:cNvGrpSpPr>
          <p:nvPr/>
        </p:nvGrpSpPr>
        <p:grpSpPr>
          <a:xfrm>
            <a:off x="342056" y="2050027"/>
            <a:ext cx="2614718" cy="2614708"/>
            <a:chOff x="0" y="0"/>
            <a:chExt cx="6350000" cy="6349975"/>
          </a:xfrm>
        </p:grpSpPr>
        <p:sp>
          <p:nvSpPr>
            <p:cNvPr id="19" name="Freeform 1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25046" r="-25046"/>
              </a:stretch>
            </a:blipFill>
          </p:spPr>
          <p:txBody>
            <a:bodyPr/>
            <a:lstStyle/>
            <a:p>
              <a:endParaRPr lang="en-AU"/>
            </a:p>
          </p:txBody>
        </p:sp>
      </p:grpSp>
      <p:sp>
        <p:nvSpPr>
          <p:cNvPr id="20" name="TextBox 20"/>
          <p:cNvSpPr txBox="1"/>
          <p:nvPr/>
        </p:nvSpPr>
        <p:spPr>
          <a:xfrm>
            <a:off x="15690404" y="4617110"/>
            <a:ext cx="2176702" cy="714375"/>
          </a:xfrm>
          <a:prstGeom prst="rect">
            <a:avLst/>
          </a:prstGeom>
        </p:spPr>
        <p:txBody>
          <a:bodyPr lIns="0" tIns="0" rIns="0" bIns="0" rtlCol="0" anchor="t">
            <a:spAutoFit/>
          </a:bodyPr>
          <a:lstStyle/>
          <a:p>
            <a:pPr algn="ctr">
              <a:lnSpc>
                <a:spcPts val="2639"/>
              </a:lnSpc>
            </a:pPr>
            <a:r>
              <a:rPr lang="en-US" sz="2199" spc="183">
                <a:solidFill>
                  <a:srgbClr val="484545"/>
                </a:solidFill>
                <a:latin typeface="Helvetica Neue LT Std 3"/>
                <a:ea typeface="Helvetica Neue LT Std 3"/>
                <a:cs typeface="Helvetica Neue LT Std 3"/>
                <a:sym typeface="Helvetica Neue LT Std 3"/>
              </a:rPr>
              <a:t>WAITER/</a:t>
            </a:r>
          </a:p>
          <a:p>
            <a:pPr algn="ctr">
              <a:lnSpc>
                <a:spcPts val="2639"/>
              </a:lnSpc>
            </a:pPr>
            <a:r>
              <a:rPr lang="en-US" sz="2199" spc="183">
                <a:solidFill>
                  <a:srgbClr val="484545"/>
                </a:solidFill>
                <a:latin typeface="Helvetica Neue LT Std 3"/>
                <a:ea typeface="Helvetica Neue LT Std 3"/>
                <a:cs typeface="Helvetica Neue LT Std 3"/>
                <a:sym typeface="Helvetica Neue LT Std 3"/>
              </a:rPr>
              <a:t>WAITRESS</a:t>
            </a:r>
          </a:p>
        </p:txBody>
      </p:sp>
      <p:grpSp>
        <p:nvGrpSpPr>
          <p:cNvPr id="21" name="Group 21"/>
          <p:cNvGrpSpPr>
            <a:grpSpLocks noChangeAspect="1"/>
          </p:cNvGrpSpPr>
          <p:nvPr/>
        </p:nvGrpSpPr>
        <p:grpSpPr>
          <a:xfrm>
            <a:off x="15417784" y="1877698"/>
            <a:ext cx="2612572" cy="2612561"/>
            <a:chOff x="0" y="0"/>
            <a:chExt cx="6350000" cy="6349975"/>
          </a:xfrm>
        </p:grpSpPr>
        <p:sp>
          <p:nvSpPr>
            <p:cNvPr id="22" name="Freeform 2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5046" r="-25046"/>
              </a:stretch>
            </a:blipFill>
          </p:spPr>
          <p:txBody>
            <a:bodyPr/>
            <a:lstStyle/>
            <a:p>
              <a:endParaRPr lang="en-AU"/>
            </a:p>
          </p:txBody>
        </p:sp>
      </p:grpSp>
      <p:grpSp>
        <p:nvGrpSpPr>
          <p:cNvPr id="23" name="Group 23"/>
          <p:cNvGrpSpPr>
            <a:grpSpLocks noChangeAspect="1"/>
          </p:cNvGrpSpPr>
          <p:nvPr/>
        </p:nvGrpSpPr>
        <p:grpSpPr>
          <a:xfrm>
            <a:off x="5366600" y="2011048"/>
            <a:ext cx="2614718" cy="2614708"/>
            <a:chOff x="0" y="0"/>
            <a:chExt cx="6350000" cy="6349975"/>
          </a:xfrm>
        </p:grpSpPr>
        <p:sp>
          <p:nvSpPr>
            <p:cNvPr id="24" name="Freeform 24"/>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5"/>
              <a:stretch>
                <a:fillRect t="-25047" b="-25047"/>
              </a:stretch>
            </a:blipFill>
          </p:spPr>
          <p:txBody>
            <a:bodyPr/>
            <a:lstStyle/>
            <a:p>
              <a:endParaRPr lang="en-AU"/>
            </a:p>
          </p:txBody>
        </p:sp>
      </p:grpSp>
      <p:grpSp>
        <p:nvGrpSpPr>
          <p:cNvPr id="25" name="Group 25"/>
          <p:cNvGrpSpPr>
            <a:grpSpLocks noChangeAspect="1"/>
          </p:cNvGrpSpPr>
          <p:nvPr/>
        </p:nvGrpSpPr>
        <p:grpSpPr>
          <a:xfrm>
            <a:off x="10395387" y="1879845"/>
            <a:ext cx="2612572" cy="2612561"/>
            <a:chOff x="0" y="0"/>
            <a:chExt cx="6350000" cy="6349975"/>
          </a:xfrm>
        </p:grpSpPr>
        <p:sp>
          <p:nvSpPr>
            <p:cNvPr id="26" name="Freeform 26"/>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24906" r="-24906"/>
              </a:stretch>
            </a:blipFill>
          </p:spPr>
          <p:txBody>
            <a:bodyPr/>
            <a:lstStyle/>
            <a:p>
              <a:endParaRPr lang="en-AU"/>
            </a:p>
          </p:txBody>
        </p:sp>
      </p:grpSp>
      <p:grpSp>
        <p:nvGrpSpPr>
          <p:cNvPr id="27" name="Group 27"/>
          <p:cNvGrpSpPr>
            <a:grpSpLocks noChangeAspect="1"/>
          </p:cNvGrpSpPr>
          <p:nvPr/>
        </p:nvGrpSpPr>
        <p:grpSpPr>
          <a:xfrm>
            <a:off x="2899478" y="4998110"/>
            <a:ext cx="2614718" cy="2614708"/>
            <a:chOff x="0" y="0"/>
            <a:chExt cx="6350000" cy="6349975"/>
          </a:xfrm>
        </p:grpSpPr>
        <p:sp>
          <p:nvSpPr>
            <p:cNvPr id="28" name="Freeform 2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39285" r="-39285"/>
              </a:stretch>
            </a:blipFill>
          </p:spPr>
          <p:txBody>
            <a:bodyPr/>
            <a:lstStyle/>
            <a:p>
              <a:endParaRPr lang="en-AU"/>
            </a:p>
          </p:txBody>
        </p:sp>
      </p:grpSp>
      <p:grpSp>
        <p:nvGrpSpPr>
          <p:cNvPr id="29" name="Group 29"/>
          <p:cNvGrpSpPr>
            <a:grpSpLocks noChangeAspect="1"/>
          </p:cNvGrpSpPr>
          <p:nvPr/>
        </p:nvGrpSpPr>
        <p:grpSpPr>
          <a:xfrm>
            <a:off x="13213904" y="5102780"/>
            <a:ext cx="2614718" cy="2614708"/>
            <a:chOff x="0" y="0"/>
            <a:chExt cx="6350000" cy="6349975"/>
          </a:xfrm>
        </p:grpSpPr>
        <p:sp>
          <p:nvSpPr>
            <p:cNvPr id="30" name="Freeform 30"/>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25046" r="-25046"/>
              </a:stretch>
            </a:blipFill>
          </p:spPr>
          <p:txBody>
            <a:bodyPr/>
            <a:lstStyle/>
            <a:p>
              <a:endParaRPr lang="en-AU"/>
            </a:p>
          </p:txBody>
        </p:sp>
      </p:grpSp>
      <p:grpSp>
        <p:nvGrpSpPr>
          <p:cNvPr id="31" name="Group 31"/>
          <p:cNvGrpSpPr>
            <a:grpSpLocks noChangeAspect="1"/>
          </p:cNvGrpSpPr>
          <p:nvPr/>
        </p:nvGrpSpPr>
        <p:grpSpPr>
          <a:xfrm>
            <a:off x="7780668" y="5159156"/>
            <a:ext cx="2614718" cy="2614708"/>
            <a:chOff x="0" y="0"/>
            <a:chExt cx="6350000" cy="6349975"/>
          </a:xfrm>
        </p:grpSpPr>
        <p:sp>
          <p:nvSpPr>
            <p:cNvPr id="32" name="Freeform 32"/>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24906" r="-24906"/>
              </a:stretch>
            </a:blipFill>
          </p:spPr>
          <p:txBody>
            <a:bodyPr/>
            <a:lstStyle/>
            <a:p>
              <a:endParaRPr lang="en-AU"/>
            </a:p>
          </p:txBody>
        </p:sp>
      </p:grpSp>
      <p:sp>
        <p:nvSpPr>
          <p:cNvPr id="33" name="TextBox 33"/>
          <p:cNvSpPr txBox="1"/>
          <p:nvPr/>
        </p:nvSpPr>
        <p:spPr>
          <a:xfrm>
            <a:off x="10430493" y="4617110"/>
            <a:ext cx="2545286" cy="714375"/>
          </a:xfrm>
          <a:prstGeom prst="rect">
            <a:avLst/>
          </a:prstGeom>
        </p:spPr>
        <p:txBody>
          <a:bodyPr lIns="0" tIns="0" rIns="0" bIns="0" rtlCol="0" anchor="t">
            <a:spAutoFit/>
          </a:bodyPr>
          <a:lstStyle/>
          <a:p>
            <a:pPr algn="ctr">
              <a:lnSpc>
                <a:spcPts val="2639"/>
              </a:lnSpc>
            </a:pPr>
            <a:r>
              <a:rPr lang="en-US" sz="2199" spc="183">
                <a:solidFill>
                  <a:srgbClr val="484545"/>
                </a:solidFill>
                <a:latin typeface="Helvetica Neue LT Std 3"/>
                <a:ea typeface="Helvetica Neue LT Std 3"/>
                <a:cs typeface="Helvetica Neue LT Std 3"/>
                <a:sym typeface="Helvetica Neue LT Std 3"/>
              </a:rPr>
              <a:t>JUNIOR REFEREE/COACH</a:t>
            </a:r>
          </a:p>
        </p:txBody>
      </p:sp>
      <p:sp>
        <p:nvSpPr>
          <p:cNvPr id="34" name="TextBox 34"/>
          <p:cNvSpPr txBox="1"/>
          <p:nvPr/>
        </p:nvSpPr>
        <p:spPr>
          <a:xfrm>
            <a:off x="559982" y="4721780"/>
            <a:ext cx="2178867" cy="381000"/>
          </a:xfrm>
          <a:prstGeom prst="rect">
            <a:avLst/>
          </a:prstGeom>
        </p:spPr>
        <p:txBody>
          <a:bodyPr lIns="0" tIns="0" rIns="0" bIns="0" rtlCol="0" anchor="t">
            <a:spAutoFit/>
          </a:bodyPr>
          <a:lstStyle/>
          <a:p>
            <a:pPr algn="ctr">
              <a:lnSpc>
                <a:spcPts val="2639"/>
              </a:lnSpc>
            </a:pPr>
            <a:r>
              <a:rPr lang="en-US" sz="2199" spc="183">
                <a:solidFill>
                  <a:srgbClr val="484545"/>
                </a:solidFill>
                <a:latin typeface="Helvetica Neue LT Std 3"/>
                <a:ea typeface="Helvetica Neue LT Std 3"/>
                <a:cs typeface="Helvetica Neue LT Std 3"/>
                <a:sym typeface="Helvetica Neue LT Std 3"/>
              </a:rPr>
              <a:t>RETAIL WORKER</a:t>
            </a:r>
          </a:p>
        </p:txBody>
      </p:sp>
      <p:sp>
        <p:nvSpPr>
          <p:cNvPr id="35" name="TextBox 35"/>
          <p:cNvSpPr txBox="1"/>
          <p:nvPr/>
        </p:nvSpPr>
        <p:spPr>
          <a:xfrm>
            <a:off x="13632967" y="7741757"/>
            <a:ext cx="1784817" cy="714375"/>
          </a:xfrm>
          <a:prstGeom prst="rect">
            <a:avLst/>
          </a:prstGeom>
        </p:spPr>
        <p:txBody>
          <a:bodyPr lIns="0" tIns="0" rIns="0" bIns="0" rtlCol="0" anchor="t">
            <a:spAutoFit/>
          </a:bodyPr>
          <a:lstStyle/>
          <a:p>
            <a:pPr algn="ctr">
              <a:lnSpc>
                <a:spcPts val="2639"/>
              </a:lnSpc>
            </a:pPr>
            <a:r>
              <a:rPr lang="en-US" sz="2199" spc="183">
                <a:solidFill>
                  <a:srgbClr val="484545"/>
                </a:solidFill>
                <a:latin typeface="Helvetica Neue LT Std 3"/>
                <a:ea typeface="Helvetica Neue LT Std 3"/>
                <a:cs typeface="Helvetica Neue LT Std 3"/>
                <a:sym typeface="Helvetica Neue LT Std 3"/>
              </a:rPr>
              <a:t>SWIM</a:t>
            </a:r>
          </a:p>
          <a:p>
            <a:pPr algn="ctr">
              <a:lnSpc>
                <a:spcPts val="2639"/>
              </a:lnSpc>
            </a:pPr>
            <a:r>
              <a:rPr lang="en-US" sz="2199" spc="183">
                <a:solidFill>
                  <a:srgbClr val="484545"/>
                </a:solidFill>
                <a:latin typeface="Helvetica Neue LT Std 3"/>
                <a:ea typeface="Helvetica Neue LT Std 3"/>
                <a:cs typeface="Helvetica Neue LT Std 3"/>
                <a:sym typeface="Helvetica Neue LT Std 3"/>
              </a:rPr>
              <a:t> INSTRUCTOR</a:t>
            </a:r>
          </a:p>
        </p:txBody>
      </p:sp>
      <p:sp>
        <p:nvSpPr>
          <p:cNvPr id="36" name="TextBox 36"/>
          <p:cNvSpPr txBox="1"/>
          <p:nvPr/>
        </p:nvSpPr>
        <p:spPr>
          <a:xfrm>
            <a:off x="841786" y="442766"/>
            <a:ext cx="17446214" cy="961802"/>
          </a:xfrm>
          <a:prstGeom prst="rect">
            <a:avLst/>
          </a:prstGeom>
        </p:spPr>
        <p:txBody>
          <a:bodyPr lIns="0" tIns="0" rIns="0" bIns="0" rtlCol="0" anchor="t">
            <a:spAutoFit/>
          </a:bodyPr>
          <a:lstStyle/>
          <a:p>
            <a:pPr algn="l">
              <a:lnSpc>
                <a:spcPts val="6836"/>
              </a:lnSpc>
            </a:pPr>
            <a:r>
              <a:rPr lang="en-US" sz="8000" dirty="0">
                <a:solidFill>
                  <a:srgbClr val="FFFFFF"/>
                </a:solidFill>
                <a:latin typeface="Black Diamond"/>
                <a:ea typeface="Black Diamond"/>
                <a:cs typeface="Black Diamond"/>
                <a:sym typeface="Black Diamond"/>
              </a:rPr>
              <a:t>Skill Building Jobs </a:t>
            </a:r>
          </a:p>
        </p:txBody>
      </p:sp>
      <p:sp>
        <p:nvSpPr>
          <p:cNvPr id="37" name="TextBox 37"/>
          <p:cNvSpPr txBox="1"/>
          <p:nvPr/>
        </p:nvSpPr>
        <p:spPr>
          <a:xfrm>
            <a:off x="5674826" y="4721780"/>
            <a:ext cx="1998266" cy="381000"/>
          </a:xfrm>
          <a:prstGeom prst="rect">
            <a:avLst/>
          </a:prstGeom>
        </p:spPr>
        <p:txBody>
          <a:bodyPr lIns="0" tIns="0" rIns="0" bIns="0" rtlCol="0" anchor="t">
            <a:spAutoFit/>
          </a:bodyPr>
          <a:lstStyle/>
          <a:p>
            <a:pPr algn="ctr">
              <a:lnSpc>
                <a:spcPts val="2639"/>
              </a:lnSpc>
            </a:pPr>
            <a:r>
              <a:rPr lang="en-US" sz="2199" spc="183">
                <a:solidFill>
                  <a:srgbClr val="484545"/>
                </a:solidFill>
                <a:latin typeface="Helvetica Neue LT Std 3"/>
                <a:ea typeface="Helvetica Neue LT Std 3"/>
                <a:cs typeface="Helvetica Neue LT Std 3"/>
                <a:sym typeface="Helvetica Neue LT Std 3"/>
              </a:rPr>
              <a:t>TUTORING</a:t>
            </a:r>
          </a:p>
        </p:txBody>
      </p:sp>
      <p:sp>
        <p:nvSpPr>
          <p:cNvPr id="38" name="TextBox 38"/>
          <p:cNvSpPr txBox="1"/>
          <p:nvPr/>
        </p:nvSpPr>
        <p:spPr>
          <a:xfrm>
            <a:off x="2956775" y="7730492"/>
            <a:ext cx="2301060" cy="714375"/>
          </a:xfrm>
          <a:prstGeom prst="rect">
            <a:avLst/>
          </a:prstGeom>
        </p:spPr>
        <p:txBody>
          <a:bodyPr lIns="0" tIns="0" rIns="0" bIns="0" rtlCol="0" anchor="t">
            <a:spAutoFit/>
          </a:bodyPr>
          <a:lstStyle/>
          <a:p>
            <a:pPr algn="ctr">
              <a:lnSpc>
                <a:spcPts val="2639"/>
              </a:lnSpc>
            </a:pPr>
            <a:r>
              <a:rPr lang="en-US" sz="2199" spc="191">
                <a:solidFill>
                  <a:srgbClr val="484545"/>
                </a:solidFill>
                <a:latin typeface="Helvetica Neue LT Std 3"/>
                <a:ea typeface="Helvetica Neue LT Std 3"/>
                <a:cs typeface="Helvetica Neue LT Std 3"/>
                <a:sym typeface="Helvetica Neue LT Std 3"/>
              </a:rPr>
              <a:t>FAST FOOD ATTENDANT</a:t>
            </a:r>
          </a:p>
        </p:txBody>
      </p:sp>
      <p:sp>
        <p:nvSpPr>
          <p:cNvPr id="39" name="TextBox 39"/>
          <p:cNvSpPr txBox="1"/>
          <p:nvPr/>
        </p:nvSpPr>
        <p:spPr>
          <a:xfrm>
            <a:off x="5960645" y="9239250"/>
            <a:ext cx="2159373" cy="368427"/>
          </a:xfrm>
          <a:prstGeom prst="rect">
            <a:avLst/>
          </a:prstGeom>
        </p:spPr>
        <p:txBody>
          <a:bodyPr lIns="0" tIns="0" rIns="0" bIns="0" rtlCol="0" anchor="t">
            <a:spAutoFit/>
          </a:bodyPr>
          <a:lstStyle/>
          <a:p>
            <a:pPr algn="ctr">
              <a:lnSpc>
                <a:spcPts val="2483"/>
              </a:lnSpc>
            </a:pPr>
            <a:r>
              <a:rPr lang="en-US" sz="2299">
                <a:solidFill>
                  <a:srgbClr val="FFFFFF"/>
                </a:solidFill>
                <a:latin typeface="Helvetica Neue LT Std 1"/>
                <a:ea typeface="Helvetica Neue LT Std 1"/>
                <a:cs typeface="Helvetica Neue LT Std 1"/>
                <a:sym typeface="Helvetica Neue LT Std 1"/>
              </a:rPr>
              <a:t>Problem Solving</a:t>
            </a:r>
          </a:p>
        </p:txBody>
      </p:sp>
      <p:sp>
        <p:nvSpPr>
          <p:cNvPr id="40" name="TextBox 40"/>
          <p:cNvSpPr txBox="1"/>
          <p:nvPr/>
        </p:nvSpPr>
        <p:spPr>
          <a:xfrm>
            <a:off x="7993470" y="7897179"/>
            <a:ext cx="2301060" cy="381000"/>
          </a:xfrm>
          <a:prstGeom prst="rect">
            <a:avLst/>
          </a:prstGeom>
        </p:spPr>
        <p:txBody>
          <a:bodyPr lIns="0" tIns="0" rIns="0" bIns="0" rtlCol="0" anchor="t">
            <a:spAutoFit/>
          </a:bodyPr>
          <a:lstStyle/>
          <a:p>
            <a:pPr algn="ctr">
              <a:lnSpc>
                <a:spcPts val="2639"/>
              </a:lnSpc>
            </a:pPr>
            <a:r>
              <a:rPr lang="en-US" sz="2199" spc="191">
                <a:solidFill>
                  <a:srgbClr val="484545"/>
                </a:solidFill>
                <a:latin typeface="Helvetica Neue LT Std 3"/>
                <a:ea typeface="Helvetica Neue LT Std 3"/>
                <a:cs typeface="Helvetica Neue LT Std 3"/>
                <a:sym typeface="Helvetica Neue LT Std 3"/>
              </a:rPr>
              <a:t>VOLUNTEERING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9830" cy="10287000"/>
          </a:xfrm>
          <a:custGeom>
            <a:avLst/>
            <a:gdLst/>
            <a:ahLst/>
            <a:cxnLst/>
            <a:rect l="l" t="t" r="r" b="b"/>
            <a:pathLst>
              <a:path w="18289830" h="10287000">
                <a:moveTo>
                  <a:pt x="0" y="0"/>
                </a:moveTo>
                <a:lnTo>
                  <a:pt x="18289830" y="0"/>
                </a:lnTo>
                <a:lnTo>
                  <a:pt x="18289830" y="10287000"/>
                </a:lnTo>
                <a:lnTo>
                  <a:pt x="0" y="10287000"/>
                </a:lnTo>
                <a:lnTo>
                  <a:pt x="0" y="0"/>
                </a:lnTo>
                <a:close/>
              </a:path>
            </a:pathLst>
          </a:custGeom>
          <a:blipFill>
            <a:blip r:embed="rId3"/>
            <a:stretch>
              <a:fillRect/>
            </a:stretch>
          </a:blipFill>
        </p:spPr>
        <p:txBody>
          <a:bodyPr/>
          <a:lstStyle/>
          <a:p>
            <a:endParaRPr lang="en-AU"/>
          </a:p>
        </p:txBody>
      </p:sp>
      <p:sp>
        <p:nvSpPr>
          <p:cNvPr id="3" name="Freeform 3"/>
          <p:cNvSpPr/>
          <p:nvPr/>
        </p:nvSpPr>
        <p:spPr>
          <a:xfrm>
            <a:off x="5266770" y="1118562"/>
            <a:ext cx="7762902" cy="7762902"/>
          </a:xfrm>
          <a:custGeom>
            <a:avLst/>
            <a:gdLst/>
            <a:ahLst/>
            <a:cxnLst/>
            <a:rect l="l" t="t" r="r" b="b"/>
            <a:pathLst>
              <a:path w="7762902" h="7762902">
                <a:moveTo>
                  <a:pt x="0" y="0"/>
                </a:moveTo>
                <a:lnTo>
                  <a:pt x="7762902" y="0"/>
                </a:lnTo>
                <a:lnTo>
                  <a:pt x="7762902" y="7762902"/>
                </a:lnTo>
                <a:lnTo>
                  <a:pt x="0" y="7762902"/>
                </a:lnTo>
                <a:lnTo>
                  <a:pt x="0" y="0"/>
                </a:lnTo>
                <a:close/>
              </a:path>
            </a:pathLst>
          </a:custGeom>
          <a:blipFill>
            <a:blip r:embed="rId4"/>
            <a:stretch>
              <a:fillRect/>
            </a:stretch>
          </a:blipFill>
        </p:spPr>
        <p:txBody>
          <a:bodyPr/>
          <a:lstStyle/>
          <a:p>
            <a:endParaRPr lang="en-AU"/>
          </a:p>
        </p:txBody>
      </p:sp>
      <p:grpSp>
        <p:nvGrpSpPr>
          <p:cNvPr id="4" name="Group 4"/>
          <p:cNvGrpSpPr/>
          <p:nvPr/>
        </p:nvGrpSpPr>
        <p:grpSpPr>
          <a:xfrm>
            <a:off x="0" y="1118562"/>
            <a:ext cx="5053972" cy="7762902"/>
            <a:chOff x="0" y="0"/>
            <a:chExt cx="6738630" cy="10350536"/>
          </a:xfrm>
        </p:grpSpPr>
        <p:sp>
          <p:nvSpPr>
            <p:cNvPr id="5" name="Freeform 5"/>
            <p:cNvSpPr/>
            <p:nvPr/>
          </p:nvSpPr>
          <p:spPr>
            <a:xfrm>
              <a:off x="0" y="0"/>
              <a:ext cx="6738620" cy="10350500"/>
            </a:xfrm>
            <a:custGeom>
              <a:avLst/>
              <a:gdLst/>
              <a:ahLst/>
              <a:cxnLst/>
              <a:rect l="l" t="t" r="r" b="b"/>
              <a:pathLst>
                <a:path w="6738620" h="10350500">
                  <a:moveTo>
                    <a:pt x="0" y="0"/>
                  </a:moveTo>
                  <a:lnTo>
                    <a:pt x="6738620" y="0"/>
                  </a:lnTo>
                  <a:lnTo>
                    <a:pt x="6738620" y="10350500"/>
                  </a:lnTo>
                  <a:lnTo>
                    <a:pt x="0" y="10350500"/>
                  </a:lnTo>
                  <a:close/>
                </a:path>
              </a:pathLst>
            </a:custGeom>
            <a:solidFill>
              <a:srgbClr val="FFFFFF"/>
            </a:solidFill>
          </p:spPr>
          <p:txBody>
            <a:bodyPr/>
            <a:lstStyle/>
            <a:p>
              <a:endParaRPr lang="en-AU"/>
            </a:p>
          </p:txBody>
        </p:sp>
      </p:grpSp>
      <p:grpSp>
        <p:nvGrpSpPr>
          <p:cNvPr id="6" name="Group 6"/>
          <p:cNvGrpSpPr/>
          <p:nvPr/>
        </p:nvGrpSpPr>
        <p:grpSpPr>
          <a:xfrm>
            <a:off x="13242469" y="1118562"/>
            <a:ext cx="5044887" cy="7762902"/>
            <a:chOff x="0" y="0"/>
            <a:chExt cx="6726516" cy="10350536"/>
          </a:xfrm>
        </p:grpSpPr>
        <p:sp>
          <p:nvSpPr>
            <p:cNvPr id="7" name="Freeform 7"/>
            <p:cNvSpPr/>
            <p:nvPr/>
          </p:nvSpPr>
          <p:spPr>
            <a:xfrm>
              <a:off x="0" y="0"/>
              <a:ext cx="6726555" cy="10350500"/>
            </a:xfrm>
            <a:custGeom>
              <a:avLst/>
              <a:gdLst/>
              <a:ahLst/>
              <a:cxnLst/>
              <a:rect l="l" t="t" r="r" b="b"/>
              <a:pathLst>
                <a:path w="6726555" h="10350500">
                  <a:moveTo>
                    <a:pt x="0" y="0"/>
                  </a:moveTo>
                  <a:lnTo>
                    <a:pt x="6726555" y="0"/>
                  </a:lnTo>
                  <a:lnTo>
                    <a:pt x="6726555" y="10350500"/>
                  </a:lnTo>
                  <a:lnTo>
                    <a:pt x="0" y="10350500"/>
                  </a:lnTo>
                  <a:close/>
                </a:path>
              </a:pathLst>
            </a:custGeom>
            <a:solidFill>
              <a:srgbClr val="FFFFFF"/>
            </a:solidFill>
          </p:spPr>
          <p:txBody>
            <a:bodyPr/>
            <a:lstStyle/>
            <a:p>
              <a:endParaRPr lang="en-AU"/>
            </a:p>
          </p:txBody>
        </p:sp>
      </p:grpSp>
      <p:sp>
        <p:nvSpPr>
          <p:cNvPr id="8" name="Freeform 8"/>
          <p:cNvSpPr/>
          <p:nvPr/>
        </p:nvSpPr>
        <p:spPr>
          <a:xfrm>
            <a:off x="15021313" y="9100542"/>
            <a:ext cx="2237987" cy="749726"/>
          </a:xfrm>
          <a:custGeom>
            <a:avLst/>
            <a:gdLst/>
            <a:ahLst/>
            <a:cxnLst/>
            <a:rect l="l" t="t" r="r" b="b"/>
            <a:pathLst>
              <a:path w="2237987" h="749726">
                <a:moveTo>
                  <a:pt x="0" y="0"/>
                </a:moveTo>
                <a:lnTo>
                  <a:pt x="2237987" y="0"/>
                </a:lnTo>
                <a:lnTo>
                  <a:pt x="2237987" y="749726"/>
                </a:lnTo>
                <a:lnTo>
                  <a:pt x="0" y="749726"/>
                </a:lnTo>
                <a:lnTo>
                  <a:pt x="0" y="0"/>
                </a:lnTo>
                <a:close/>
              </a:path>
            </a:pathLst>
          </a:custGeom>
          <a:blipFill>
            <a:blip r:embed="rId5"/>
            <a:stretch>
              <a:fillRect/>
            </a:stretch>
          </a:blipFill>
        </p:spPr>
        <p:txBody>
          <a:bodyPr/>
          <a:lstStyle/>
          <a:p>
            <a:endParaRPr lang="en-AU"/>
          </a:p>
        </p:txBody>
      </p:sp>
      <p:sp>
        <p:nvSpPr>
          <p:cNvPr id="9" name="TextBox 9"/>
          <p:cNvSpPr txBox="1"/>
          <p:nvPr/>
        </p:nvSpPr>
        <p:spPr>
          <a:xfrm>
            <a:off x="502176" y="4220469"/>
            <a:ext cx="3703046" cy="1076325"/>
          </a:xfrm>
          <a:prstGeom prst="rect">
            <a:avLst/>
          </a:prstGeom>
        </p:spPr>
        <p:txBody>
          <a:bodyPr lIns="0" tIns="0" rIns="0" bIns="0" rtlCol="0" anchor="t">
            <a:spAutoFit/>
          </a:bodyPr>
          <a:lstStyle/>
          <a:p>
            <a:pPr algn="ctr">
              <a:lnSpc>
                <a:spcPts val="7596"/>
              </a:lnSpc>
            </a:pPr>
            <a:r>
              <a:rPr lang="en-US" sz="6330">
                <a:solidFill>
                  <a:srgbClr val="ED1C58"/>
                </a:solidFill>
                <a:latin typeface="Helvetica Neue LT Std 3"/>
                <a:ea typeface="Helvetica Neue LT Std 3"/>
                <a:cs typeface="Helvetica Neue LT Std 3"/>
                <a:sym typeface="Helvetica Neue LT Std 3"/>
              </a:rPr>
              <a:t>SET GOALS</a:t>
            </a:r>
          </a:p>
        </p:txBody>
      </p:sp>
      <p:sp>
        <p:nvSpPr>
          <p:cNvPr id="10" name="TextBox 10"/>
          <p:cNvSpPr txBox="1"/>
          <p:nvPr/>
        </p:nvSpPr>
        <p:spPr>
          <a:xfrm>
            <a:off x="13528537" y="4220469"/>
            <a:ext cx="4463667" cy="1076325"/>
          </a:xfrm>
          <a:prstGeom prst="rect">
            <a:avLst/>
          </a:prstGeom>
        </p:spPr>
        <p:txBody>
          <a:bodyPr lIns="0" tIns="0" rIns="0" bIns="0" rtlCol="0" anchor="t">
            <a:spAutoFit/>
          </a:bodyPr>
          <a:lstStyle/>
          <a:p>
            <a:pPr algn="ctr">
              <a:lnSpc>
                <a:spcPts val="7596"/>
              </a:lnSpc>
            </a:pPr>
            <a:r>
              <a:rPr lang="en-US" sz="6330">
                <a:solidFill>
                  <a:srgbClr val="ED1C58"/>
                </a:solidFill>
                <a:latin typeface="Helvetica Neue LT Std 3"/>
                <a:ea typeface="Helvetica Neue LT Std 3"/>
                <a:cs typeface="Helvetica Neue LT Std 3"/>
                <a:sym typeface="Helvetica Neue LT Std 3"/>
              </a:rPr>
              <a:t>TAKE ACTION</a:t>
            </a: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666" b="-666"/>
            </a:stretch>
          </a:blipFill>
        </p:spPr>
        <p:txBody>
          <a:bodyPr/>
          <a:lstStyle/>
          <a:p>
            <a:endParaRPr lang="en-AU"/>
          </a:p>
        </p:txBody>
      </p:sp>
      <p:grpSp>
        <p:nvGrpSpPr>
          <p:cNvPr id="3" name="Group 3"/>
          <p:cNvGrpSpPr/>
          <p:nvPr/>
        </p:nvGrpSpPr>
        <p:grpSpPr>
          <a:xfrm>
            <a:off x="0" y="0"/>
            <a:ext cx="18288000" cy="10287000"/>
            <a:chOff x="0" y="0"/>
            <a:chExt cx="24384000" cy="13716000"/>
          </a:xfrm>
        </p:grpSpPr>
        <p:sp>
          <p:nvSpPr>
            <p:cNvPr id="4" name="Freeform 4"/>
            <p:cNvSpPr/>
            <p:nvPr/>
          </p:nvSpPr>
          <p:spPr>
            <a:xfrm>
              <a:off x="0" y="0"/>
              <a:ext cx="24384000" cy="13716000"/>
            </a:xfrm>
            <a:custGeom>
              <a:avLst/>
              <a:gdLst/>
              <a:ahLst/>
              <a:cxnLst/>
              <a:rect l="l" t="t" r="r" b="b"/>
              <a:pathLst>
                <a:path w="24384000" h="13716000">
                  <a:moveTo>
                    <a:pt x="0" y="0"/>
                  </a:moveTo>
                  <a:lnTo>
                    <a:pt x="24384000" y="0"/>
                  </a:lnTo>
                  <a:lnTo>
                    <a:pt x="24384000" y="13716000"/>
                  </a:lnTo>
                  <a:lnTo>
                    <a:pt x="0" y="13716000"/>
                  </a:lnTo>
                  <a:close/>
                </a:path>
              </a:pathLst>
            </a:custGeom>
            <a:solidFill>
              <a:srgbClr val="E61955">
                <a:alpha val="57647"/>
              </a:srgbClr>
            </a:solidFill>
          </p:spPr>
          <p:txBody>
            <a:bodyPr/>
            <a:lstStyle/>
            <a:p>
              <a:endParaRPr lang="en-AU"/>
            </a:p>
          </p:txBody>
        </p:sp>
      </p:grpSp>
      <p:sp>
        <p:nvSpPr>
          <p:cNvPr id="5" name="TextBox 5"/>
          <p:cNvSpPr txBox="1"/>
          <p:nvPr/>
        </p:nvSpPr>
        <p:spPr>
          <a:xfrm>
            <a:off x="1355764" y="4518548"/>
            <a:ext cx="15506301" cy="2327624"/>
          </a:xfrm>
          <a:prstGeom prst="rect">
            <a:avLst/>
          </a:prstGeom>
        </p:spPr>
        <p:txBody>
          <a:bodyPr lIns="0" tIns="0" rIns="0" bIns="0" rtlCol="0" anchor="t">
            <a:spAutoFit/>
          </a:bodyPr>
          <a:lstStyle/>
          <a:p>
            <a:pPr marL="0" lvl="0" indent="0" algn="ctr">
              <a:lnSpc>
                <a:spcPts val="9347"/>
              </a:lnSpc>
            </a:pPr>
            <a:r>
              <a:rPr lang="en-US" sz="8736" b="1">
                <a:solidFill>
                  <a:srgbClr val="FFFFFF"/>
                </a:solidFill>
                <a:latin typeface="Montserrat Bold"/>
                <a:ea typeface="Montserrat Bold"/>
                <a:cs typeface="Montserrat Bold"/>
                <a:sym typeface="Montserrat Bold"/>
              </a:rPr>
              <a:t>Your Digital Footprint: </a:t>
            </a:r>
          </a:p>
          <a:p>
            <a:pPr marL="0" lvl="0" indent="0" algn="ctr">
              <a:lnSpc>
                <a:spcPts val="3142"/>
              </a:lnSpc>
            </a:pPr>
            <a:endParaRPr lang="en-US" sz="8736" b="1">
              <a:solidFill>
                <a:srgbClr val="FFFFFF"/>
              </a:solidFill>
              <a:latin typeface="Montserrat Bold"/>
              <a:ea typeface="Montserrat Bold"/>
              <a:cs typeface="Montserrat Bold"/>
              <a:sym typeface="Montserrat Bold"/>
            </a:endParaRPr>
          </a:p>
          <a:p>
            <a:pPr marL="0" lvl="0" indent="0" algn="ctr">
              <a:lnSpc>
                <a:spcPts val="5924"/>
              </a:lnSpc>
            </a:pPr>
            <a:r>
              <a:rPr lang="en-US" sz="5536" b="1">
                <a:solidFill>
                  <a:srgbClr val="FFFFFF"/>
                </a:solidFill>
                <a:latin typeface="Montserrat Bold"/>
                <a:ea typeface="Montserrat Bold"/>
                <a:cs typeface="Montserrat Bold"/>
                <a:sym typeface="Montserrat Bold"/>
              </a:rPr>
              <a:t>What It Is and Why It Matters</a:t>
            </a:r>
          </a:p>
        </p:txBody>
      </p:sp>
      <p:sp>
        <p:nvSpPr>
          <p:cNvPr id="6" name="Freeform 6"/>
          <p:cNvSpPr/>
          <p:nvPr/>
        </p:nvSpPr>
        <p:spPr>
          <a:xfrm>
            <a:off x="15021313" y="9100542"/>
            <a:ext cx="2237987" cy="749726"/>
          </a:xfrm>
          <a:custGeom>
            <a:avLst/>
            <a:gdLst/>
            <a:ahLst/>
            <a:cxnLst/>
            <a:rect l="l" t="t" r="r" b="b"/>
            <a:pathLst>
              <a:path w="2237987" h="749726">
                <a:moveTo>
                  <a:pt x="0" y="0"/>
                </a:moveTo>
                <a:lnTo>
                  <a:pt x="2237987" y="0"/>
                </a:lnTo>
                <a:lnTo>
                  <a:pt x="2237987" y="749726"/>
                </a:lnTo>
                <a:lnTo>
                  <a:pt x="0" y="749726"/>
                </a:lnTo>
                <a:lnTo>
                  <a:pt x="0" y="0"/>
                </a:lnTo>
                <a:close/>
              </a:path>
            </a:pathLst>
          </a:custGeom>
          <a:blipFill>
            <a:blip r:embed="rId4"/>
            <a:stretch>
              <a:fillRect/>
            </a:stretch>
          </a:blipFill>
        </p:spPr>
        <p:txBody>
          <a:bodyPr/>
          <a:lstStyle/>
          <a:p>
            <a:endParaRPr lang="en-AU"/>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3248000" y="0"/>
            <a:ext cx="5040000" cy="10288800"/>
          </a:xfrm>
          <a:custGeom>
            <a:avLst/>
            <a:gdLst/>
            <a:ahLst/>
            <a:cxnLst/>
            <a:rect l="l" t="t" r="r" b="b"/>
            <a:pathLst>
              <a:path w="5040000" h="10288800">
                <a:moveTo>
                  <a:pt x="0" y="0"/>
                </a:moveTo>
                <a:lnTo>
                  <a:pt x="5040000" y="0"/>
                </a:lnTo>
                <a:lnTo>
                  <a:pt x="5040000" y="10288800"/>
                </a:lnTo>
                <a:lnTo>
                  <a:pt x="0" y="10288800"/>
                </a:lnTo>
                <a:lnTo>
                  <a:pt x="0" y="0"/>
                </a:lnTo>
                <a:close/>
              </a:path>
            </a:pathLst>
          </a:custGeom>
          <a:blipFill>
            <a:blip r:embed="rId5"/>
            <a:stretch>
              <a:fillRect l="-94658" t="-7109" r="-23961" b="18"/>
            </a:stretch>
          </a:blipFill>
        </p:spPr>
        <p:txBody>
          <a:bodyPr/>
          <a:lstStyle/>
          <a:p>
            <a:endParaRPr lang="en-AU"/>
          </a:p>
        </p:txBody>
      </p:sp>
      <p:sp>
        <p:nvSpPr>
          <p:cNvPr id="3" name="Freeform 3"/>
          <p:cNvSpPr/>
          <p:nvPr/>
        </p:nvSpPr>
        <p:spPr>
          <a:xfrm>
            <a:off x="13712328" y="5422790"/>
            <a:ext cx="4575674" cy="4864212"/>
          </a:xfrm>
          <a:custGeom>
            <a:avLst/>
            <a:gdLst/>
            <a:ahLst/>
            <a:cxnLst/>
            <a:rect l="l" t="t" r="r" b="b"/>
            <a:pathLst>
              <a:path w="4575674" h="4864212">
                <a:moveTo>
                  <a:pt x="0" y="0"/>
                </a:moveTo>
                <a:lnTo>
                  <a:pt x="4575674" y="0"/>
                </a:lnTo>
                <a:lnTo>
                  <a:pt x="4575674" y="4864212"/>
                </a:lnTo>
                <a:lnTo>
                  <a:pt x="0" y="4864212"/>
                </a:lnTo>
                <a:lnTo>
                  <a:pt x="0" y="0"/>
                </a:lnTo>
                <a:close/>
              </a:path>
            </a:pathLst>
          </a:custGeom>
          <a:blipFill>
            <a:blip r:embed="rId6">
              <a:alphaModFix amt="50000"/>
            </a:blip>
            <a:stretch>
              <a:fillRect l="39" r="-50231" b="-41282"/>
            </a:stretch>
          </a:blipFill>
        </p:spPr>
        <p:txBody>
          <a:bodyPr/>
          <a:lstStyle/>
          <a:p>
            <a:endParaRPr lang="en-AU"/>
          </a:p>
        </p:txBody>
      </p:sp>
      <p:sp>
        <p:nvSpPr>
          <p:cNvPr id="4" name="Freeform 4"/>
          <p:cNvSpPr/>
          <p:nvPr/>
        </p:nvSpPr>
        <p:spPr>
          <a:xfrm>
            <a:off x="3469710" y="240925"/>
            <a:ext cx="6551114" cy="2229598"/>
          </a:xfrm>
          <a:custGeom>
            <a:avLst/>
            <a:gdLst/>
            <a:ahLst/>
            <a:cxnLst/>
            <a:rect l="l" t="t" r="r" b="b"/>
            <a:pathLst>
              <a:path w="6551114" h="2229598">
                <a:moveTo>
                  <a:pt x="0" y="0"/>
                </a:moveTo>
                <a:lnTo>
                  <a:pt x="6551114" y="0"/>
                </a:lnTo>
                <a:lnTo>
                  <a:pt x="6551114" y="2229599"/>
                </a:lnTo>
                <a:lnTo>
                  <a:pt x="0" y="2229599"/>
                </a:lnTo>
                <a:lnTo>
                  <a:pt x="0" y="0"/>
                </a:lnTo>
                <a:close/>
              </a:path>
            </a:pathLst>
          </a:custGeom>
          <a:blipFill>
            <a:blip r:embed="rId7"/>
            <a:stretch>
              <a:fillRect l="-6723" r="-6723"/>
            </a:stretch>
          </a:blipFill>
        </p:spPr>
        <p:txBody>
          <a:bodyPr/>
          <a:lstStyle/>
          <a:p>
            <a:endParaRPr lang="en-AU"/>
          </a:p>
        </p:txBody>
      </p:sp>
      <p:pic>
        <p:nvPicPr>
          <p:cNvPr id="5" name="Picture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rcRect/>
          <a:stretch>
            <a:fillRect/>
          </a:stretch>
        </p:blipFill>
        <p:spPr>
          <a:xfrm>
            <a:off x="0" y="0"/>
            <a:ext cx="18288000" cy="10287000"/>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5"/>
                </p:tgtEl>
              </p:cMediaNode>
            </p:vide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61141" y="759011"/>
            <a:ext cx="5295599" cy="2432517"/>
            <a:chOff x="0" y="0"/>
            <a:chExt cx="10669151" cy="4900841"/>
          </a:xfrm>
        </p:grpSpPr>
        <p:sp>
          <p:nvSpPr>
            <p:cNvPr id="3" name="Freeform 3"/>
            <p:cNvSpPr/>
            <p:nvPr/>
          </p:nvSpPr>
          <p:spPr>
            <a:xfrm>
              <a:off x="0" y="0"/>
              <a:ext cx="10669215" cy="4900803"/>
            </a:xfrm>
            <a:custGeom>
              <a:avLst/>
              <a:gdLst/>
              <a:ahLst/>
              <a:cxnLst/>
              <a:rect l="l" t="t" r="r" b="b"/>
              <a:pathLst>
                <a:path w="10669215" h="4900803">
                  <a:moveTo>
                    <a:pt x="582566" y="0"/>
                  </a:moveTo>
                  <a:lnTo>
                    <a:pt x="10086649" y="0"/>
                  </a:lnTo>
                  <a:cubicBezTo>
                    <a:pt x="10241156" y="0"/>
                    <a:pt x="10389333" y="61377"/>
                    <a:pt x="10498586" y="170630"/>
                  </a:cubicBezTo>
                  <a:cubicBezTo>
                    <a:pt x="10607838" y="279882"/>
                    <a:pt x="10669215" y="428060"/>
                    <a:pt x="10669215" y="582566"/>
                  </a:cubicBezTo>
                  <a:lnTo>
                    <a:pt x="10669215" y="4318237"/>
                  </a:lnTo>
                  <a:cubicBezTo>
                    <a:pt x="10669215" y="4472743"/>
                    <a:pt x="10607838" y="4620921"/>
                    <a:pt x="10498586" y="4730174"/>
                  </a:cubicBezTo>
                  <a:cubicBezTo>
                    <a:pt x="10389333" y="4839426"/>
                    <a:pt x="10241156" y="4900803"/>
                    <a:pt x="10086649" y="4900803"/>
                  </a:cubicBezTo>
                  <a:lnTo>
                    <a:pt x="582566" y="4900803"/>
                  </a:lnTo>
                  <a:cubicBezTo>
                    <a:pt x="428060" y="4900803"/>
                    <a:pt x="279882" y="4839426"/>
                    <a:pt x="170630" y="4730174"/>
                  </a:cubicBezTo>
                  <a:cubicBezTo>
                    <a:pt x="61377" y="4620921"/>
                    <a:pt x="0" y="4472743"/>
                    <a:pt x="0" y="4318237"/>
                  </a:cubicBezTo>
                  <a:lnTo>
                    <a:pt x="0" y="582566"/>
                  </a:lnTo>
                  <a:cubicBezTo>
                    <a:pt x="0" y="428060"/>
                    <a:pt x="61377" y="279882"/>
                    <a:pt x="170630" y="170630"/>
                  </a:cubicBezTo>
                  <a:cubicBezTo>
                    <a:pt x="279882" y="61377"/>
                    <a:pt x="428060" y="0"/>
                    <a:pt x="582566" y="0"/>
                  </a:cubicBezTo>
                  <a:close/>
                </a:path>
              </a:pathLst>
            </a:custGeom>
            <a:blipFill>
              <a:blip r:embed="rId2"/>
              <a:stretch>
                <a:fillRect t="-12045" b="-12045"/>
              </a:stretch>
            </a:blipFill>
          </p:spPr>
          <p:txBody>
            <a:bodyPr/>
            <a:lstStyle/>
            <a:p>
              <a:endParaRPr lang="en-AU"/>
            </a:p>
          </p:txBody>
        </p:sp>
      </p:grpSp>
      <p:grpSp>
        <p:nvGrpSpPr>
          <p:cNvPr id="4" name="Group 4"/>
          <p:cNvGrpSpPr/>
          <p:nvPr/>
        </p:nvGrpSpPr>
        <p:grpSpPr>
          <a:xfrm>
            <a:off x="13729805" y="1028700"/>
            <a:ext cx="4070577" cy="2684374"/>
            <a:chOff x="0" y="0"/>
            <a:chExt cx="7431621" cy="4900841"/>
          </a:xfrm>
        </p:grpSpPr>
        <p:sp>
          <p:nvSpPr>
            <p:cNvPr id="5" name="Freeform 5"/>
            <p:cNvSpPr/>
            <p:nvPr/>
          </p:nvSpPr>
          <p:spPr>
            <a:xfrm>
              <a:off x="0" y="0"/>
              <a:ext cx="7431659" cy="4900803"/>
            </a:xfrm>
            <a:custGeom>
              <a:avLst/>
              <a:gdLst/>
              <a:ahLst/>
              <a:cxnLst/>
              <a:rect l="l" t="t" r="r" b="b"/>
              <a:pathLst>
                <a:path w="7431659" h="4900803">
                  <a:moveTo>
                    <a:pt x="712978" y="0"/>
                  </a:moveTo>
                  <a:lnTo>
                    <a:pt x="6718681" y="0"/>
                  </a:lnTo>
                  <a:cubicBezTo>
                    <a:pt x="7112447" y="0"/>
                    <a:pt x="7431659" y="319211"/>
                    <a:pt x="7431659" y="712978"/>
                  </a:cubicBezTo>
                  <a:lnTo>
                    <a:pt x="7431659" y="4187825"/>
                  </a:lnTo>
                  <a:cubicBezTo>
                    <a:pt x="7431659" y="4376918"/>
                    <a:pt x="7356542" y="4558267"/>
                    <a:pt x="7222832" y="4691977"/>
                  </a:cubicBezTo>
                  <a:cubicBezTo>
                    <a:pt x="7089123" y="4825686"/>
                    <a:pt x="6907774" y="4900803"/>
                    <a:pt x="6718681" y="4900803"/>
                  </a:cubicBezTo>
                  <a:lnTo>
                    <a:pt x="712978" y="4900803"/>
                  </a:lnTo>
                  <a:cubicBezTo>
                    <a:pt x="319211" y="4900803"/>
                    <a:pt x="0" y="4581592"/>
                    <a:pt x="0" y="4187825"/>
                  </a:cubicBezTo>
                  <a:lnTo>
                    <a:pt x="0" y="712978"/>
                  </a:lnTo>
                  <a:cubicBezTo>
                    <a:pt x="0" y="319211"/>
                    <a:pt x="319211" y="0"/>
                    <a:pt x="712978" y="0"/>
                  </a:cubicBezTo>
                  <a:close/>
                </a:path>
              </a:pathLst>
            </a:custGeom>
            <a:blipFill>
              <a:blip r:embed="rId3"/>
              <a:stretch>
                <a:fillRect t="-1084" b="-1084"/>
              </a:stretch>
            </a:blipFill>
          </p:spPr>
          <p:txBody>
            <a:bodyPr/>
            <a:lstStyle/>
            <a:p>
              <a:endParaRPr lang="en-AU"/>
            </a:p>
          </p:txBody>
        </p:sp>
      </p:grpSp>
      <p:grpSp>
        <p:nvGrpSpPr>
          <p:cNvPr id="6" name="Group 6"/>
          <p:cNvGrpSpPr/>
          <p:nvPr/>
        </p:nvGrpSpPr>
        <p:grpSpPr>
          <a:xfrm>
            <a:off x="8364048" y="945252"/>
            <a:ext cx="4983576" cy="2625889"/>
            <a:chOff x="0" y="0"/>
            <a:chExt cx="6644768" cy="3501186"/>
          </a:xfrm>
        </p:grpSpPr>
        <p:sp>
          <p:nvSpPr>
            <p:cNvPr id="7" name="AutoShape 7"/>
            <p:cNvSpPr/>
            <p:nvPr/>
          </p:nvSpPr>
          <p:spPr>
            <a:xfrm flipH="1">
              <a:off x="487424" y="183029"/>
              <a:ext cx="0" cy="2949253"/>
            </a:xfrm>
            <a:prstGeom prst="line">
              <a:avLst/>
            </a:prstGeom>
            <a:ln w="12700" cap="rnd">
              <a:solidFill>
                <a:srgbClr val="A5A5A5"/>
              </a:solidFill>
              <a:prstDash val="solid"/>
              <a:headEnd type="none" w="sm" len="sm"/>
              <a:tailEnd type="none" w="sm" len="sm"/>
            </a:ln>
          </p:spPr>
          <p:txBody>
            <a:bodyPr/>
            <a:lstStyle/>
            <a:p>
              <a:endParaRPr lang="en-AU"/>
            </a:p>
          </p:txBody>
        </p:sp>
        <p:grpSp>
          <p:nvGrpSpPr>
            <p:cNvPr id="8" name="Group 8"/>
            <p:cNvGrpSpPr/>
            <p:nvPr/>
          </p:nvGrpSpPr>
          <p:grpSpPr>
            <a:xfrm>
              <a:off x="0" y="0"/>
              <a:ext cx="1055332" cy="1055332"/>
              <a:chOff x="0" y="0"/>
              <a:chExt cx="1055332" cy="1055332"/>
            </a:xfrm>
          </p:grpSpPr>
          <p:sp>
            <p:nvSpPr>
              <p:cNvPr id="9" name="Freeform 9"/>
              <p:cNvSpPr/>
              <p:nvPr/>
            </p:nvSpPr>
            <p:spPr>
              <a:xfrm>
                <a:off x="0" y="0"/>
                <a:ext cx="1055370" cy="1055370"/>
              </a:xfrm>
              <a:custGeom>
                <a:avLst/>
                <a:gdLst/>
                <a:ahLst/>
                <a:cxnLst/>
                <a:rect l="l" t="t" r="r" b="b"/>
                <a:pathLst>
                  <a:path w="1055370" h="1055370">
                    <a:moveTo>
                      <a:pt x="0" y="527685"/>
                    </a:moveTo>
                    <a:cubicBezTo>
                      <a:pt x="0" y="236220"/>
                      <a:pt x="236220" y="0"/>
                      <a:pt x="527685" y="0"/>
                    </a:cubicBezTo>
                    <a:cubicBezTo>
                      <a:pt x="819150" y="0"/>
                      <a:pt x="1055370" y="236220"/>
                      <a:pt x="1055370" y="527685"/>
                    </a:cubicBezTo>
                    <a:cubicBezTo>
                      <a:pt x="1055370" y="819150"/>
                      <a:pt x="819150" y="1055370"/>
                      <a:pt x="527685" y="1055370"/>
                    </a:cubicBezTo>
                    <a:cubicBezTo>
                      <a:pt x="236220" y="1055370"/>
                      <a:pt x="0" y="819150"/>
                      <a:pt x="0" y="527685"/>
                    </a:cubicBezTo>
                    <a:close/>
                  </a:path>
                </a:pathLst>
              </a:custGeom>
              <a:solidFill>
                <a:srgbClr val="E61955"/>
              </a:solidFill>
            </p:spPr>
            <p:txBody>
              <a:bodyPr/>
              <a:lstStyle/>
              <a:p>
                <a:endParaRPr lang="en-AU"/>
              </a:p>
            </p:txBody>
          </p:sp>
        </p:grpSp>
        <p:grpSp>
          <p:nvGrpSpPr>
            <p:cNvPr id="10" name="Group 10"/>
            <p:cNvGrpSpPr/>
            <p:nvPr/>
          </p:nvGrpSpPr>
          <p:grpSpPr>
            <a:xfrm>
              <a:off x="0" y="2445854"/>
              <a:ext cx="1055332" cy="1055332"/>
              <a:chOff x="0" y="0"/>
              <a:chExt cx="1055332" cy="1055332"/>
            </a:xfrm>
          </p:grpSpPr>
          <p:sp>
            <p:nvSpPr>
              <p:cNvPr id="11" name="Freeform 11"/>
              <p:cNvSpPr/>
              <p:nvPr/>
            </p:nvSpPr>
            <p:spPr>
              <a:xfrm>
                <a:off x="0" y="0"/>
                <a:ext cx="1055370" cy="1055370"/>
              </a:xfrm>
              <a:custGeom>
                <a:avLst/>
                <a:gdLst/>
                <a:ahLst/>
                <a:cxnLst/>
                <a:rect l="l" t="t" r="r" b="b"/>
                <a:pathLst>
                  <a:path w="1055370" h="1055370">
                    <a:moveTo>
                      <a:pt x="0" y="527685"/>
                    </a:moveTo>
                    <a:cubicBezTo>
                      <a:pt x="0" y="236220"/>
                      <a:pt x="236220" y="0"/>
                      <a:pt x="527685" y="0"/>
                    </a:cubicBezTo>
                    <a:cubicBezTo>
                      <a:pt x="819150" y="0"/>
                      <a:pt x="1055370" y="236220"/>
                      <a:pt x="1055370" y="527685"/>
                    </a:cubicBezTo>
                    <a:cubicBezTo>
                      <a:pt x="1055370" y="819150"/>
                      <a:pt x="819150" y="1055370"/>
                      <a:pt x="527685" y="1055370"/>
                    </a:cubicBezTo>
                    <a:cubicBezTo>
                      <a:pt x="236220" y="1055370"/>
                      <a:pt x="0" y="819150"/>
                      <a:pt x="0" y="527685"/>
                    </a:cubicBezTo>
                    <a:close/>
                  </a:path>
                </a:pathLst>
              </a:custGeom>
              <a:solidFill>
                <a:srgbClr val="E61955"/>
              </a:solidFill>
            </p:spPr>
            <p:txBody>
              <a:bodyPr/>
              <a:lstStyle/>
              <a:p>
                <a:endParaRPr lang="en-AU"/>
              </a:p>
            </p:txBody>
          </p:sp>
        </p:grpSp>
        <p:grpSp>
          <p:nvGrpSpPr>
            <p:cNvPr id="12" name="Group 12"/>
            <p:cNvGrpSpPr/>
            <p:nvPr/>
          </p:nvGrpSpPr>
          <p:grpSpPr>
            <a:xfrm rot="5400000">
              <a:off x="368897" y="390792"/>
              <a:ext cx="317538" cy="273736"/>
              <a:chOff x="0" y="0"/>
              <a:chExt cx="317538" cy="273736"/>
            </a:xfrm>
          </p:grpSpPr>
          <p:sp>
            <p:nvSpPr>
              <p:cNvPr id="13" name="Freeform 13"/>
              <p:cNvSpPr/>
              <p:nvPr/>
            </p:nvSpPr>
            <p:spPr>
              <a:xfrm>
                <a:off x="0" y="0"/>
                <a:ext cx="317500" cy="273685"/>
              </a:xfrm>
              <a:custGeom>
                <a:avLst/>
                <a:gdLst/>
                <a:ahLst/>
                <a:cxnLst/>
                <a:rect l="l" t="t" r="r" b="b"/>
                <a:pathLst>
                  <a:path w="317500" h="273685">
                    <a:moveTo>
                      <a:pt x="0" y="273685"/>
                    </a:moveTo>
                    <a:lnTo>
                      <a:pt x="158750" y="0"/>
                    </a:lnTo>
                    <a:lnTo>
                      <a:pt x="317500" y="273685"/>
                    </a:lnTo>
                    <a:close/>
                  </a:path>
                </a:pathLst>
              </a:custGeom>
              <a:solidFill>
                <a:srgbClr val="FFFFFF"/>
              </a:solidFill>
            </p:spPr>
            <p:txBody>
              <a:bodyPr/>
              <a:lstStyle/>
              <a:p>
                <a:endParaRPr lang="en-AU"/>
              </a:p>
            </p:txBody>
          </p:sp>
        </p:grpSp>
        <p:grpSp>
          <p:nvGrpSpPr>
            <p:cNvPr id="14" name="Group 14"/>
            <p:cNvGrpSpPr/>
            <p:nvPr/>
          </p:nvGrpSpPr>
          <p:grpSpPr>
            <a:xfrm rot="5400000">
              <a:off x="368897" y="2836645"/>
              <a:ext cx="317538" cy="273736"/>
              <a:chOff x="0" y="0"/>
              <a:chExt cx="317538" cy="273736"/>
            </a:xfrm>
          </p:grpSpPr>
          <p:sp>
            <p:nvSpPr>
              <p:cNvPr id="15" name="Freeform 15"/>
              <p:cNvSpPr/>
              <p:nvPr/>
            </p:nvSpPr>
            <p:spPr>
              <a:xfrm>
                <a:off x="0" y="0"/>
                <a:ext cx="317500" cy="273685"/>
              </a:xfrm>
              <a:custGeom>
                <a:avLst/>
                <a:gdLst/>
                <a:ahLst/>
                <a:cxnLst/>
                <a:rect l="l" t="t" r="r" b="b"/>
                <a:pathLst>
                  <a:path w="317500" h="273685">
                    <a:moveTo>
                      <a:pt x="0" y="273685"/>
                    </a:moveTo>
                    <a:lnTo>
                      <a:pt x="158750" y="0"/>
                    </a:lnTo>
                    <a:lnTo>
                      <a:pt x="317500" y="273685"/>
                    </a:lnTo>
                    <a:close/>
                  </a:path>
                </a:pathLst>
              </a:custGeom>
              <a:solidFill>
                <a:srgbClr val="FFFFFF"/>
              </a:solidFill>
            </p:spPr>
            <p:txBody>
              <a:bodyPr/>
              <a:lstStyle/>
              <a:p>
                <a:endParaRPr lang="en-AU"/>
              </a:p>
            </p:txBody>
          </p:sp>
        </p:grpSp>
        <p:sp>
          <p:nvSpPr>
            <p:cNvPr id="16" name="TextBox 16"/>
            <p:cNvSpPr txBox="1"/>
            <p:nvPr/>
          </p:nvSpPr>
          <p:spPr>
            <a:xfrm>
              <a:off x="1388002" y="572129"/>
              <a:ext cx="5256766" cy="853899"/>
            </a:xfrm>
            <a:prstGeom prst="rect">
              <a:avLst/>
            </a:prstGeom>
          </p:spPr>
          <p:txBody>
            <a:bodyPr lIns="0" tIns="0" rIns="0" bIns="0" rtlCol="0" anchor="t">
              <a:spAutoFit/>
            </a:bodyPr>
            <a:lstStyle/>
            <a:p>
              <a:pPr marL="0" lvl="0" indent="0" algn="l">
                <a:lnSpc>
                  <a:spcPts val="2646"/>
                </a:lnSpc>
              </a:pPr>
              <a:r>
                <a:rPr lang="en-US" sz="1470">
                  <a:solidFill>
                    <a:srgbClr val="7F7F7F"/>
                  </a:solidFill>
                  <a:latin typeface="Helvetica Neue LT Std 1"/>
                  <a:ea typeface="Helvetica Neue LT Std 1"/>
                  <a:cs typeface="Helvetica Neue LT Std 1"/>
                  <a:sym typeface="Helvetica Neue LT Std 1"/>
                </a:rPr>
                <a:t>Information you share deliberately  - social media posts, photos, comments, and profile updates.</a:t>
              </a:r>
            </a:p>
          </p:txBody>
        </p:sp>
        <p:sp>
          <p:nvSpPr>
            <p:cNvPr id="17" name="TextBox 17"/>
            <p:cNvSpPr txBox="1"/>
            <p:nvPr/>
          </p:nvSpPr>
          <p:spPr>
            <a:xfrm>
              <a:off x="1388002" y="17022"/>
              <a:ext cx="5256766" cy="570387"/>
            </a:xfrm>
            <a:prstGeom prst="rect">
              <a:avLst/>
            </a:prstGeom>
          </p:spPr>
          <p:txBody>
            <a:bodyPr lIns="0" tIns="0" rIns="0" bIns="0" rtlCol="0" anchor="t">
              <a:spAutoFit/>
            </a:bodyPr>
            <a:lstStyle/>
            <a:p>
              <a:pPr marL="0" lvl="0" indent="0" algn="l">
                <a:lnSpc>
                  <a:spcPts val="3957"/>
                </a:lnSpc>
              </a:pPr>
              <a:r>
                <a:rPr lang="en-US" sz="2198" b="1">
                  <a:solidFill>
                    <a:srgbClr val="000000"/>
                  </a:solidFill>
                  <a:latin typeface="Bebas Neue Bold"/>
                  <a:ea typeface="Bebas Neue Bold"/>
                  <a:cs typeface="Bebas Neue Bold"/>
                  <a:sym typeface="Bebas Neue Bold"/>
                </a:rPr>
                <a:t>Active Footprint</a:t>
              </a:r>
            </a:p>
          </p:txBody>
        </p:sp>
      </p:grpSp>
      <p:grpSp>
        <p:nvGrpSpPr>
          <p:cNvPr id="18" name="Group 18"/>
          <p:cNvGrpSpPr/>
          <p:nvPr/>
        </p:nvGrpSpPr>
        <p:grpSpPr>
          <a:xfrm>
            <a:off x="1361141" y="3433876"/>
            <a:ext cx="123771" cy="1599272"/>
            <a:chOff x="0" y="0"/>
            <a:chExt cx="32598" cy="421207"/>
          </a:xfrm>
        </p:grpSpPr>
        <p:sp>
          <p:nvSpPr>
            <p:cNvPr id="19" name="Freeform 19"/>
            <p:cNvSpPr/>
            <p:nvPr/>
          </p:nvSpPr>
          <p:spPr>
            <a:xfrm>
              <a:off x="0" y="0"/>
              <a:ext cx="32598" cy="421207"/>
            </a:xfrm>
            <a:custGeom>
              <a:avLst/>
              <a:gdLst/>
              <a:ahLst/>
              <a:cxnLst/>
              <a:rect l="l" t="t" r="r" b="b"/>
              <a:pathLst>
                <a:path w="32598" h="421207">
                  <a:moveTo>
                    <a:pt x="16299" y="0"/>
                  </a:moveTo>
                  <a:lnTo>
                    <a:pt x="16299" y="0"/>
                  </a:lnTo>
                  <a:cubicBezTo>
                    <a:pt x="20622" y="0"/>
                    <a:pt x="24768" y="1717"/>
                    <a:pt x="27824" y="4774"/>
                  </a:cubicBezTo>
                  <a:cubicBezTo>
                    <a:pt x="30881" y="7831"/>
                    <a:pt x="32598" y="11976"/>
                    <a:pt x="32598" y="16299"/>
                  </a:cubicBezTo>
                  <a:lnTo>
                    <a:pt x="32598" y="404908"/>
                  </a:lnTo>
                  <a:cubicBezTo>
                    <a:pt x="32598" y="409231"/>
                    <a:pt x="30881" y="413377"/>
                    <a:pt x="27824" y="416434"/>
                  </a:cubicBezTo>
                  <a:cubicBezTo>
                    <a:pt x="24768" y="419490"/>
                    <a:pt x="20622" y="421207"/>
                    <a:pt x="16299" y="421207"/>
                  </a:cubicBezTo>
                  <a:lnTo>
                    <a:pt x="16299" y="421207"/>
                  </a:lnTo>
                  <a:cubicBezTo>
                    <a:pt x="11976" y="421207"/>
                    <a:pt x="7831" y="419490"/>
                    <a:pt x="4774" y="416434"/>
                  </a:cubicBezTo>
                  <a:cubicBezTo>
                    <a:pt x="1717" y="413377"/>
                    <a:pt x="0" y="409231"/>
                    <a:pt x="0" y="404908"/>
                  </a:cubicBezTo>
                  <a:lnTo>
                    <a:pt x="0" y="16299"/>
                  </a:lnTo>
                  <a:cubicBezTo>
                    <a:pt x="0" y="11976"/>
                    <a:pt x="1717" y="7831"/>
                    <a:pt x="4774" y="4774"/>
                  </a:cubicBezTo>
                  <a:cubicBezTo>
                    <a:pt x="7831" y="1717"/>
                    <a:pt x="11976" y="0"/>
                    <a:pt x="16299" y="0"/>
                  </a:cubicBezTo>
                  <a:close/>
                </a:path>
              </a:pathLst>
            </a:custGeom>
            <a:solidFill>
              <a:srgbClr val="E61955"/>
            </a:solidFill>
          </p:spPr>
          <p:txBody>
            <a:bodyPr/>
            <a:lstStyle/>
            <a:p>
              <a:endParaRPr lang="en-AU"/>
            </a:p>
          </p:txBody>
        </p:sp>
        <p:sp>
          <p:nvSpPr>
            <p:cNvPr id="20" name="TextBox 20"/>
            <p:cNvSpPr txBox="1"/>
            <p:nvPr/>
          </p:nvSpPr>
          <p:spPr>
            <a:xfrm>
              <a:off x="0" y="-142875"/>
              <a:ext cx="32598" cy="564082"/>
            </a:xfrm>
            <a:prstGeom prst="rect">
              <a:avLst/>
            </a:prstGeom>
          </p:spPr>
          <p:txBody>
            <a:bodyPr lIns="50800" tIns="50800" rIns="50800" bIns="50800" rtlCol="0" anchor="ctr"/>
            <a:lstStyle/>
            <a:p>
              <a:pPr marL="0" lvl="0" indent="0" algn="ctr">
                <a:lnSpc>
                  <a:spcPts val="3599"/>
                </a:lnSpc>
              </a:pPr>
              <a:endParaRPr/>
            </a:p>
          </p:txBody>
        </p:sp>
      </p:grpSp>
      <p:sp>
        <p:nvSpPr>
          <p:cNvPr id="21" name="TextBox 21"/>
          <p:cNvSpPr txBox="1"/>
          <p:nvPr/>
        </p:nvSpPr>
        <p:spPr>
          <a:xfrm>
            <a:off x="1625190" y="3605909"/>
            <a:ext cx="6058415" cy="407187"/>
          </a:xfrm>
          <a:prstGeom prst="rect">
            <a:avLst/>
          </a:prstGeom>
        </p:spPr>
        <p:txBody>
          <a:bodyPr lIns="0" tIns="0" rIns="0" bIns="0" rtlCol="0" anchor="t">
            <a:spAutoFit/>
          </a:bodyPr>
          <a:lstStyle/>
          <a:p>
            <a:pPr marL="0" lvl="0" indent="0" algn="l">
              <a:lnSpc>
                <a:spcPts val="2931"/>
              </a:lnSpc>
            </a:pPr>
            <a:r>
              <a:rPr lang="en-US" sz="2739" b="1">
                <a:solidFill>
                  <a:srgbClr val="000000"/>
                </a:solidFill>
                <a:latin typeface="Bebas Neue Bold"/>
                <a:ea typeface="Bebas Neue Bold"/>
                <a:cs typeface="Bebas Neue Bold"/>
                <a:sym typeface="Bebas Neue Bold"/>
              </a:rPr>
              <a:t>What Is a Digital Footprint?</a:t>
            </a:r>
          </a:p>
        </p:txBody>
      </p:sp>
      <p:sp>
        <p:nvSpPr>
          <p:cNvPr id="22" name="TextBox 22"/>
          <p:cNvSpPr txBox="1"/>
          <p:nvPr/>
        </p:nvSpPr>
        <p:spPr>
          <a:xfrm>
            <a:off x="1625190" y="3953598"/>
            <a:ext cx="5796457" cy="1002374"/>
          </a:xfrm>
          <a:prstGeom prst="rect">
            <a:avLst/>
          </a:prstGeom>
        </p:spPr>
        <p:txBody>
          <a:bodyPr lIns="0" tIns="0" rIns="0" bIns="0" rtlCol="0" anchor="t">
            <a:spAutoFit/>
          </a:bodyPr>
          <a:lstStyle/>
          <a:p>
            <a:pPr marL="0" lvl="0" indent="0" algn="l">
              <a:lnSpc>
                <a:spcPts val="2646"/>
              </a:lnSpc>
            </a:pPr>
            <a:r>
              <a:rPr lang="en-US" sz="1470">
                <a:solidFill>
                  <a:srgbClr val="7F7F7F"/>
                </a:solidFill>
                <a:latin typeface="Helvetica Neue LT Std 1"/>
                <a:ea typeface="Helvetica Neue LT Std 1"/>
                <a:cs typeface="Helvetica Neue LT Std 1"/>
                <a:sym typeface="Helvetica Neue LT Std 1"/>
              </a:rPr>
              <a:t>Your digital footprint is the trail of data you leave behind whenever you go online — from every search, post, like, and click. It's your unique digital mark on the internet, and it tells a story about who you are.</a:t>
            </a:r>
          </a:p>
        </p:txBody>
      </p:sp>
      <p:sp>
        <p:nvSpPr>
          <p:cNvPr id="23" name="TextBox 23"/>
          <p:cNvSpPr txBox="1"/>
          <p:nvPr/>
        </p:nvSpPr>
        <p:spPr>
          <a:xfrm>
            <a:off x="9405049" y="3010722"/>
            <a:ext cx="3942575" cy="1002374"/>
          </a:xfrm>
          <a:prstGeom prst="rect">
            <a:avLst/>
          </a:prstGeom>
        </p:spPr>
        <p:txBody>
          <a:bodyPr lIns="0" tIns="0" rIns="0" bIns="0" rtlCol="0" anchor="t">
            <a:spAutoFit/>
          </a:bodyPr>
          <a:lstStyle/>
          <a:p>
            <a:pPr marL="0" lvl="0" indent="0" algn="l">
              <a:lnSpc>
                <a:spcPts val="2646"/>
              </a:lnSpc>
            </a:pPr>
            <a:r>
              <a:rPr lang="en-US" sz="1470">
                <a:solidFill>
                  <a:srgbClr val="7F7F7F"/>
                </a:solidFill>
                <a:latin typeface="Helvetica Neue LT Std 1"/>
                <a:ea typeface="Helvetica Neue LT Std 1"/>
                <a:cs typeface="Helvetica Neue LT Std 1"/>
                <a:sym typeface="Helvetica Neue LT Std 1"/>
              </a:rPr>
              <a:t>Data collected without you actively sharing - cookies, browsing history, location tracking, and app usage.</a:t>
            </a:r>
          </a:p>
        </p:txBody>
      </p:sp>
      <p:sp>
        <p:nvSpPr>
          <p:cNvPr id="24" name="TextBox 24"/>
          <p:cNvSpPr txBox="1"/>
          <p:nvPr/>
        </p:nvSpPr>
        <p:spPr>
          <a:xfrm>
            <a:off x="9383223" y="2609092"/>
            <a:ext cx="3942575" cy="461128"/>
          </a:xfrm>
          <a:prstGeom prst="rect">
            <a:avLst/>
          </a:prstGeom>
        </p:spPr>
        <p:txBody>
          <a:bodyPr lIns="0" tIns="0" rIns="0" bIns="0" rtlCol="0" anchor="t">
            <a:spAutoFit/>
          </a:bodyPr>
          <a:lstStyle/>
          <a:p>
            <a:pPr marL="0" lvl="0" indent="0" algn="l">
              <a:lnSpc>
                <a:spcPts val="3957"/>
              </a:lnSpc>
            </a:pPr>
            <a:r>
              <a:rPr lang="en-US" sz="2198" b="1">
                <a:solidFill>
                  <a:srgbClr val="000000"/>
                </a:solidFill>
                <a:latin typeface="Bebas Neue Bold"/>
                <a:ea typeface="Bebas Neue Bold"/>
                <a:cs typeface="Bebas Neue Bold"/>
                <a:sym typeface="Bebas Neue Bold"/>
              </a:rPr>
              <a:t>Passive Footprint</a:t>
            </a:r>
          </a:p>
        </p:txBody>
      </p:sp>
      <p:grpSp>
        <p:nvGrpSpPr>
          <p:cNvPr id="25" name="Group 25"/>
          <p:cNvGrpSpPr/>
          <p:nvPr/>
        </p:nvGrpSpPr>
        <p:grpSpPr>
          <a:xfrm>
            <a:off x="0" y="6573732"/>
            <a:ext cx="18288000" cy="4154278"/>
            <a:chOff x="0" y="0"/>
            <a:chExt cx="24384000" cy="5539037"/>
          </a:xfrm>
        </p:grpSpPr>
        <p:sp>
          <p:nvSpPr>
            <p:cNvPr id="26" name="Freeform 26"/>
            <p:cNvSpPr/>
            <p:nvPr/>
          </p:nvSpPr>
          <p:spPr>
            <a:xfrm>
              <a:off x="0" y="0"/>
              <a:ext cx="24384064" cy="5539010"/>
            </a:xfrm>
            <a:custGeom>
              <a:avLst/>
              <a:gdLst/>
              <a:ahLst/>
              <a:cxnLst/>
              <a:rect l="l" t="t" r="r" b="b"/>
              <a:pathLst>
                <a:path w="24384064" h="5539010">
                  <a:moveTo>
                    <a:pt x="0" y="0"/>
                  </a:moveTo>
                  <a:lnTo>
                    <a:pt x="24384064" y="0"/>
                  </a:lnTo>
                  <a:lnTo>
                    <a:pt x="24384064" y="5539010"/>
                  </a:lnTo>
                  <a:lnTo>
                    <a:pt x="0" y="5539010"/>
                  </a:lnTo>
                  <a:lnTo>
                    <a:pt x="0" y="0"/>
                  </a:lnTo>
                  <a:close/>
                </a:path>
              </a:pathLst>
            </a:custGeom>
            <a:blipFill>
              <a:blip r:embed="rId4"/>
              <a:stretch>
                <a:fillRect t="-75463" b="-75463"/>
              </a:stretch>
            </a:blipFill>
          </p:spPr>
          <p:txBody>
            <a:bodyPr/>
            <a:lstStyle/>
            <a:p>
              <a:endParaRPr lang="en-AU"/>
            </a:p>
          </p:txBody>
        </p:sp>
      </p:grpSp>
      <p:grpSp>
        <p:nvGrpSpPr>
          <p:cNvPr id="27" name="Group 27"/>
          <p:cNvGrpSpPr/>
          <p:nvPr/>
        </p:nvGrpSpPr>
        <p:grpSpPr>
          <a:xfrm>
            <a:off x="1483211" y="5832342"/>
            <a:ext cx="15321577" cy="2683183"/>
            <a:chOff x="0" y="0"/>
            <a:chExt cx="20428770" cy="3577577"/>
          </a:xfrm>
        </p:grpSpPr>
        <p:grpSp>
          <p:nvGrpSpPr>
            <p:cNvPr id="28" name="Group 28"/>
            <p:cNvGrpSpPr/>
            <p:nvPr/>
          </p:nvGrpSpPr>
          <p:grpSpPr>
            <a:xfrm>
              <a:off x="0" y="0"/>
              <a:ext cx="4458028" cy="3577577"/>
              <a:chOff x="0" y="0"/>
              <a:chExt cx="4458028" cy="3577577"/>
            </a:xfrm>
          </p:grpSpPr>
          <p:sp>
            <p:nvSpPr>
              <p:cNvPr id="29" name="Freeform 29"/>
              <p:cNvSpPr/>
              <p:nvPr/>
            </p:nvSpPr>
            <p:spPr>
              <a:xfrm>
                <a:off x="0" y="0"/>
                <a:ext cx="4458012" cy="3577590"/>
              </a:xfrm>
              <a:custGeom>
                <a:avLst/>
                <a:gdLst/>
                <a:ahLst/>
                <a:cxnLst/>
                <a:rect l="l" t="t" r="r" b="b"/>
                <a:pathLst>
                  <a:path w="4458012" h="3577590">
                    <a:moveTo>
                      <a:pt x="327285" y="0"/>
                    </a:moveTo>
                    <a:lnTo>
                      <a:pt x="4130727" y="0"/>
                    </a:lnTo>
                    <a:cubicBezTo>
                      <a:pt x="4311481" y="0"/>
                      <a:pt x="4458012" y="146531"/>
                      <a:pt x="4458012" y="327285"/>
                    </a:cubicBezTo>
                    <a:lnTo>
                      <a:pt x="4458012" y="3250305"/>
                    </a:lnTo>
                    <a:cubicBezTo>
                      <a:pt x="4458012" y="3337106"/>
                      <a:pt x="4423530" y="3420352"/>
                      <a:pt x="4362152" y="3481731"/>
                    </a:cubicBezTo>
                    <a:cubicBezTo>
                      <a:pt x="4300774" y="3543109"/>
                      <a:pt x="4217528" y="3577590"/>
                      <a:pt x="4130727" y="3577590"/>
                    </a:cubicBezTo>
                    <a:lnTo>
                      <a:pt x="327285" y="3577590"/>
                    </a:lnTo>
                    <a:cubicBezTo>
                      <a:pt x="146531" y="3577590"/>
                      <a:pt x="0" y="3431060"/>
                      <a:pt x="0" y="3250305"/>
                    </a:cubicBezTo>
                    <a:lnTo>
                      <a:pt x="0" y="327285"/>
                    </a:lnTo>
                    <a:cubicBezTo>
                      <a:pt x="0" y="146531"/>
                      <a:pt x="146531" y="0"/>
                      <a:pt x="327285" y="0"/>
                    </a:cubicBezTo>
                    <a:close/>
                  </a:path>
                </a:pathLst>
              </a:custGeom>
              <a:solidFill>
                <a:srgbClr val="F2F2F2"/>
              </a:solidFill>
            </p:spPr>
            <p:txBody>
              <a:bodyPr/>
              <a:lstStyle/>
              <a:p>
                <a:endParaRPr lang="en-AU"/>
              </a:p>
            </p:txBody>
          </p:sp>
        </p:grpSp>
        <p:grpSp>
          <p:nvGrpSpPr>
            <p:cNvPr id="30" name="Group 30"/>
            <p:cNvGrpSpPr/>
            <p:nvPr/>
          </p:nvGrpSpPr>
          <p:grpSpPr>
            <a:xfrm>
              <a:off x="5327486" y="0"/>
              <a:ext cx="4458028" cy="3577577"/>
              <a:chOff x="0" y="0"/>
              <a:chExt cx="4458028" cy="3577577"/>
            </a:xfrm>
          </p:grpSpPr>
          <p:sp>
            <p:nvSpPr>
              <p:cNvPr id="31" name="Freeform 31"/>
              <p:cNvSpPr/>
              <p:nvPr/>
            </p:nvSpPr>
            <p:spPr>
              <a:xfrm>
                <a:off x="0" y="0"/>
                <a:ext cx="4458012" cy="3577590"/>
              </a:xfrm>
              <a:custGeom>
                <a:avLst/>
                <a:gdLst/>
                <a:ahLst/>
                <a:cxnLst/>
                <a:rect l="l" t="t" r="r" b="b"/>
                <a:pathLst>
                  <a:path w="4458012" h="3577590">
                    <a:moveTo>
                      <a:pt x="327285" y="0"/>
                    </a:moveTo>
                    <a:lnTo>
                      <a:pt x="4130727" y="0"/>
                    </a:lnTo>
                    <a:cubicBezTo>
                      <a:pt x="4311481" y="0"/>
                      <a:pt x="4458012" y="146531"/>
                      <a:pt x="4458012" y="327285"/>
                    </a:cubicBezTo>
                    <a:lnTo>
                      <a:pt x="4458012" y="3250305"/>
                    </a:lnTo>
                    <a:cubicBezTo>
                      <a:pt x="4458012" y="3337106"/>
                      <a:pt x="4423530" y="3420352"/>
                      <a:pt x="4362152" y="3481731"/>
                    </a:cubicBezTo>
                    <a:cubicBezTo>
                      <a:pt x="4300774" y="3543109"/>
                      <a:pt x="4217528" y="3577590"/>
                      <a:pt x="4130727" y="3577590"/>
                    </a:cubicBezTo>
                    <a:lnTo>
                      <a:pt x="327285" y="3577590"/>
                    </a:lnTo>
                    <a:cubicBezTo>
                      <a:pt x="146531" y="3577590"/>
                      <a:pt x="0" y="3431060"/>
                      <a:pt x="0" y="3250305"/>
                    </a:cubicBezTo>
                    <a:lnTo>
                      <a:pt x="0" y="327285"/>
                    </a:lnTo>
                    <a:cubicBezTo>
                      <a:pt x="0" y="146531"/>
                      <a:pt x="146531" y="0"/>
                      <a:pt x="327285" y="0"/>
                    </a:cubicBezTo>
                    <a:close/>
                  </a:path>
                </a:pathLst>
              </a:custGeom>
              <a:solidFill>
                <a:srgbClr val="F2F2F2"/>
              </a:solidFill>
            </p:spPr>
            <p:txBody>
              <a:bodyPr/>
              <a:lstStyle/>
              <a:p>
                <a:endParaRPr lang="en-AU"/>
              </a:p>
            </p:txBody>
          </p:sp>
        </p:grpSp>
        <p:grpSp>
          <p:nvGrpSpPr>
            <p:cNvPr id="32" name="Group 32"/>
            <p:cNvGrpSpPr/>
            <p:nvPr/>
          </p:nvGrpSpPr>
          <p:grpSpPr>
            <a:xfrm>
              <a:off x="10649114" y="0"/>
              <a:ext cx="4458028" cy="3577577"/>
              <a:chOff x="0" y="0"/>
              <a:chExt cx="4458028" cy="3577577"/>
            </a:xfrm>
          </p:grpSpPr>
          <p:sp>
            <p:nvSpPr>
              <p:cNvPr id="33" name="Freeform 33"/>
              <p:cNvSpPr/>
              <p:nvPr/>
            </p:nvSpPr>
            <p:spPr>
              <a:xfrm>
                <a:off x="0" y="0"/>
                <a:ext cx="4458012" cy="3577590"/>
              </a:xfrm>
              <a:custGeom>
                <a:avLst/>
                <a:gdLst/>
                <a:ahLst/>
                <a:cxnLst/>
                <a:rect l="l" t="t" r="r" b="b"/>
                <a:pathLst>
                  <a:path w="4458012" h="3577590">
                    <a:moveTo>
                      <a:pt x="327285" y="0"/>
                    </a:moveTo>
                    <a:lnTo>
                      <a:pt x="4130727" y="0"/>
                    </a:lnTo>
                    <a:cubicBezTo>
                      <a:pt x="4311481" y="0"/>
                      <a:pt x="4458012" y="146531"/>
                      <a:pt x="4458012" y="327285"/>
                    </a:cubicBezTo>
                    <a:lnTo>
                      <a:pt x="4458012" y="3250305"/>
                    </a:lnTo>
                    <a:cubicBezTo>
                      <a:pt x="4458012" y="3337106"/>
                      <a:pt x="4423530" y="3420352"/>
                      <a:pt x="4362152" y="3481731"/>
                    </a:cubicBezTo>
                    <a:cubicBezTo>
                      <a:pt x="4300774" y="3543109"/>
                      <a:pt x="4217528" y="3577590"/>
                      <a:pt x="4130727" y="3577590"/>
                    </a:cubicBezTo>
                    <a:lnTo>
                      <a:pt x="327285" y="3577590"/>
                    </a:lnTo>
                    <a:cubicBezTo>
                      <a:pt x="146531" y="3577590"/>
                      <a:pt x="0" y="3431060"/>
                      <a:pt x="0" y="3250305"/>
                    </a:cubicBezTo>
                    <a:lnTo>
                      <a:pt x="0" y="327285"/>
                    </a:lnTo>
                    <a:cubicBezTo>
                      <a:pt x="0" y="146531"/>
                      <a:pt x="146531" y="0"/>
                      <a:pt x="327285" y="0"/>
                    </a:cubicBezTo>
                    <a:close/>
                  </a:path>
                </a:pathLst>
              </a:custGeom>
              <a:solidFill>
                <a:srgbClr val="F2F2F2"/>
              </a:solidFill>
            </p:spPr>
            <p:txBody>
              <a:bodyPr/>
              <a:lstStyle/>
              <a:p>
                <a:endParaRPr lang="en-AU"/>
              </a:p>
            </p:txBody>
          </p:sp>
        </p:grpSp>
        <p:sp>
          <p:nvSpPr>
            <p:cNvPr id="34" name="TextBox 34"/>
            <p:cNvSpPr txBox="1"/>
            <p:nvPr/>
          </p:nvSpPr>
          <p:spPr>
            <a:xfrm>
              <a:off x="531472" y="1777337"/>
              <a:ext cx="3395083" cy="1499351"/>
            </a:xfrm>
            <a:prstGeom prst="rect">
              <a:avLst/>
            </a:prstGeom>
          </p:spPr>
          <p:txBody>
            <a:bodyPr lIns="0" tIns="0" rIns="0" bIns="0" rtlCol="0" anchor="t">
              <a:spAutoFit/>
            </a:bodyPr>
            <a:lstStyle/>
            <a:p>
              <a:pPr marL="0" lvl="0" indent="0" algn="ctr">
                <a:lnSpc>
                  <a:spcPts val="2303"/>
                </a:lnSpc>
              </a:pPr>
              <a:r>
                <a:rPr lang="en-US" sz="1611" b="1">
                  <a:solidFill>
                    <a:srgbClr val="000000"/>
                  </a:solidFill>
                  <a:latin typeface="Montserrat Bold"/>
                  <a:ea typeface="Montserrat Bold"/>
                  <a:cs typeface="Montserrat Bold"/>
                  <a:sym typeface="Montserrat Bold"/>
                </a:rPr>
                <a:t>Social media posts and comments on Instagram, TikTok &amp; more</a:t>
              </a:r>
            </a:p>
          </p:txBody>
        </p:sp>
        <p:sp>
          <p:nvSpPr>
            <p:cNvPr id="35" name="TextBox 35"/>
            <p:cNvSpPr txBox="1"/>
            <p:nvPr/>
          </p:nvSpPr>
          <p:spPr>
            <a:xfrm>
              <a:off x="5858958" y="1750689"/>
              <a:ext cx="3395083" cy="1118351"/>
            </a:xfrm>
            <a:prstGeom prst="rect">
              <a:avLst/>
            </a:prstGeom>
          </p:spPr>
          <p:txBody>
            <a:bodyPr lIns="0" tIns="0" rIns="0" bIns="0" rtlCol="0" anchor="t">
              <a:spAutoFit/>
            </a:bodyPr>
            <a:lstStyle/>
            <a:p>
              <a:pPr marL="0" lvl="0" indent="0" algn="ctr">
                <a:lnSpc>
                  <a:spcPts val="2303"/>
                </a:lnSpc>
              </a:pPr>
              <a:r>
                <a:rPr lang="en-US" sz="1611" b="1">
                  <a:solidFill>
                    <a:srgbClr val="000000"/>
                  </a:solidFill>
                  <a:latin typeface="Montserrat Bold"/>
                  <a:ea typeface="Montserrat Bold"/>
                  <a:cs typeface="Montserrat Bold"/>
                  <a:sym typeface="Montserrat Bold"/>
                </a:rPr>
                <a:t>Online gaming profiles, chats and in-game interactions</a:t>
              </a:r>
            </a:p>
          </p:txBody>
        </p:sp>
        <p:sp>
          <p:nvSpPr>
            <p:cNvPr id="36" name="TextBox 36"/>
            <p:cNvSpPr txBox="1"/>
            <p:nvPr/>
          </p:nvSpPr>
          <p:spPr>
            <a:xfrm>
              <a:off x="11180586" y="1750689"/>
              <a:ext cx="3395083" cy="1118351"/>
            </a:xfrm>
            <a:prstGeom prst="rect">
              <a:avLst/>
            </a:prstGeom>
          </p:spPr>
          <p:txBody>
            <a:bodyPr lIns="0" tIns="0" rIns="0" bIns="0" rtlCol="0" anchor="t">
              <a:spAutoFit/>
            </a:bodyPr>
            <a:lstStyle/>
            <a:p>
              <a:pPr marL="0" lvl="0" indent="0" algn="ctr">
                <a:lnSpc>
                  <a:spcPts val="2303"/>
                </a:lnSpc>
              </a:pPr>
              <a:r>
                <a:rPr lang="en-US" sz="1611" b="1">
                  <a:solidFill>
                    <a:srgbClr val="000000"/>
                  </a:solidFill>
                  <a:latin typeface="Montserrat Bold"/>
                  <a:ea typeface="Montserrat Bold"/>
                  <a:cs typeface="Montserrat Bold"/>
                  <a:sym typeface="Montserrat Bold"/>
                </a:rPr>
                <a:t>Photos shared with friends via messages and stories</a:t>
              </a:r>
            </a:p>
          </p:txBody>
        </p:sp>
        <p:sp>
          <p:nvSpPr>
            <p:cNvPr id="37" name="TextBox 37"/>
            <p:cNvSpPr txBox="1"/>
            <p:nvPr/>
          </p:nvSpPr>
          <p:spPr>
            <a:xfrm>
              <a:off x="531472" y="209523"/>
              <a:ext cx="3395083" cy="831736"/>
            </a:xfrm>
            <a:prstGeom prst="rect">
              <a:avLst/>
            </a:prstGeom>
          </p:spPr>
          <p:txBody>
            <a:bodyPr lIns="0" tIns="0" rIns="0" bIns="0" rtlCol="0" anchor="t">
              <a:spAutoFit/>
            </a:bodyPr>
            <a:lstStyle/>
            <a:p>
              <a:pPr marL="0" lvl="0" indent="0" algn="ctr">
                <a:lnSpc>
                  <a:spcPts val="5366"/>
                </a:lnSpc>
              </a:pPr>
              <a:r>
                <a:rPr lang="en-US" sz="3752" b="1">
                  <a:solidFill>
                    <a:srgbClr val="5065FC"/>
                  </a:solidFill>
                  <a:latin typeface="Montserrat Bold"/>
                  <a:ea typeface="Montserrat Bold"/>
                  <a:cs typeface="Montserrat Bold"/>
                  <a:sym typeface="Montserrat Bold"/>
                </a:rPr>
                <a:t>📱</a:t>
              </a:r>
            </a:p>
          </p:txBody>
        </p:sp>
        <p:sp>
          <p:nvSpPr>
            <p:cNvPr id="38" name="TextBox 38"/>
            <p:cNvSpPr txBox="1"/>
            <p:nvPr/>
          </p:nvSpPr>
          <p:spPr>
            <a:xfrm>
              <a:off x="5858958" y="209525"/>
              <a:ext cx="3395083" cy="831735"/>
            </a:xfrm>
            <a:prstGeom prst="rect">
              <a:avLst/>
            </a:prstGeom>
          </p:spPr>
          <p:txBody>
            <a:bodyPr lIns="0" tIns="0" rIns="0" bIns="0" rtlCol="0" anchor="t">
              <a:spAutoFit/>
            </a:bodyPr>
            <a:lstStyle/>
            <a:p>
              <a:pPr marL="0" lvl="0" indent="0" algn="ctr">
                <a:lnSpc>
                  <a:spcPts val="5366"/>
                </a:lnSpc>
              </a:pPr>
              <a:r>
                <a:rPr lang="en-US" sz="3752" b="1">
                  <a:solidFill>
                    <a:srgbClr val="5065FC"/>
                  </a:solidFill>
                  <a:latin typeface="Montserrat Bold"/>
                  <a:ea typeface="Montserrat Bold"/>
                  <a:cs typeface="Montserrat Bold"/>
                  <a:sym typeface="Montserrat Bold"/>
                </a:rPr>
                <a:t>🎮</a:t>
              </a:r>
            </a:p>
          </p:txBody>
        </p:sp>
        <p:sp>
          <p:nvSpPr>
            <p:cNvPr id="39" name="TextBox 39"/>
            <p:cNvSpPr txBox="1"/>
            <p:nvPr/>
          </p:nvSpPr>
          <p:spPr>
            <a:xfrm>
              <a:off x="11180586" y="209525"/>
              <a:ext cx="3395083" cy="831735"/>
            </a:xfrm>
            <a:prstGeom prst="rect">
              <a:avLst/>
            </a:prstGeom>
          </p:spPr>
          <p:txBody>
            <a:bodyPr lIns="0" tIns="0" rIns="0" bIns="0" rtlCol="0" anchor="t">
              <a:spAutoFit/>
            </a:bodyPr>
            <a:lstStyle/>
            <a:p>
              <a:pPr marL="0" lvl="0" indent="0" algn="ctr">
                <a:lnSpc>
                  <a:spcPts val="5366"/>
                </a:lnSpc>
              </a:pPr>
              <a:r>
                <a:rPr lang="en-US" sz="3752" b="1">
                  <a:solidFill>
                    <a:srgbClr val="5065FC"/>
                  </a:solidFill>
                  <a:latin typeface="Montserrat Bold"/>
                  <a:ea typeface="Montserrat Bold"/>
                  <a:cs typeface="Montserrat Bold"/>
                  <a:sym typeface="Montserrat Bold"/>
                </a:rPr>
                <a:t>📸</a:t>
              </a:r>
            </a:p>
          </p:txBody>
        </p:sp>
        <p:grpSp>
          <p:nvGrpSpPr>
            <p:cNvPr id="40" name="Group 40"/>
            <p:cNvGrpSpPr/>
            <p:nvPr/>
          </p:nvGrpSpPr>
          <p:grpSpPr>
            <a:xfrm>
              <a:off x="15970742" y="0"/>
              <a:ext cx="4458028" cy="3577577"/>
              <a:chOff x="0" y="0"/>
              <a:chExt cx="4458028" cy="3577577"/>
            </a:xfrm>
          </p:grpSpPr>
          <p:sp>
            <p:nvSpPr>
              <p:cNvPr id="41" name="Freeform 41"/>
              <p:cNvSpPr/>
              <p:nvPr/>
            </p:nvSpPr>
            <p:spPr>
              <a:xfrm>
                <a:off x="0" y="0"/>
                <a:ext cx="4458012" cy="3577590"/>
              </a:xfrm>
              <a:custGeom>
                <a:avLst/>
                <a:gdLst/>
                <a:ahLst/>
                <a:cxnLst/>
                <a:rect l="l" t="t" r="r" b="b"/>
                <a:pathLst>
                  <a:path w="4458012" h="3577590">
                    <a:moveTo>
                      <a:pt x="327285" y="0"/>
                    </a:moveTo>
                    <a:lnTo>
                      <a:pt x="4130727" y="0"/>
                    </a:lnTo>
                    <a:cubicBezTo>
                      <a:pt x="4311481" y="0"/>
                      <a:pt x="4458012" y="146531"/>
                      <a:pt x="4458012" y="327285"/>
                    </a:cubicBezTo>
                    <a:lnTo>
                      <a:pt x="4458012" y="3250305"/>
                    </a:lnTo>
                    <a:cubicBezTo>
                      <a:pt x="4458012" y="3337106"/>
                      <a:pt x="4423530" y="3420352"/>
                      <a:pt x="4362152" y="3481731"/>
                    </a:cubicBezTo>
                    <a:cubicBezTo>
                      <a:pt x="4300774" y="3543109"/>
                      <a:pt x="4217528" y="3577590"/>
                      <a:pt x="4130727" y="3577590"/>
                    </a:cubicBezTo>
                    <a:lnTo>
                      <a:pt x="327285" y="3577590"/>
                    </a:lnTo>
                    <a:cubicBezTo>
                      <a:pt x="146531" y="3577590"/>
                      <a:pt x="0" y="3431060"/>
                      <a:pt x="0" y="3250305"/>
                    </a:cubicBezTo>
                    <a:lnTo>
                      <a:pt x="0" y="327285"/>
                    </a:lnTo>
                    <a:cubicBezTo>
                      <a:pt x="0" y="146531"/>
                      <a:pt x="146531" y="0"/>
                      <a:pt x="327285" y="0"/>
                    </a:cubicBezTo>
                    <a:close/>
                  </a:path>
                </a:pathLst>
              </a:custGeom>
              <a:solidFill>
                <a:srgbClr val="F2F2F2"/>
              </a:solidFill>
            </p:spPr>
            <p:txBody>
              <a:bodyPr/>
              <a:lstStyle/>
              <a:p>
                <a:endParaRPr lang="en-AU"/>
              </a:p>
            </p:txBody>
          </p:sp>
        </p:grpSp>
        <p:sp>
          <p:nvSpPr>
            <p:cNvPr id="42" name="TextBox 42"/>
            <p:cNvSpPr txBox="1"/>
            <p:nvPr/>
          </p:nvSpPr>
          <p:spPr>
            <a:xfrm>
              <a:off x="16502214" y="1750689"/>
              <a:ext cx="3395083" cy="1118351"/>
            </a:xfrm>
            <a:prstGeom prst="rect">
              <a:avLst/>
            </a:prstGeom>
          </p:spPr>
          <p:txBody>
            <a:bodyPr lIns="0" tIns="0" rIns="0" bIns="0" rtlCol="0" anchor="t">
              <a:spAutoFit/>
            </a:bodyPr>
            <a:lstStyle/>
            <a:p>
              <a:pPr marL="0" lvl="0" indent="0" algn="ctr">
                <a:lnSpc>
                  <a:spcPts val="2303"/>
                </a:lnSpc>
              </a:pPr>
              <a:r>
                <a:rPr lang="en-US" sz="1611" b="1">
                  <a:solidFill>
                    <a:srgbClr val="000000"/>
                  </a:solidFill>
                  <a:latin typeface="Montserrat Bold"/>
                  <a:ea typeface="Montserrat Bold"/>
                  <a:cs typeface="Montserrat Bold"/>
                  <a:sym typeface="Montserrat Bold"/>
                </a:rPr>
                <a:t>Search history and app usage tracked on your devices</a:t>
              </a:r>
            </a:p>
          </p:txBody>
        </p:sp>
        <p:sp>
          <p:nvSpPr>
            <p:cNvPr id="43" name="TextBox 43"/>
            <p:cNvSpPr txBox="1"/>
            <p:nvPr/>
          </p:nvSpPr>
          <p:spPr>
            <a:xfrm>
              <a:off x="16502214" y="209525"/>
              <a:ext cx="3395083" cy="831735"/>
            </a:xfrm>
            <a:prstGeom prst="rect">
              <a:avLst/>
            </a:prstGeom>
          </p:spPr>
          <p:txBody>
            <a:bodyPr lIns="0" tIns="0" rIns="0" bIns="0" rtlCol="0" anchor="t">
              <a:spAutoFit/>
            </a:bodyPr>
            <a:lstStyle/>
            <a:p>
              <a:pPr marL="0" lvl="0" indent="0" algn="ctr">
                <a:lnSpc>
                  <a:spcPts val="5366"/>
                </a:lnSpc>
              </a:pPr>
              <a:r>
                <a:rPr lang="en-US" sz="3752" b="1">
                  <a:solidFill>
                    <a:srgbClr val="5065FC"/>
                  </a:solidFill>
                  <a:latin typeface="Montserrat Bold"/>
                  <a:ea typeface="Montserrat Bold"/>
                  <a:cs typeface="Montserrat Bold"/>
                  <a:sym typeface="Montserrat Bold"/>
                </a:rPr>
                <a:t>🔍</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093"/>
            <a:ext cx="18288000" cy="9715500"/>
          </a:xfrm>
          <a:custGeom>
            <a:avLst/>
            <a:gdLst/>
            <a:ahLst/>
            <a:cxnLst/>
            <a:rect l="l" t="t" r="r" b="b"/>
            <a:pathLst>
              <a:path w="18288000" h="9715500">
                <a:moveTo>
                  <a:pt x="0" y="0"/>
                </a:moveTo>
                <a:lnTo>
                  <a:pt x="18288000" y="0"/>
                </a:lnTo>
                <a:lnTo>
                  <a:pt x="18288000" y="9715500"/>
                </a:lnTo>
                <a:lnTo>
                  <a:pt x="0" y="97155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3" name="Freeform 3"/>
          <p:cNvSpPr/>
          <p:nvPr/>
        </p:nvSpPr>
        <p:spPr>
          <a:xfrm>
            <a:off x="3589582" y="1413273"/>
            <a:ext cx="1343379" cy="1722280"/>
          </a:xfrm>
          <a:custGeom>
            <a:avLst/>
            <a:gdLst/>
            <a:ahLst/>
            <a:cxnLst/>
            <a:rect l="l" t="t" r="r" b="b"/>
            <a:pathLst>
              <a:path w="1343379" h="1722280">
                <a:moveTo>
                  <a:pt x="0" y="0"/>
                </a:moveTo>
                <a:lnTo>
                  <a:pt x="1343379" y="0"/>
                </a:lnTo>
                <a:lnTo>
                  <a:pt x="1343379" y="1722280"/>
                </a:lnTo>
                <a:lnTo>
                  <a:pt x="0" y="17222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4" name="Freeform 4"/>
          <p:cNvSpPr/>
          <p:nvPr/>
        </p:nvSpPr>
        <p:spPr>
          <a:xfrm>
            <a:off x="10485722" y="7536020"/>
            <a:ext cx="1343379" cy="1722280"/>
          </a:xfrm>
          <a:custGeom>
            <a:avLst/>
            <a:gdLst/>
            <a:ahLst/>
            <a:cxnLst/>
            <a:rect l="l" t="t" r="r" b="b"/>
            <a:pathLst>
              <a:path w="1343379" h="1722280">
                <a:moveTo>
                  <a:pt x="0" y="0"/>
                </a:moveTo>
                <a:lnTo>
                  <a:pt x="1343378" y="0"/>
                </a:lnTo>
                <a:lnTo>
                  <a:pt x="1343378" y="1722280"/>
                </a:lnTo>
                <a:lnTo>
                  <a:pt x="0" y="17222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5" name="Freeform 5"/>
          <p:cNvSpPr/>
          <p:nvPr/>
        </p:nvSpPr>
        <p:spPr>
          <a:xfrm>
            <a:off x="7196708" y="2940170"/>
            <a:ext cx="1343379" cy="1722280"/>
          </a:xfrm>
          <a:custGeom>
            <a:avLst/>
            <a:gdLst/>
            <a:ahLst/>
            <a:cxnLst/>
            <a:rect l="l" t="t" r="r" b="b"/>
            <a:pathLst>
              <a:path w="1343379" h="1722280">
                <a:moveTo>
                  <a:pt x="0" y="0"/>
                </a:moveTo>
                <a:lnTo>
                  <a:pt x="1343379" y="0"/>
                </a:lnTo>
                <a:lnTo>
                  <a:pt x="1343379" y="1722281"/>
                </a:lnTo>
                <a:lnTo>
                  <a:pt x="0" y="17222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6" name="Freeform 6"/>
          <p:cNvSpPr/>
          <p:nvPr/>
        </p:nvSpPr>
        <p:spPr>
          <a:xfrm>
            <a:off x="13874420" y="2940170"/>
            <a:ext cx="1343379" cy="1722280"/>
          </a:xfrm>
          <a:custGeom>
            <a:avLst/>
            <a:gdLst/>
            <a:ahLst/>
            <a:cxnLst/>
            <a:rect l="l" t="t" r="r" b="b"/>
            <a:pathLst>
              <a:path w="1343379" h="1722280">
                <a:moveTo>
                  <a:pt x="0" y="0"/>
                </a:moveTo>
                <a:lnTo>
                  <a:pt x="1343378" y="0"/>
                </a:lnTo>
                <a:lnTo>
                  <a:pt x="1343378" y="1722281"/>
                </a:lnTo>
                <a:lnTo>
                  <a:pt x="0" y="17222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grpSp>
        <p:nvGrpSpPr>
          <p:cNvPr id="7" name="Group 7"/>
          <p:cNvGrpSpPr/>
          <p:nvPr/>
        </p:nvGrpSpPr>
        <p:grpSpPr>
          <a:xfrm>
            <a:off x="3825032" y="1623561"/>
            <a:ext cx="872478" cy="87247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0" name="Group 10"/>
          <p:cNvGrpSpPr/>
          <p:nvPr/>
        </p:nvGrpSpPr>
        <p:grpSpPr>
          <a:xfrm>
            <a:off x="10721172" y="7746307"/>
            <a:ext cx="872478" cy="87247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3" name="Group 13"/>
          <p:cNvGrpSpPr/>
          <p:nvPr/>
        </p:nvGrpSpPr>
        <p:grpSpPr>
          <a:xfrm>
            <a:off x="7432158" y="3150458"/>
            <a:ext cx="872478" cy="87247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6" name="Group 16"/>
          <p:cNvGrpSpPr/>
          <p:nvPr/>
        </p:nvGrpSpPr>
        <p:grpSpPr>
          <a:xfrm>
            <a:off x="14109870" y="3150458"/>
            <a:ext cx="872478" cy="87247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sp>
        <p:nvSpPr>
          <p:cNvPr id="19" name="Freeform 19"/>
          <p:cNvSpPr/>
          <p:nvPr/>
        </p:nvSpPr>
        <p:spPr>
          <a:xfrm>
            <a:off x="10878328" y="7913232"/>
            <a:ext cx="558165" cy="538629"/>
          </a:xfrm>
          <a:custGeom>
            <a:avLst/>
            <a:gdLst/>
            <a:ahLst/>
            <a:cxnLst/>
            <a:rect l="l" t="t" r="r" b="b"/>
            <a:pathLst>
              <a:path w="558165" h="538629">
                <a:moveTo>
                  <a:pt x="0" y="0"/>
                </a:moveTo>
                <a:lnTo>
                  <a:pt x="558165" y="0"/>
                </a:lnTo>
                <a:lnTo>
                  <a:pt x="558165" y="538629"/>
                </a:lnTo>
                <a:lnTo>
                  <a:pt x="0" y="5386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20" name="Freeform 20"/>
          <p:cNvSpPr/>
          <p:nvPr/>
        </p:nvSpPr>
        <p:spPr>
          <a:xfrm>
            <a:off x="3982100" y="1845187"/>
            <a:ext cx="558343" cy="429226"/>
          </a:xfrm>
          <a:custGeom>
            <a:avLst/>
            <a:gdLst/>
            <a:ahLst/>
            <a:cxnLst/>
            <a:rect l="l" t="t" r="r" b="b"/>
            <a:pathLst>
              <a:path w="558343" h="429226">
                <a:moveTo>
                  <a:pt x="0" y="0"/>
                </a:moveTo>
                <a:lnTo>
                  <a:pt x="558343" y="0"/>
                </a:lnTo>
                <a:lnTo>
                  <a:pt x="558343" y="429226"/>
                </a:lnTo>
                <a:lnTo>
                  <a:pt x="0" y="42922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21" name="Freeform 21"/>
          <p:cNvSpPr/>
          <p:nvPr/>
        </p:nvSpPr>
        <p:spPr>
          <a:xfrm>
            <a:off x="7648969" y="3307615"/>
            <a:ext cx="438857" cy="558165"/>
          </a:xfrm>
          <a:custGeom>
            <a:avLst/>
            <a:gdLst/>
            <a:ahLst/>
            <a:cxnLst/>
            <a:rect l="l" t="t" r="r" b="b"/>
            <a:pathLst>
              <a:path w="438857" h="558165">
                <a:moveTo>
                  <a:pt x="0" y="0"/>
                </a:moveTo>
                <a:lnTo>
                  <a:pt x="438857" y="0"/>
                </a:lnTo>
                <a:lnTo>
                  <a:pt x="438857" y="558165"/>
                </a:lnTo>
                <a:lnTo>
                  <a:pt x="0" y="55816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sp>
        <p:nvSpPr>
          <p:cNvPr id="22" name="Freeform 22"/>
          <p:cNvSpPr/>
          <p:nvPr/>
        </p:nvSpPr>
        <p:spPr>
          <a:xfrm>
            <a:off x="16178095" y="9947772"/>
            <a:ext cx="1081205" cy="339228"/>
          </a:xfrm>
          <a:custGeom>
            <a:avLst/>
            <a:gdLst/>
            <a:ahLst/>
            <a:cxnLst/>
            <a:rect l="l" t="t" r="r" b="b"/>
            <a:pathLst>
              <a:path w="1081205" h="339228">
                <a:moveTo>
                  <a:pt x="0" y="0"/>
                </a:moveTo>
                <a:lnTo>
                  <a:pt x="1081205" y="0"/>
                </a:lnTo>
                <a:lnTo>
                  <a:pt x="1081205" y="339228"/>
                </a:lnTo>
                <a:lnTo>
                  <a:pt x="0" y="339228"/>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AU"/>
          </a:p>
        </p:txBody>
      </p:sp>
      <p:sp>
        <p:nvSpPr>
          <p:cNvPr id="23" name="Freeform 23"/>
          <p:cNvSpPr/>
          <p:nvPr/>
        </p:nvSpPr>
        <p:spPr>
          <a:xfrm flipV="1">
            <a:off x="5246308" y="2093"/>
            <a:ext cx="1081205" cy="339228"/>
          </a:xfrm>
          <a:custGeom>
            <a:avLst/>
            <a:gdLst/>
            <a:ahLst/>
            <a:cxnLst/>
            <a:rect l="l" t="t" r="r" b="b"/>
            <a:pathLst>
              <a:path w="1081205" h="339228">
                <a:moveTo>
                  <a:pt x="0" y="339228"/>
                </a:moveTo>
                <a:lnTo>
                  <a:pt x="1081205" y="339228"/>
                </a:lnTo>
                <a:lnTo>
                  <a:pt x="1081205" y="0"/>
                </a:lnTo>
                <a:lnTo>
                  <a:pt x="0" y="0"/>
                </a:lnTo>
                <a:lnTo>
                  <a:pt x="0" y="339228"/>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AU"/>
          </a:p>
        </p:txBody>
      </p:sp>
      <p:sp>
        <p:nvSpPr>
          <p:cNvPr id="24" name="Freeform 24"/>
          <p:cNvSpPr/>
          <p:nvPr/>
        </p:nvSpPr>
        <p:spPr>
          <a:xfrm rot="8755290" flipH="1">
            <a:off x="8353709" y="1438459"/>
            <a:ext cx="968661" cy="1245900"/>
          </a:xfrm>
          <a:custGeom>
            <a:avLst/>
            <a:gdLst/>
            <a:ahLst/>
            <a:cxnLst/>
            <a:rect l="l" t="t" r="r" b="b"/>
            <a:pathLst>
              <a:path w="968661" h="1245900">
                <a:moveTo>
                  <a:pt x="968661" y="0"/>
                </a:moveTo>
                <a:lnTo>
                  <a:pt x="0" y="0"/>
                </a:lnTo>
                <a:lnTo>
                  <a:pt x="0" y="1245900"/>
                </a:lnTo>
                <a:lnTo>
                  <a:pt x="968661" y="1245900"/>
                </a:lnTo>
                <a:lnTo>
                  <a:pt x="968661" y="0"/>
                </a:lnTo>
                <a:close/>
              </a:path>
            </a:pathLst>
          </a:custGeom>
          <a:blipFill>
            <a:blip>
              <a:extLst>
                <a:ext uri="{96DAC541-7B7A-43D3-8B79-37D633B846F1}">
                  <asvg:svgBlip xmlns:asvg="http://schemas.microsoft.com/office/drawing/2016/SVG/main" r:embed="rId9"/>
                </a:ext>
              </a:extLst>
            </a:blip>
            <a:stretch>
              <a:fillRect l="-37237" b="-10712"/>
            </a:stretch>
          </a:blipFill>
        </p:spPr>
        <p:txBody>
          <a:bodyPr/>
          <a:lstStyle/>
          <a:p>
            <a:endParaRPr lang="en-AU"/>
          </a:p>
        </p:txBody>
      </p:sp>
      <p:sp>
        <p:nvSpPr>
          <p:cNvPr id="25" name="Freeform 25"/>
          <p:cNvSpPr/>
          <p:nvPr/>
        </p:nvSpPr>
        <p:spPr>
          <a:xfrm rot="4643947" flipH="1">
            <a:off x="11790183" y="4019950"/>
            <a:ext cx="968661" cy="1245900"/>
          </a:xfrm>
          <a:custGeom>
            <a:avLst/>
            <a:gdLst/>
            <a:ahLst/>
            <a:cxnLst/>
            <a:rect l="l" t="t" r="r" b="b"/>
            <a:pathLst>
              <a:path w="968661" h="1245900">
                <a:moveTo>
                  <a:pt x="968661" y="0"/>
                </a:moveTo>
                <a:lnTo>
                  <a:pt x="0" y="0"/>
                </a:lnTo>
                <a:lnTo>
                  <a:pt x="0" y="1245901"/>
                </a:lnTo>
                <a:lnTo>
                  <a:pt x="968661" y="1245901"/>
                </a:lnTo>
                <a:lnTo>
                  <a:pt x="968661" y="0"/>
                </a:lnTo>
                <a:close/>
              </a:path>
            </a:pathLst>
          </a:custGeom>
          <a:blipFill>
            <a:blip>
              <a:extLst>
                <a:ext uri="{96DAC541-7B7A-43D3-8B79-37D633B846F1}">
                  <asvg:svgBlip xmlns:asvg="http://schemas.microsoft.com/office/drawing/2016/SVG/main" r:embed="rId9"/>
                </a:ext>
              </a:extLst>
            </a:blip>
            <a:stretch>
              <a:fillRect l="-37237" b="-10712"/>
            </a:stretch>
          </a:blipFill>
        </p:spPr>
        <p:txBody>
          <a:bodyPr/>
          <a:lstStyle/>
          <a:p>
            <a:endParaRPr lang="en-AU"/>
          </a:p>
        </p:txBody>
      </p:sp>
      <p:sp>
        <p:nvSpPr>
          <p:cNvPr id="26" name="Freeform 26"/>
          <p:cNvSpPr/>
          <p:nvPr/>
        </p:nvSpPr>
        <p:spPr>
          <a:xfrm>
            <a:off x="14173704" y="3307615"/>
            <a:ext cx="756834" cy="558165"/>
          </a:xfrm>
          <a:custGeom>
            <a:avLst/>
            <a:gdLst/>
            <a:ahLst/>
            <a:cxnLst/>
            <a:rect l="l" t="t" r="r" b="b"/>
            <a:pathLst>
              <a:path w="756834" h="558165">
                <a:moveTo>
                  <a:pt x="0" y="0"/>
                </a:moveTo>
                <a:lnTo>
                  <a:pt x="756834" y="0"/>
                </a:lnTo>
                <a:lnTo>
                  <a:pt x="756834" y="558165"/>
                </a:lnTo>
                <a:lnTo>
                  <a:pt x="0" y="55816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27" name="TextBox 27"/>
          <p:cNvSpPr txBox="1"/>
          <p:nvPr/>
        </p:nvSpPr>
        <p:spPr>
          <a:xfrm>
            <a:off x="5246308" y="1486117"/>
            <a:ext cx="3058328" cy="855725"/>
          </a:xfrm>
          <a:prstGeom prst="rect">
            <a:avLst/>
          </a:prstGeom>
        </p:spPr>
        <p:txBody>
          <a:bodyPr lIns="0" tIns="0" rIns="0" bIns="0" rtlCol="0" anchor="t">
            <a:spAutoFit/>
          </a:bodyPr>
          <a:lstStyle/>
          <a:p>
            <a:pPr marL="0" lvl="1" indent="0" algn="l">
              <a:lnSpc>
                <a:spcPts val="3222"/>
              </a:lnSpc>
              <a:spcBef>
                <a:spcPct val="0"/>
              </a:spcBef>
            </a:pPr>
            <a:r>
              <a:rPr lang="en-US" sz="2302" spc="73">
                <a:solidFill>
                  <a:srgbClr val="2D3740"/>
                </a:solidFill>
                <a:latin typeface="DIN Arabic Condensed"/>
                <a:ea typeface="DIN Arabic Condensed"/>
                <a:cs typeface="DIN Arabic Condensed"/>
                <a:sym typeface="DIN Arabic Condensed"/>
              </a:rPr>
              <a:t>Career choices don’t end after High School</a:t>
            </a:r>
          </a:p>
        </p:txBody>
      </p:sp>
      <p:sp>
        <p:nvSpPr>
          <p:cNvPr id="28" name="TextBox 28"/>
          <p:cNvSpPr txBox="1"/>
          <p:nvPr/>
        </p:nvSpPr>
        <p:spPr>
          <a:xfrm>
            <a:off x="14109870" y="1789273"/>
            <a:ext cx="3398394" cy="855980"/>
          </a:xfrm>
          <a:prstGeom prst="rect">
            <a:avLst/>
          </a:prstGeom>
        </p:spPr>
        <p:txBody>
          <a:bodyPr lIns="0" tIns="0" rIns="0" bIns="0" rtlCol="0" anchor="t">
            <a:spAutoFit/>
          </a:bodyPr>
          <a:lstStyle/>
          <a:p>
            <a:pPr marL="0" lvl="1" indent="0" algn="l">
              <a:lnSpc>
                <a:spcPts val="3220"/>
              </a:lnSpc>
              <a:spcBef>
                <a:spcPct val="0"/>
              </a:spcBef>
            </a:pPr>
            <a:r>
              <a:rPr lang="en-US" sz="2300" u="none" strike="noStrike" spc="73">
                <a:solidFill>
                  <a:srgbClr val="2D3740"/>
                </a:solidFill>
                <a:latin typeface="DIN Arabic Condensed"/>
                <a:ea typeface="DIN Arabic Condensed"/>
                <a:cs typeface="DIN Arabic Condensed"/>
                <a:sym typeface="DIN Arabic Condensed"/>
              </a:rPr>
              <a:t>Lifelong Learning is the key to career success</a:t>
            </a:r>
          </a:p>
        </p:txBody>
      </p:sp>
      <p:sp>
        <p:nvSpPr>
          <p:cNvPr id="29" name="TextBox 29"/>
          <p:cNvSpPr txBox="1"/>
          <p:nvPr/>
        </p:nvSpPr>
        <p:spPr>
          <a:xfrm>
            <a:off x="10231322" y="5813722"/>
            <a:ext cx="2756798" cy="1256030"/>
          </a:xfrm>
          <a:prstGeom prst="rect">
            <a:avLst/>
          </a:prstGeom>
        </p:spPr>
        <p:txBody>
          <a:bodyPr lIns="0" tIns="0" rIns="0" bIns="0" rtlCol="0" anchor="t">
            <a:spAutoFit/>
          </a:bodyPr>
          <a:lstStyle/>
          <a:p>
            <a:pPr marL="0" lvl="1" indent="0" algn="l">
              <a:lnSpc>
                <a:spcPts val="3220"/>
              </a:lnSpc>
              <a:spcBef>
                <a:spcPct val="0"/>
              </a:spcBef>
            </a:pPr>
            <a:r>
              <a:rPr lang="en-US" sz="2300" u="none" strike="noStrike" spc="73">
                <a:solidFill>
                  <a:srgbClr val="2D3740"/>
                </a:solidFill>
                <a:latin typeface="DIN Arabic Condensed"/>
                <a:ea typeface="DIN Arabic Condensed"/>
                <a:cs typeface="DIN Arabic Condensed"/>
                <a:sym typeface="DIN Arabic Condensed"/>
              </a:rPr>
              <a:t>Understand the value of connections and chance opportunity</a:t>
            </a:r>
          </a:p>
        </p:txBody>
      </p:sp>
      <p:sp>
        <p:nvSpPr>
          <p:cNvPr id="30" name="TextBox 30"/>
          <p:cNvSpPr txBox="1"/>
          <p:nvPr/>
        </p:nvSpPr>
        <p:spPr>
          <a:xfrm>
            <a:off x="6641838" y="175269"/>
            <a:ext cx="11505896" cy="1253698"/>
          </a:xfrm>
          <a:prstGeom prst="rect">
            <a:avLst/>
          </a:prstGeom>
        </p:spPr>
        <p:txBody>
          <a:bodyPr lIns="0" tIns="0" rIns="0" bIns="0" rtlCol="0" anchor="t">
            <a:spAutoFit/>
          </a:bodyPr>
          <a:lstStyle/>
          <a:p>
            <a:pPr marL="0" lvl="0" indent="0" algn="ctr">
              <a:lnSpc>
                <a:spcPts val="10173"/>
              </a:lnSpc>
              <a:spcBef>
                <a:spcPct val="0"/>
              </a:spcBef>
            </a:pPr>
            <a:r>
              <a:rPr lang="en-US" sz="7266" spc="1555">
                <a:solidFill>
                  <a:srgbClr val="E61955"/>
                </a:solidFill>
                <a:latin typeface="Black Diamond"/>
                <a:ea typeface="Black Diamond"/>
                <a:cs typeface="Black Diamond"/>
                <a:sym typeface="Black Diamond"/>
              </a:rPr>
              <a:t>Your</a:t>
            </a:r>
            <a:r>
              <a:rPr lang="en-US" sz="7266" u="none" strike="noStrike" spc="1555">
                <a:solidFill>
                  <a:srgbClr val="E61955"/>
                </a:solidFill>
                <a:latin typeface="Black Diamond"/>
                <a:ea typeface="Black Diamond"/>
                <a:cs typeface="Black Diamond"/>
                <a:sym typeface="Black Diamond"/>
              </a:rPr>
              <a:t> CAREER Journey </a:t>
            </a:r>
          </a:p>
        </p:txBody>
      </p:sp>
      <p:sp>
        <p:nvSpPr>
          <p:cNvPr id="31" name="TextBox 31"/>
          <p:cNvSpPr txBox="1"/>
          <p:nvPr/>
        </p:nvSpPr>
        <p:spPr>
          <a:xfrm>
            <a:off x="8889770" y="2825870"/>
            <a:ext cx="3384744" cy="1256590"/>
          </a:xfrm>
          <a:prstGeom prst="rect">
            <a:avLst/>
          </a:prstGeom>
        </p:spPr>
        <p:txBody>
          <a:bodyPr lIns="0" tIns="0" rIns="0" bIns="0" rtlCol="0" anchor="t">
            <a:spAutoFit/>
          </a:bodyPr>
          <a:lstStyle/>
          <a:p>
            <a:pPr algn="l">
              <a:lnSpc>
                <a:spcPts val="3225"/>
              </a:lnSpc>
            </a:pPr>
            <a:r>
              <a:rPr lang="en-US" sz="2303" spc="73">
                <a:solidFill>
                  <a:srgbClr val="2D3740"/>
                </a:solidFill>
                <a:latin typeface="DIN Arabic Condensed"/>
                <a:ea typeface="DIN Arabic Condensed"/>
                <a:cs typeface="DIN Arabic Condensed"/>
                <a:sym typeface="DIN Arabic Condensed"/>
              </a:rPr>
              <a:t>Accurate career information is needed to make informed choices</a:t>
            </a:r>
          </a:p>
          <a:p>
            <a:pPr marL="0" lvl="1" indent="0" algn="l">
              <a:lnSpc>
                <a:spcPts val="3225"/>
              </a:lnSpc>
              <a:spcBef>
                <a:spcPct val="0"/>
              </a:spcBef>
            </a:pPr>
            <a:endParaRPr lang="en-US" sz="2303" spc="73">
              <a:solidFill>
                <a:srgbClr val="2D3740"/>
              </a:solidFill>
              <a:latin typeface="DIN Arabic Condensed"/>
              <a:ea typeface="DIN Arabic Condensed"/>
              <a:cs typeface="DIN Arabic Condensed"/>
              <a:sym typeface="DIN Arabic Condensed"/>
            </a:endParaRPr>
          </a:p>
        </p:txBody>
      </p:sp>
      <p:sp>
        <p:nvSpPr>
          <p:cNvPr id="32" name="TextBox 32"/>
          <p:cNvSpPr txBox="1"/>
          <p:nvPr/>
        </p:nvSpPr>
        <p:spPr>
          <a:xfrm>
            <a:off x="333779" y="6205193"/>
            <a:ext cx="7674173" cy="3282174"/>
          </a:xfrm>
          <a:prstGeom prst="rect">
            <a:avLst/>
          </a:prstGeom>
        </p:spPr>
        <p:txBody>
          <a:bodyPr lIns="0" tIns="0" rIns="0" bIns="0" rtlCol="0" anchor="t">
            <a:spAutoFit/>
          </a:bodyPr>
          <a:lstStyle/>
          <a:p>
            <a:pPr marL="1041483" lvl="1" indent="-571500" algn="l">
              <a:lnSpc>
                <a:spcPts val="6530"/>
              </a:lnSpc>
              <a:buClr>
                <a:srgbClr val="FF0066"/>
              </a:buClr>
              <a:buFont typeface="Arial" panose="020B0604020202020204" pitchFamily="34" charset="0"/>
              <a:buChar char="•"/>
            </a:pPr>
            <a:r>
              <a:rPr lang="en-US" sz="4353" b="1" spc="226" dirty="0">
                <a:solidFill>
                  <a:srgbClr val="E61955"/>
                </a:solidFill>
                <a:latin typeface="Barlow SemiCondensed Bold"/>
                <a:ea typeface="Barlow SemiCondensed Bold"/>
                <a:cs typeface="Barlow SemiCondensed Bold"/>
                <a:sym typeface="Barlow SemiCondensed Bold"/>
              </a:rPr>
              <a:t>18</a:t>
            </a:r>
            <a:r>
              <a:rPr lang="en-US" sz="4353" b="1" spc="226" dirty="0">
                <a:solidFill>
                  <a:srgbClr val="F33283"/>
                </a:solidFill>
                <a:latin typeface="Barlow SemiCondensed Bold"/>
                <a:ea typeface="Barlow SemiCondensed Bold"/>
                <a:cs typeface="Barlow SemiCondensed Bold"/>
                <a:sym typeface="Barlow SemiCondensed Bold"/>
              </a:rPr>
              <a:t> </a:t>
            </a:r>
            <a:r>
              <a:rPr lang="en-US" sz="4353" spc="226" dirty="0">
                <a:solidFill>
                  <a:srgbClr val="000000"/>
                </a:solidFill>
                <a:latin typeface="Barlow SemiCondensed"/>
                <a:ea typeface="Barlow SemiCondensed"/>
                <a:cs typeface="Barlow SemiCondensed"/>
                <a:sym typeface="Barlow SemiCondensed"/>
              </a:rPr>
              <a:t>jobs</a:t>
            </a:r>
          </a:p>
          <a:p>
            <a:pPr marL="1041483" lvl="1" indent="-571500" algn="l">
              <a:lnSpc>
                <a:spcPts val="6530"/>
              </a:lnSpc>
              <a:buClr>
                <a:srgbClr val="FF0066"/>
              </a:buClr>
              <a:buFont typeface="Arial" panose="020B0604020202020204" pitchFamily="34" charset="0"/>
              <a:buChar char="•"/>
            </a:pPr>
            <a:r>
              <a:rPr lang="en-US" sz="4353" b="1" spc="226" dirty="0">
                <a:solidFill>
                  <a:srgbClr val="E61955"/>
                </a:solidFill>
                <a:latin typeface="Barlow SemiCondensed Bold"/>
                <a:ea typeface="Barlow SemiCondensed Bold"/>
                <a:cs typeface="Barlow SemiCondensed Bold"/>
                <a:sym typeface="Barlow SemiCondensed Bold"/>
              </a:rPr>
              <a:t>60%</a:t>
            </a:r>
            <a:r>
              <a:rPr lang="en-US" sz="4353" spc="226" dirty="0">
                <a:solidFill>
                  <a:srgbClr val="000000"/>
                </a:solidFill>
                <a:latin typeface="Barlow SemiCondensed"/>
                <a:ea typeface="Barlow SemiCondensed"/>
                <a:cs typeface="Barlow SemiCondensed"/>
                <a:sym typeface="Barlow SemiCondensed"/>
              </a:rPr>
              <a:t> of jobs don’t yet exist</a:t>
            </a:r>
          </a:p>
          <a:p>
            <a:pPr marL="1041483" lvl="1" indent="-571500" algn="l">
              <a:lnSpc>
                <a:spcPts val="6530"/>
              </a:lnSpc>
              <a:buClr>
                <a:srgbClr val="FF0066"/>
              </a:buClr>
              <a:buFont typeface="Arial" panose="020B0604020202020204" pitchFamily="34" charset="0"/>
              <a:buChar char="•"/>
            </a:pPr>
            <a:r>
              <a:rPr lang="en-US" sz="4353" spc="226" dirty="0">
                <a:solidFill>
                  <a:srgbClr val="000000"/>
                </a:solidFill>
                <a:latin typeface="Barlow SemiCondensed"/>
                <a:ea typeface="Barlow SemiCondensed"/>
                <a:cs typeface="Barlow SemiCondensed"/>
                <a:sym typeface="Barlow SemiCondensed"/>
              </a:rPr>
              <a:t>Average years of tenure is</a:t>
            </a:r>
            <a:r>
              <a:rPr lang="en-US" sz="4353" b="1" spc="226" dirty="0">
                <a:solidFill>
                  <a:srgbClr val="E61955"/>
                </a:solidFill>
                <a:latin typeface="Barlow SemiCondensed Bold"/>
                <a:ea typeface="Barlow SemiCondensed Bold"/>
                <a:cs typeface="Barlow SemiCondensed Bold"/>
                <a:sym typeface="Barlow SemiCondensed Bold"/>
              </a:rPr>
              <a:t>?</a:t>
            </a:r>
          </a:p>
          <a:p>
            <a:pPr marL="1041483" lvl="1" indent="-571500" algn="l">
              <a:lnSpc>
                <a:spcPts val="6530"/>
              </a:lnSpc>
              <a:buClr>
                <a:srgbClr val="FF0066"/>
              </a:buClr>
              <a:buFont typeface="Arial" panose="020B0604020202020204" pitchFamily="34" charset="0"/>
              <a:buChar char="•"/>
            </a:pPr>
            <a:r>
              <a:rPr lang="en-US" sz="4353" spc="226" dirty="0">
                <a:solidFill>
                  <a:srgbClr val="000000"/>
                </a:solidFill>
                <a:latin typeface="Barlow SemiCondensed"/>
                <a:ea typeface="Barlow SemiCondensed"/>
                <a:cs typeface="Barlow SemiCondensed"/>
                <a:sym typeface="Barlow SemiCondensed"/>
              </a:rPr>
              <a:t>Exit age is</a:t>
            </a:r>
            <a:r>
              <a:rPr lang="en-US" sz="4353" b="1" spc="226" dirty="0">
                <a:solidFill>
                  <a:srgbClr val="E61955"/>
                </a:solidFill>
                <a:latin typeface="Barlow SemiCondensed Bold"/>
                <a:ea typeface="Barlow SemiCondensed Bold"/>
                <a:cs typeface="Barlow SemiCondensed Bold"/>
                <a:sym typeface="Barlow SemiCondensed Bold"/>
              </a:rPr>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9510" y="6579520"/>
            <a:ext cx="791499" cy="791499"/>
            <a:chOff x="0" y="0"/>
            <a:chExt cx="1055332" cy="1055332"/>
          </a:xfrm>
        </p:grpSpPr>
        <p:sp>
          <p:nvSpPr>
            <p:cNvPr id="3" name="Freeform 3"/>
            <p:cNvSpPr/>
            <p:nvPr/>
          </p:nvSpPr>
          <p:spPr>
            <a:xfrm>
              <a:off x="0" y="0"/>
              <a:ext cx="1055370" cy="1055370"/>
            </a:xfrm>
            <a:custGeom>
              <a:avLst/>
              <a:gdLst/>
              <a:ahLst/>
              <a:cxnLst/>
              <a:rect l="l" t="t" r="r" b="b"/>
              <a:pathLst>
                <a:path w="1055370" h="1055370">
                  <a:moveTo>
                    <a:pt x="0" y="527685"/>
                  </a:moveTo>
                  <a:cubicBezTo>
                    <a:pt x="0" y="236220"/>
                    <a:pt x="236220" y="0"/>
                    <a:pt x="527685" y="0"/>
                  </a:cubicBezTo>
                  <a:cubicBezTo>
                    <a:pt x="819150" y="0"/>
                    <a:pt x="1055370" y="236220"/>
                    <a:pt x="1055370" y="527685"/>
                  </a:cubicBezTo>
                  <a:cubicBezTo>
                    <a:pt x="1055370" y="819150"/>
                    <a:pt x="819150" y="1055370"/>
                    <a:pt x="527685" y="1055370"/>
                  </a:cubicBezTo>
                  <a:cubicBezTo>
                    <a:pt x="236220" y="1055370"/>
                    <a:pt x="0" y="819150"/>
                    <a:pt x="0" y="527685"/>
                  </a:cubicBezTo>
                  <a:close/>
                </a:path>
              </a:pathLst>
            </a:custGeom>
            <a:solidFill>
              <a:srgbClr val="E61955"/>
            </a:solidFill>
          </p:spPr>
          <p:txBody>
            <a:bodyPr/>
            <a:lstStyle/>
            <a:p>
              <a:endParaRPr lang="en-AU"/>
            </a:p>
          </p:txBody>
        </p:sp>
      </p:grpSp>
      <p:grpSp>
        <p:nvGrpSpPr>
          <p:cNvPr id="4" name="Group 4"/>
          <p:cNvGrpSpPr/>
          <p:nvPr/>
        </p:nvGrpSpPr>
        <p:grpSpPr>
          <a:xfrm rot="5400000">
            <a:off x="10566183" y="6872618"/>
            <a:ext cx="238154" cy="205302"/>
            <a:chOff x="0" y="0"/>
            <a:chExt cx="317538" cy="273736"/>
          </a:xfrm>
        </p:grpSpPr>
        <p:sp>
          <p:nvSpPr>
            <p:cNvPr id="5" name="Freeform 5"/>
            <p:cNvSpPr/>
            <p:nvPr/>
          </p:nvSpPr>
          <p:spPr>
            <a:xfrm>
              <a:off x="0" y="0"/>
              <a:ext cx="317500" cy="273685"/>
            </a:xfrm>
            <a:custGeom>
              <a:avLst/>
              <a:gdLst/>
              <a:ahLst/>
              <a:cxnLst/>
              <a:rect l="l" t="t" r="r" b="b"/>
              <a:pathLst>
                <a:path w="317500" h="273685">
                  <a:moveTo>
                    <a:pt x="0" y="273685"/>
                  </a:moveTo>
                  <a:lnTo>
                    <a:pt x="158750" y="0"/>
                  </a:lnTo>
                  <a:lnTo>
                    <a:pt x="317500" y="273685"/>
                  </a:lnTo>
                  <a:close/>
                </a:path>
              </a:pathLst>
            </a:custGeom>
            <a:solidFill>
              <a:srgbClr val="FFFFFF"/>
            </a:solidFill>
          </p:spPr>
          <p:txBody>
            <a:bodyPr/>
            <a:lstStyle/>
            <a:p>
              <a:endParaRPr lang="en-AU"/>
            </a:p>
          </p:txBody>
        </p:sp>
      </p:grpSp>
      <p:grpSp>
        <p:nvGrpSpPr>
          <p:cNvPr id="6" name="Group 6"/>
          <p:cNvGrpSpPr/>
          <p:nvPr/>
        </p:nvGrpSpPr>
        <p:grpSpPr>
          <a:xfrm>
            <a:off x="0" y="7371019"/>
            <a:ext cx="4408694" cy="1405438"/>
            <a:chOff x="0" y="0"/>
            <a:chExt cx="1161137" cy="370157"/>
          </a:xfrm>
        </p:grpSpPr>
        <p:sp>
          <p:nvSpPr>
            <p:cNvPr id="7" name="Freeform 7"/>
            <p:cNvSpPr/>
            <p:nvPr/>
          </p:nvSpPr>
          <p:spPr>
            <a:xfrm>
              <a:off x="0" y="0"/>
              <a:ext cx="1161137" cy="370157"/>
            </a:xfrm>
            <a:custGeom>
              <a:avLst/>
              <a:gdLst/>
              <a:ahLst/>
              <a:cxnLst/>
              <a:rect l="l" t="t" r="r" b="b"/>
              <a:pathLst>
                <a:path w="1161137" h="370157">
                  <a:moveTo>
                    <a:pt x="0" y="0"/>
                  </a:moveTo>
                  <a:lnTo>
                    <a:pt x="1161137" y="0"/>
                  </a:lnTo>
                  <a:lnTo>
                    <a:pt x="1161137" y="370157"/>
                  </a:lnTo>
                  <a:lnTo>
                    <a:pt x="0" y="370157"/>
                  </a:lnTo>
                  <a:close/>
                </a:path>
              </a:pathLst>
            </a:custGeom>
            <a:solidFill>
              <a:srgbClr val="E61955"/>
            </a:solidFill>
          </p:spPr>
          <p:txBody>
            <a:bodyPr/>
            <a:lstStyle/>
            <a:p>
              <a:endParaRPr lang="en-AU"/>
            </a:p>
          </p:txBody>
        </p:sp>
        <p:sp>
          <p:nvSpPr>
            <p:cNvPr id="8" name="TextBox 8"/>
            <p:cNvSpPr txBox="1"/>
            <p:nvPr/>
          </p:nvSpPr>
          <p:spPr>
            <a:xfrm>
              <a:off x="0" y="-142875"/>
              <a:ext cx="1161137" cy="513032"/>
            </a:xfrm>
            <a:prstGeom prst="rect">
              <a:avLst/>
            </a:prstGeom>
          </p:spPr>
          <p:txBody>
            <a:bodyPr lIns="50800" tIns="50800" rIns="50800" bIns="50800" rtlCol="0" anchor="ctr"/>
            <a:lstStyle/>
            <a:p>
              <a:pPr marL="0" lvl="0" indent="0" algn="ctr">
                <a:lnSpc>
                  <a:spcPts val="3599"/>
                </a:lnSpc>
              </a:pPr>
              <a:endParaRPr/>
            </a:p>
          </p:txBody>
        </p:sp>
      </p:grpSp>
      <p:grpSp>
        <p:nvGrpSpPr>
          <p:cNvPr id="9" name="Group 9"/>
          <p:cNvGrpSpPr/>
          <p:nvPr/>
        </p:nvGrpSpPr>
        <p:grpSpPr>
          <a:xfrm>
            <a:off x="5122854" y="7371019"/>
            <a:ext cx="4408694" cy="1405438"/>
            <a:chOff x="0" y="0"/>
            <a:chExt cx="1161137" cy="370157"/>
          </a:xfrm>
        </p:grpSpPr>
        <p:sp>
          <p:nvSpPr>
            <p:cNvPr id="10" name="Freeform 10"/>
            <p:cNvSpPr/>
            <p:nvPr/>
          </p:nvSpPr>
          <p:spPr>
            <a:xfrm>
              <a:off x="0" y="0"/>
              <a:ext cx="1161137" cy="370157"/>
            </a:xfrm>
            <a:custGeom>
              <a:avLst/>
              <a:gdLst/>
              <a:ahLst/>
              <a:cxnLst/>
              <a:rect l="l" t="t" r="r" b="b"/>
              <a:pathLst>
                <a:path w="1161137" h="370157">
                  <a:moveTo>
                    <a:pt x="0" y="0"/>
                  </a:moveTo>
                  <a:lnTo>
                    <a:pt x="1161137" y="0"/>
                  </a:lnTo>
                  <a:lnTo>
                    <a:pt x="1161137" y="370157"/>
                  </a:lnTo>
                  <a:lnTo>
                    <a:pt x="0" y="370157"/>
                  </a:lnTo>
                  <a:close/>
                </a:path>
              </a:pathLst>
            </a:custGeom>
            <a:solidFill>
              <a:srgbClr val="E61955"/>
            </a:solidFill>
          </p:spPr>
          <p:txBody>
            <a:bodyPr/>
            <a:lstStyle/>
            <a:p>
              <a:endParaRPr lang="en-AU"/>
            </a:p>
          </p:txBody>
        </p:sp>
        <p:sp>
          <p:nvSpPr>
            <p:cNvPr id="11" name="TextBox 11"/>
            <p:cNvSpPr txBox="1"/>
            <p:nvPr/>
          </p:nvSpPr>
          <p:spPr>
            <a:xfrm>
              <a:off x="0" y="-142875"/>
              <a:ext cx="1161137" cy="513032"/>
            </a:xfrm>
            <a:prstGeom prst="rect">
              <a:avLst/>
            </a:prstGeom>
          </p:spPr>
          <p:txBody>
            <a:bodyPr lIns="50800" tIns="50800" rIns="50800" bIns="50800" rtlCol="0" anchor="ctr"/>
            <a:lstStyle/>
            <a:p>
              <a:pPr marL="0" lvl="0" indent="0" algn="ctr">
                <a:lnSpc>
                  <a:spcPts val="3599"/>
                </a:lnSpc>
              </a:pPr>
              <a:endParaRPr/>
            </a:p>
          </p:txBody>
        </p:sp>
      </p:grpSp>
      <p:grpSp>
        <p:nvGrpSpPr>
          <p:cNvPr id="12" name="Group 12"/>
          <p:cNvGrpSpPr/>
          <p:nvPr/>
        </p:nvGrpSpPr>
        <p:grpSpPr>
          <a:xfrm>
            <a:off x="0" y="1510543"/>
            <a:ext cx="4408694" cy="5860475"/>
            <a:chOff x="0" y="0"/>
            <a:chExt cx="5878258" cy="7813967"/>
          </a:xfrm>
        </p:grpSpPr>
        <p:sp>
          <p:nvSpPr>
            <p:cNvPr id="13" name="Freeform 13"/>
            <p:cNvSpPr/>
            <p:nvPr/>
          </p:nvSpPr>
          <p:spPr>
            <a:xfrm>
              <a:off x="0" y="0"/>
              <a:ext cx="5878322" cy="7813929"/>
            </a:xfrm>
            <a:custGeom>
              <a:avLst/>
              <a:gdLst/>
              <a:ahLst/>
              <a:cxnLst/>
              <a:rect l="l" t="t" r="r" b="b"/>
              <a:pathLst>
                <a:path w="5878322" h="7813929">
                  <a:moveTo>
                    <a:pt x="0" y="0"/>
                  </a:moveTo>
                  <a:lnTo>
                    <a:pt x="5878322" y="0"/>
                  </a:lnTo>
                  <a:lnTo>
                    <a:pt x="5878322" y="7813929"/>
                  </a:lnTo>
                  <a:lnTo>
                    <a:pt x="0" y="7813929"/>
                  </a:lnTo>
                  <a:lnTo>
                    <a:pt x="0" y="0"/>
                  </a:lnTo>
                  <a:close/>
                </a:path>
              </a:pathLst>
            </a:custGeom>
            <a:blipFill>
              <a:blip r:embed="rId2"/>
              <a:stretch>
                <a:fillRect t="-404" b="-404"/>
              </a:stretch>
            </a:blipFill>
          </p:spPr>
          <p:txBody>
            <a:bodyPr/>
            <a:lstStyle/>
            <a:p>
              <a:endParaRPr lang="en-AU"/>
            </a:p>
          </p:txBody>
        </p:sp>
      </p:grpSp>
      <p:grpSp>
        <p:nvGrpSpPr>
          <p:cNvPr id="14" name="Group 14"/>
          <p:cNvGrpSpPr/>
          <p:nvPr/>
        </p:nvGrpSpPr>
        <p:grpSpPr>
          <a:xfrm>
            <a:off x="5122854" y="1510543"/>
            <a:ext cx="4408694" cy="5860475"/>
            <a:chOff x="0" y="0"/>
            <a:chExt cx="5878258" cy="7813967"/>
          </a:xfrm>
        </p:grpSpPr>
        <p:sp>
          <p:nvSpPr>
            <p:cNvPr id="15" name="Freeform 15"/>
            <p:cNvSpPr/>
            <p:nvPr/>
          </p:nvSpPr>
          <p:spPr>
            <a:xfrm>
              <a:off x="0" y="0"/>
              <a:ext cx="5878322" cy="7813929"/>
            </a:xfrm>
            <a:custGeom>
              <a:avLst/>
              <a:gdLst/>
              <a:ahLst/>
              <a:cxnLst/>
              <a:rect l="l" t="t" r="r" b="b"/>
              <a:pathLst>
                <a:path w="5878322" h="7813929">
                  <a:moveTo>
                    <a:pt x="0" y="0"/>
                  </a:moveTo>
                  <a:lnTo>
                    <a:pt x="5878322" y="0"/>
                  </a:lnTo>
                  <a:lnTo>
                    <a:pt x="5878322" y="7813929"/>
                  </a:lnTo>
                  <a:lnTo>
                    <a:pt x="0" y="7813929"/>
                  </a:lnTo>
                  <a:lnTo>
                    <a:pt x="0" y="0"/>
                  </a:lnTo>
                  <a:close/>
                </a:path>
              </a:pathLst>
            </a:custGeom>
            <a:blipFill>
              <a:blip r:embed="rId3"/>
              <a:stretch>
                <a:fillRect t="-404" b="-404"/>
              </a:stretch>
            </a:blipFill>
          </p:spPr>
          <p:txBody>
            <a:bodyPr/>
            <a:lstStyle/>
            <a:p>
              <a:endParaRPr lang="en-AU"/>
            </a:p>
          </p:txBody>
        </p:sp>
      </p:grpSp>
      <p:sp>
        <p:nvSpPr>
          <p:cNvPr id="16" name="TextBox 16"/>
          <p:cNvSpPr txBox="1"/>
          <p:nvPr/>
        </p:nvSpPr>
        <p:spPr>
          <a:xfrm>
            <a:off x="10245923" y="1710922"/>
            <a:ext cx="6645545" cy="904875"/>
          </a:xfrm>
          <a:prstGeom prst="rect">
            <a:avLst/>
          </a:prstGeom>
        </p:spPr>
        <p:txBody>
          <a:bodyPr lIns="0" tIns="0" rIns="0" bIns="0" rtlCol="0" anchor="t">
            <a:spAutoFit/>
          </a:bodyPr>
          <a:lstStyle/>
          <a:p>
            <a:pPr marL="0" lvl="0" indent="0" algn="just">
              <a:lnSpc>
                <a:spcPts val="3552"/>
              </a:lnSpc>
            </a:pPr>
            <a:r>
              <a:rPr lang="en-US" sz="2960">
                <a:solidFill>
                  <a:srgbClr val="000000"/>
                </a:solidFill>
                <a:latin typeface="Bebas Neue"/>
                <a:ea typeface="Bebas Neue"/>
                <a:cs typeface="Bebas Neue"/>
                <a:sym typeface="Bebas Neue"/>
              </a:rPr>
              <a:t>Your digital footprint is like your online resume — choose what you want it to say</a:t>
            </a:r>
          </a:p>
        </p:txBody>
      </p:sp>
      <p:sp>
        <p:nvSpPr>
          <p:cNvPr id="17" name="TextBox 17"/>
          <p:cNvSpPr txBox="1"/>
          <p:nvPr/>
        </p:nvSpPr>
        <p:spPr>
          <a:xfrm>
            <a:off x="262330" y="7883238"/>
            <a:ext cx="3884034" cy="371475"/>
          </a:xfrm>
          <a:prstGeom prst="rect">
            <a:avLst/>
          </a:prstGeom>
        </p:spPr>
        <p:txBody>
          <a:bodyPr lIns="0" tIns="0" rIns="0" bIns="0" rtlCol="0" anchor="t">
            <a:spAutoFit/>
          </a:bodyPr>
          <a:lstStyle/>
          <a:p>
            <a:pPr marL="0" lvl="0" indent="0" algn="ctr">
              <a:lnSpc>
                <a:spcPts val="2877"/>
              </a:lnSpc>
            </a:pPr>
            <a:r>
              <a:rPr lang="en-US" sz="2398" b="1">
                <a:solidFill>
                  <a:srgbClr val="F2F2F2"/>
                </a:solidFill>
                <a:latin typeface="Work Sans Bold"/>
                <a:ea typeface="Work Sans Bold"/>
                <a:cs typeface="Work Sans Bold"/>
                <a:sym typeface="Work Sans Bold"/>
              </a:rPr>
              <a:t>NEGATIVE FOOTPRINT</a:t>
            </a:r>
          </a:p>
        </p:txBody>
      </p:sp>
      <p:sp>
        <p:nvSpPr>
          <p:cNvPr id="18" name="TextBox 18"/>
          <p:cNvSpPr txBox="1"/>
          <p:nvPr/>
        </p:nvSpPr>
        <p:spPr>
          <a:xfrm>
            <a:off x="5385183" y="7883238"/>
            <a:ext cx="3884034" cy="371475"/>
          </a:xfrm>
          <a:prstGeom prst="rect">
            <a:avLst/>
          </a:prstGeom>
        </p:spPr>
        <p:txBody>
          <a:bodyPr lIns="0" tIns="0" rIns="0" bIns="0" rtlCol="0" anchor="t">
            <a:spAutoFit/>
          </a:bodyPr>
          <a:lstStyle/>
          <a:p>
            <a:pPr marL="0" lvl="0" indent="0" algn="ctr">
              <a:lnSpc>
                <a:spcPts val="2877"/>
              </a:lnSpc>
            </a:pPr>
            <a:r>
              <a:rPr lang="en-US" sz="2398" b="1">
                <a:solidFill>
                  <a:srgbClr val="F2F2F2"/>
                </a:solidFill>
                <a:latin typeface="Work Sans Bold"/>
                <a:ea typeface="Work Sans Bold"/>
                <a:cs typeface="Work Sans Bold"/>
                <a:sym typeface="Work Sans Bold"/>
              </a:rPr>
              <a:t>POSITIVE FOOTPRINT</a:t>
            </a:r>
          </a:p>
        </p:txBody>
      </p:sp>
      <p:sp>
        <p:nvSpPr>
          <p:cNvPr id="19" name="TextBox 19"/>
          <p:cNvSpPr txBox="1"/>
          <p:nvPr/>
        </p:nvSpPr>
        <p:spPr>
          <a:xfrm>
            <a:off x="11636340" y="6324664"/>
            <a:ext cx="5622960" cy="1158336"/>
          </a:xfrm>
          <a:prstGeom prst="rect">
            <a:avLst/>
          </a:prstGeom>
        </p:spPr>
        <p:txBody>
          <a:bodyPr lIns="0" tIns="0" rIns="0" bIns="0" rtlCol="0" anchor="t">
            <a:spAutoFit/>
          </a:bodyPr>
          <a:lstStyle/>
          <a:p>
            <a:pPr marL="0" lvl="0" indent="0" algn="l">
              <a:lnSpc>
                <a:spcPts val="3012"/>
              </a:lnSpc>
            </a:pPr>
            <a:r>
              <a:rPr lang="en-US" sz="1673">
                <a:solidFill>
                  <a:srgbClr val="757474"/>
                </a:solidFill>
                <a:latin typeface="Helvetica Neue LT Std 1"/>
                <a:ea typeface="Helvetica Neue LT Std 1"/>
                <a:cs typeface="Helvetica Neue LT Std 1"/>
                <a:sym typeface="Helvetica Neue LT Std 1"/>
              </a:rPr>
              <a:t>Inappropriate photos, offensive comments, and unprofessional behaviour vs showcasing achievements, professional posts, and positive community engagement.</a:t>
            </a:r>
          </a:p>
        </p:txBody>
      </p:sp>
      <p:sp>
        <p:nvSpPr>
          <p:cNvPr id="20" name="TextBox 20"/>
          <p:cNvSpPr txBox="1"/>
          <p:nvPr/>
        </p:nvSpPr>
        <p:spPr>
          <a:xfrm>
            <a:off x="10395702" y="3681096"/>
            <a:ext cx="6645545" cy="1792701"/>
          </a:xfrm>
          <a:prstGeom prst="rect">
            <a:avLst/>
          </a:prstGeom>
        </p:spPr>
        <p:txBody>
          <a:bodyPr lIns="0" tIns="0" rIns="0" bIns="0" rtlCol="0" anchor="t">
            <a:spAutoFit/>
          </a:bodyPr>
          <a:lstStyle/>
          <a:p>
            <a:pPr marL="0" lvl="0" indent="0" algn="l">
              <a:lnSpc>
                <a:spcPts val="3552"/>
              </a:lnSpc>
            </a:pPr>
            <a:r>
              <a:rPr lang="en-US" sz="1973">
                <a:solidFill>
                  <a:srgbClr val="757474"/>
                </a:solidFill>
                <a:latin typeface="Helvetica Neue LT Std 1"/>
                <a:ea typeface="Helvetica Neue LT Std 1"/>
                <a:cs typeface="Helvetica Neue LT Std 1"/>
                <a:sym typeface="Helvetica Neue LT Std 1"/>
              </a:rPr>
              <a:t>The choice is yours — every post, comment, and share shapes how the world sees you. A negative footprint can close doors, while a positive one opens up opportunities for your future.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5882" y="0"/>
            <a:ext cx="18999200" cy="1745907"/>
            <a:chOff x="0" y="0"/>
            <a:chExt cx="25332266" cy="2327876"/>
          </a:xfrm>
        </p:grpSpPr>
        <p:sp>
          <p:nvSpPr>
            <p:cNvPr id="3" name="Freeform 3"/>
            <p:cNvSpPr/>
            <p:nvPr/>
          </p:nvSpPr>
          <p:spPr>
            <a:xfrm>
              <a:off x="0" y="0"/>
              <a:ext cx="25332310" cy="2327910"/>
            </a:xfrm>
            <a:custGeom>
              <a:avLst/>
              <a:gdLst/>
              <a:ahLst/>
              <a:cxnLst/>
              <a:rect l="l" t="t" r="r" b="b"/>
              <a:pathLst>
                <a:path w="25332310" h="2327910">
                  <a:moveTo>
                    <a:pt x="0" y="0"/>
                  </a:moveTo>
                  <a:lnTo>
                    <a:pt x="25332310" y="0"/>
                  </a:lnTo>
                  <a:lnTo>
                    <a:pt x="25332310" y="2327910"/>
                  </a:lnTo>
                  <a:lnTo>
                    <a:pt x="0" y="2327910"/>
                  </a:lnTo>
                  <a:close/>
                </a:path>
              </a:pathLst>
            </a:custGeom>
            <a:solidFill>
              <a:srgbClr val="ED1C58"/>
            </a:solidFill>
          </p:spPr>
          <p:txBody>
            <a:bodyPr/>
            <a:lstStyle/>
            <a:p>
              <a:endParaRPr lang="en-AU"/>
            </a:p>
          </p:txBody>
        </p:sp>
      </p:grpSp>
      <p:sp>
        <p:nvSpPr>
          <p:cNvPr id="4" name="Freeform 4"/>
          <p:cNvSpPr/>
          <p:nvPr/>
        </p:nvSpPr>
        <p:spPr>
          <a:xfrm>
            <a:off x="10549355" y="580105"/>
            <a:ext cx="10914848" cy="12527803"/>
          </a:xfrm>
          <a:custGeom>
            <a:avLst/>
            <a:gdLst/>
            <a:ahLst/>
            <a:cxnLst/>
            <a:rect l="l" t="t" r="r" b="b"/>
            <a:pathLst>
              <a:path w="10914848" h="12527803">
                <a:moveTo>
                  <a:pt x="0" y="0"/>
                </a:moveTo>
                <a:lnTo>
                  <a:pt x="10914848" y="0"/>
                </a:lnTo>
                <a:lnTo>
                  <a:pt x="10914848" y="12527803"/>
                </a:lnTo>
                <a:lnTo>
                  <a:pt x="0" y="12527803"/>
                </a:lnTo>
                <a:lnTo>
                  <a:pt x="0" y="0"/>
                </a:lnTo>
                <a:close/>
              </a:path>
            </a:pathLst>
          </a:custGeom>
          <a:blipFill>
            <a:blip r:embed="rId4"/>
            <a:stretch>
              <a:fillRect/>
            </a:stretch>
          </a:blipFill>
        </p:spPr>
        <p:txBody>
          <a:bodyPr/>
          <a:lstStyle/>
          <a:p>
            <a:endParaRPr lang="en-AU"/>
          </a:p>
        </p:txBody>
      </p:sp>
      <p:pic>
        <p:nvPicPr>
          <p:cNvPr id="5" name="Picture 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rcRect t="657" r="9540" b="6844"/>
          <a:stretch>
            <a:fillRect/>
          </a:stretch>
        </p:blipFill>
        <p:spPr>
          <a:xfrm>
            <a:off x="11876400" y="1339470"/>
            <a:ext cx="4243344" cy="7713666"/>
          </a:xfrm>
          <a:prstGeom prst="rect">
            <a:avLst/>
          </a:prstGeom>
        </p:spPr>
      </p:pic>
      <p:sp>
        <p:nvSpPr>
          <p:cNvPr id="6" name="TextBox 6"/>
          <p:cNvSpPr txBox="1"/>
          <p:nvPr/>
        </p:nvSpPr>
        <p:spPr>
          <a:xfrm>
            <a:off x="235886" y="1820640"/>
            <a:ext cx="10495601" cy="6360801"/>
          </a:xfrm>
          <a:prstGeom prst="rect">
            <a:avLst/>
          </a:prstGeom>
        </p:spPr>
        <p:txBody>
          <a:bodyPr lIns="0" tIns="0" rIns="0" bIns="0" rtlCol="0" anchor="t">
            <a:spAutoFit/>
          </a:bodyPr>
          <a:lstStyle/>
          <a:p>
            <a:pPr marL="533869" lvl="1" indent="-266935" algn="l">
              <a:lnSpc>
                <a:spcPts val="7079"/>
              </a:lnSpc>
              <a:buFont typeface="Arial"/>
              <a:buChar char="•"/>
            </a:pPr>
            <a:r>
              <a:rPr lang="en-US" sz="2949">
                <a:solidFill>
                  <a:srgbClr val="000000"/>
                </a:solidFill>
                <a:latin typeface="Helvetica Neue LT Std 1"/>
                <a:ea typeface="Helvetica Neue LT Std 1"/>
                <a:cs typeface="Helvetica Neue LT Std 1"/>
                <a:sym typeface="Helvetica Neue LT Std 1"/>
              </a:rPr>
              <a:t>Don’t make </a:t>
            </a:r>
            <a:r>
              <a:rPr lang="en-US" sz="2949">
                <a:solidFill>
                  <a:srgbClr val="E0004D"/>
                </a:solidFill>
                <a:latin typeface="Helvetica Neue LT Std 1"/>
                <a:ea typeface="Helvetica Neue LT Std 1"/>
                <a:cs typeface="Helvetica Neue LT Std 1"/>
                <a:sym typeface="Helvetica Neue LT Std 1"/>
              </a:rPr>
              <a:t>BAD POSTS</a:t>
            </a:r>
          </a:p>
          <a:p>
            <a:pPr marL="533869" lvl="1" indent="-266935" algn="l">
              <a:lnSpc>
                <a:spcPts val="4129"/>
              </a:lnSpc>
              <a:buFont typeface="Arial"/>
              <a:buChar char="•"/>
            </a:pPr>
            <a:r>
              <a:rPr lang="en-US" sz="2949">
                <a:solidFill>
                  <a:srgbClr val="2D3740"/>
                </a:solidFill>
                <a:latin typeface="Helvetica Neue LT Std 1"/>
                <a:ea typeface="Helvetica Neue LT Std 1"/>
                <a:cs typeface="Helvetica Neue LT Std 1"/>
                <a:sym typeface="Helvetica Neue LT Std 1"/>
              </a:rPr>
              <a:t>Don’t</a:t>
            </a:r>
            <a:r>
              <a:rPr lang="en-US" sz="2949">
                <a:solidFill>
                  <a:srgbClr val="E0004D"/>
                </a:solidFill>
                <a:latin typeface="Helvetica Neue LT Std 1"/>
                <a:ea typeface="Helvetica Neue LT Std 1"/>
                <a:cs typeface="Helvetica Neue LT Std 1"/>
                <a:sym typeface="Helvetica Neue LT Std 1"/>
              </a:rPr>
              <a:t> share photos of people </a:t>
            </a:r>
            <a:r>
              <a:rPr lang="en-US" sz="2949">
                <a:solidFill>
                  <a:srgbClr val="2D3740"/>
                </a:solidFill>
                <a:latin typeface="Helvetica Neue LT Std 1"/>
                <a:ea typeface="Helvetica Neue LT Std 1"/>
                <a:cs typeface="Helvetica Neue LT Std 1"/>
                <a:sym typeface="Helvetica Neue LT Std 1"/>
              </a:rPr>
              <a:t>that could</a:t>
            </a:r>
            <a:r>
              <a:rPr lang="en-US" sz="2949">
                <a:solidFill>
                  <a:srgbClr val="E0004D"/>
                </a:solidFill>
                <a:latin typeface="Helvetica Neue LT Std 1"/>
                <a:ea typeface="Helvetica Neue LT Std 1"/>
                <a:cs typeface="Helvetica Neue LT Std 1"/>
                <a:sym typeface="Helvetica Neue LT Std 1"/>
              </a:rPr>
              <a:t> compromise </a:t>
            </a:r>
            <a:r>
              <a:rPr lang="en-US" sz="2949">
                <a:solidFill>
                  <a:srgbClr val="2D3740"/>
                </a:solidFill>
                <a:latin typeface="Helvetica Neue LT Std 1"/>
                <a:ea typeface="Helvetica Neue LT Std 1"/>
                <a:cs typeface="Helvetica Neue LT Std 1"/>
                <a:sym typeface="Helvetica Neue LT Std 1"/>
              </a:rPr>
              <a:t>them later</a:t>
            </a:r>
          </a:p>
          <a:p>
            <a:pPr marL="533869" lvl="1" indent="-266935" algn="l">
              <a:lnSpc>
                <a:spcPts val="7079"/>
              </a:lnSpc>
              <a:buFont typeface="Arial"/>
              <a:buChar char="•"/>
            </a:pPr>
            <a:r>
              <a:rPr lang="en-US" sz="2949">
                <a:solidFill>
                  <a:srgbClr val="000000"/>
                </a:solidFill>
                <a:latin typeface="Helvetica Neue LT Std 1"/>
                <a:ea typeface="Helvetica Neue LT Std 1"/>
                <a:cs typeface="Helvetica Neue LT Std 1"/>
                <a:sym typeface="Helvetica Neue LT Std 1"/>
              </a:rPr>
              <a:t>Ask yourself </a:t>
            </a:r>
            <a:r>
              <a:rPr lang="en-US" sz="2949">
                <a:solidFill>
                  <a:srgbClr val="E0004D"/>
                </a:solidFill>
                <a:latin typeface="Helvetica Neue LT Std 1"/>
                <a:ea typeface="Helvetica Neue LT Std 1"/>
                <a:cs typeface="Helvetica Neue LT Std 1"/>
                <a:sym typeface="Helvetica Neue LT Std 1"/>
              </a:rPr>
              <a:t>IS IT TRUE? IS IT NICE?</a:t>
            </a:r>
          </a:p>
          <a:p>
            <a:pPr marL="533869" lvl="1" indent="-266935" algn="l">
              <a:lnSpc>
                <a:spcPts val="7079"/>
              </a:lnSpc>
              <a:buFont typeface="Arial"/>
              <a:buChar char="•"/>
            </a:pPr>
            <a:r>
              <a:rPr lang="en-US" sz="2949">
                <a:solidFill>
                  <a:srgbClr val="000000"/>
                </a:solidFill>
                <a:latin typeface="Helvetica Neue LT Std 1"/>
                <a:ea typeface="Helvetica Neue LT Std 1"/>
                <a:cs typeface="Helvetica Neue LT Std 1"/>
                <a:sym typeface="Helvetica Neue LT Std 1"/>
              </a:rPr>
              <a:t>Am I being </a:t>
            </a:r>
            <a:r>
              <a:rPr lang="en-US" sz="2949">
                <a:solidFill>
                  <a:srgbClr val="E0004D"/>
                </a:solidFill>
                <a:latin typeface="Helvetica Neue LT Std 1"/>
                <a:ea typeface="Helvetica Neue LT Std 1"/>
                <a:cs typeface="Helvetica Neue LT Std 1"/>
                <a:sym typeface="Helvetica Neue LT Std 1"/>
              </a:rPr>
              <a:t>REASONABLE</a:t>
            </a:r>
            <a:r>
              <a:rPr lang="en-US" sz="2949">
                <a:solidFill>
                  <a:srgbClr val="000000"/>
                </a:solidFill>
                <a:latin typeface="Helvetica Neue LT Std 1"/>
                <a:ea typeface="Helvetica Neue LT Std 1"/>
                <a:cs typeface="Helvetica Neue LT Std 1"/>
                <a:sym typeface="Helvetica Neue LT Std 1"/>
              </a:rPr>
              <a:t> and </a:t>
            </a:r>
            <a:r>
              <a:rPr lang="en-US" sz="2949">
                <a:solidFill>
                  <a:srgbClr val="E0004D"/>
                </a:solidFill>
                <a:latin typeface="Helvetica Neue LT Std 1"/>
                <a:ea typeface="Helvetica Neue LT Std 1"/>
                <a:cs typeface="Helvetica Neue LT Std 1"/>
                <a:sym typeface="Helvetica Neue LT Std 1"/>
              </a:rPr>
              <a:t>RESPECTABLE</a:t>
            </a:r>
            <a:r>
              <a:rPr lang="en-US" sz="2949">
                <a:solidFill>
                  <a:srgbClr val="000000"/>
                </a:solidFill>
                <a:latin typeface="Helvetica Neue LT Std 1"/>
                <a:ea typeface="Helvetica Neue LT Std 1"/>
                <a:cs typeface="Helvetica Neue LT Std 1"/>
                <a:sym typeface="Helvetica Neue LT Std 1"/>
              </a:rPr>
              <a:t>? </a:t>
            </a:r>
          </a:p>
          <a:p>
            <a:pPr marL="533869" lvl="1" indent="-266935" algn="l">
              <a:lnSpc>
                <a:spcPts val="7079"/>
              </a:lnSpc>
              <a:buFont typeface="Arial"/>
              <a:buChar char="•"/>
            </a:pPr>
            <a:r>
              <a:rPr lang="en-US" sz="2949">
                <a:solidFill>
                  <a:srgbClr val="000000"/>
                </a:solidFill>
                <a:latin typeface="Helvetica Neue LT Std 1"/>
                <a:ea typeface="Helvetica Neue LT Std 1"/>
                <a:cs typeface="Helvetica Neue LT Std 1"/>
                <a:sym typeface="Helvetica Neue LT Std 1"/>
              </a:rPr>
              <a:t>Would I say this to </a:t>
            </a:r>
            <a:r>
              <a:rPr lang="en-US" sz="2949">
                <a:solidFill>
                  <a:srgbClr val="E0004D"/>
                </a:solidFill>
                <a:latin typeface="Helvetica Neue LT Std 1"/>
                <a:ea typeface="Helvetica Neue LT Std 1"/>
                <a:cs typeface="Helvetica Neue LT Std 1"/>
                <a:sym typeface="Helvetica Neue LT Std 1"/>
              </a:rPr>
              <a:t>SOMEONE’S FACE</a:t>
            </a:r>
            <a:r>
              <a:rPr lang="en-US" sz="2949">
                <a:solidFill>
                  <a:srgbClr val="000000"/>
                </a:solidFill>
                <a:latin typeface="Helvetica Neue LT Std 1"/>
                <a:ea typeface="Helvetica Neue LT Std 1"/>
                <a:cs typeface="Helvetica Neue LT Std 1"/>
                <a:sym typeface="Helvetica Neue LT Std 1"/>
              </a:rPr>
              <a:t>?</a:t>
            </a:r>
          </a:p>
          <a:p>
            <a:pPr marL="533869" lvl="1" indent="-266935" algn="l">
              <a:lnSpc>
                <a:spcPts val="7079"/>
              </a:lnSpc>
              <a:buFont typeface="Arial"/>
              <a:buChar char="•"/>
            </a:pPr>
            <a:r>
              <a:rPr lang="en-US" sz="2949">
                <a:solidFill>
                  <a:srgbClr val="000000"/>
                </a:solidFill>
                <a:latin typeface="Helvetica Neue LT Std 1"/>
                <a:ea typeface="Helvetica Neue LT Std 1"/>
                <a:cs typeface="Helvetica Neue LT Std 1"/>
                <a:sym typeface="Helvetica Neue LT Std 1"/>
              </a:rPr>
              <a:t>Could this </a:t>
            </a:r>
            <a:r>
              <a:rPr lang="en-US" sz="2949">
                <a:solidFill>
                  <a:srgbClr val="E0004D"/>
                </a:solidFill>
                <a:latin typeface="Helvetica Neue LT Std 1"/>
                <a:ea typeface="Helvetica Neue LT Std 1"/>
                <a:cs typeface="Helvetica Neue LT Std 1"/>
                <a:sym typeface="Helvetica Neue LT Std 1"/>
              </a:rPr>
              <a:t>OFFEND</a:t>
            </a:r>
            <a:r>
              <a:rPr lang="en-US" sz="2949">
                <a:solidFill>
                  <a:srgbClr val="000000"/>
                </a:solidFill>
                <a:latin typeface="Helvetica Neue LT Std 1"/>
                <a:ea typeface="Helvetica Neue LT Std 1"/>
                <a:cs typeface="Helvetica Neue LT Std 1"/>
                <a:sym typeface="Helvetica Neue LT Std 1"/>
              </a:rPr>
              <a:t> someone?</a:t>
            </a:r>
          </a:p>
          <a:p>
            <a:pPr marL="533869" lvl="1" indent="-266935" algn="l">
              <a:lnSpc>
                <a:spcPts val="7079"/>
              </a:lnSpc>
              <a:buFont typeface="Arial"/>
              <a:buChar char="•"/>
            </a:pPr>
            <a:r>
              <a:rPr lang="en-US" sz="2949">
                <a:solidFill>
                  <a:srgbClr val="E0004D"/>
                </a:solidFill>
                <a:latin typeface="Helvetica Neue LT Std 1"/>
                <a:ea typeface="Helvetica Neue LT Std 1"/>
                <a:cs typeface="Helvetica Neue LT Std 1"/>
                <a:sym typeface="Helvetica Neue LT Std 1"/>
              </a:rPr>
              <a:t>AVOID</a:t>
            </a:r>
            <a:r>
              <a:rPr lang="en-US" sz="2949">
                <a:solidFill>
                  <a:srgbClr val="000000"/>
                </a:solidFill>
                <a:latin typeface="Helvetica Neue LT Std 1"/>
                <a:ea typeface="Helvetica Neue LT Std 1"/>
                <a:cs typeface="Helvetica Neue LT Std 1"/>
                <a:sym typeface="Helvetica Neue LT Std 1"/>
              </a:rPr>
              <a:t> oversharing, </a:t>
            </a:r>
            <a:r>
              <a:rPr lang="en-US" sz="2949">
                <a:solidFill>
                  <a:srgbClr val="E0004D"/>
                </a:solidFill>
                <a:latin typeface="Helvetica Neue LT Std 1"/>
                <a:ea typeface="Helvetica Neue LT Std 1"/>
                <a:cs typeface="Helvetica Neue LT Std 1"/>
                <a:sym typeface="Helvetica Neue LT Std 1"/>
              </a:rPr>
              <a:t>BE KIND</a:t>
            </a:r>
            <a:r>
              <a:rPr lang="en-US" sz="2949">
                <a:solidFill>
                  <a:srgbClr val="000000"/>
                </a:solidFill>
                <a:latin typeface="Helvetica Neue LT Std 1"/>
                <a:ea typeface="Helvetica Neue LT Std 1"/>
                <a:cs typeface="Helvetica Neue LT Std 1"/>
                <a:sym typeface="Helvetica Neue LT Std 1"/>
              </a:rPr>
              <a:t> and </a:t>
            </a:r>
            <a:r>
              <a:rPr lang="en-US" sz="2949">
                <a:solidFill>
                  <a:srgbClr val="E0004D"/>
                </a:solidFill>
                <a:latin typeface="Helvetica Neue LT Std 1"/>
                <a:ea typeface="Helvetica Neue LT Std 1"/>
                <a:cs typeface="Helvetica Neue LT Std 1"/>
                <a:sym typeface="Helvetica Neue LT Std 1"/>
              </a:rPr>
              <a:t>SPEAK UP</a:t>
            </a:r>
          </a:p>
        </p:txBody>
      </p:sp>
      <p:sp>
        <p:nvSpPr>
          <p:cNvPr id="7" name="Freeform 7"/>
          <p:cNvSpPr/>
          <p:nvPr/>
        </p:nvSpPr>
        <p:spPr>
          <a:xfrm>
            <a:off x="2875824" y="8837512"/>
            <a:ext cx="2784626" cy="841576"/>
          </a:xfrm>
          <a:custGeom>
            <a:avLst/>
            <a:gdLst/>
            <a:ahLst/>
            <a:cxnLst/>
            <a:rect l="l" t="t" r="r" b="b"/>
            <a:pathLst>
              <a:path w="2784626" h="841576">
                <a:moveTo>
                  <a:pt x="0" y="0"/>
                </a:moveTo>
                <a:lnTo>
                  <a:pt x="2784626" y="0"/>
                </a:lnTo>
                <a:lnTo>
                  <a:pt x="2784626" y="841576"/>
                </a:lnTo>
                <a:lnTo>
                  <a:pt x="0" y="841576"/>
                </a:lnTo>
                <a:lnTo>
                  <a:pt x="0" y="0"/>
                </a:lnTo>
                <a:close/>
              </a:path>
            </a:pathLst>
          </a:custGeom>
          <a:blipFill>
            <a:blip r:embed="rId6"/>
            <a:stretch>
              <a:fillRect/>
            </a:stretch>
          </a:blipFill>
        </p:spPr>
        <p:txBody>
          <a:bodyPr/>
          <a:lstStyle/>
          <a:p>
            <a:endParaRPr lang="en-AU"/>
          </a:p>
        </p:txBody>
      </p:sp>
      <p:sp>
        <p:nvSpPr>
          <p:cNvPr id="8" name="Freeform 8"/>
          <p:cNvSpPr/>
          <p:nvPr/>
        </p:nvSpPr>
        <p:spPr>
          <a:xfrm>
            <a:off x="6022627" y="8595287"/>
            <a:ext cx="4568496" cy="1326025"/>
          </a:xfrm>
          <a:custGeom>
            <a:avLst/>
            <a:gdLst/>
            <a:ahLst/>
            <a:cxnLst/>
            <a:rect l="l" t="t" r="r" b="b"/>
            <a:pathLst>
              <a:path w="4568496" h="1326025">
                <a:moveTo>
                  <a:pt x="0" y="0"/>
                </a:moveTo>
                <a:lnTo>
                  <a:pt x="4568496" y="0"/>
                </a:lnTo>
                <a:lnTo>
                  <a:pt x="4568496" y="1326026"/>
                </a:lnTo>
                <a:lnTo>
                  <a:pt x="0" y="1326026"/>
                </a:lnTo>
                <a:lnTo>
                  <a:pt x="0" y="0"/>
                </a:lnTo>
                <a:close/>
              </a:path>
            </a:pathLst>
          </a:custGeom>
          <a:blipFill>
            <a:blip r:embed="rId7"/>
            <a:stretch>
              <a:fillRect/>
            </a:stretch>
          </a:blipFill>
        </p:spPr>
        <p:txBody>
          <a:bodyPr/>
          <a:lstStyle/>
          <a:p>
            <a:endParaRPr lang="en-AU"/>
          </a:p>
        </p:txBody>
      </p:sp>
      <p:sp>
        <p:nvSpPr>
          <p:cNvPr id="9" name="TextBox 9"/>
          <p:cNvSpPr txBox="1"/>
          <p:nvPr/>
        </p:nvSpPr>
        <p:spPr>
          <a:xfrm>
            <a:off x="722312" y="756860"/>
            <a:ext cx="16207298" cy="727488"/>
          </a:xfrm>
          <a:prstGeom prst="rect">
            <a:avLst/>
          </a:prstGeom>
        </p:spPr>
        <p:txBody>
          <a:bodyPr lIns="0" tIns="0" rIns="0" bIns="0" rtlCol="0" anchor="t">
            <a:spAutoFit/>
          </a:bodyPr>
          <a:lstStyle/>
          <a:p>
            <a:pPr algn="l">
              <a:lnSpc>
                <a:spcPts val="4282"/>
              </a:lnSpc>
            </a:pPr>
            <a:r>
              <a:rPr lang="en-US" sz="8029">
                <a:solidFill>
                  <a:srgbClr val="FFFFFF"/>
                </a:solidFill>
                <a:latin typeface="Black Diamond"/>
                <a:ea typeface="Black Diamond"/>
                <a:cs typeface="Black Diamond"/>
                <a:sym typeface="Black Diamond"/>
              </a:rPr>
              <a:t>What to Consider</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5"/>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6132722"/>
            <a:ext cx="18288000" cy="4154278"/>
            <a:chOff x="0" y="0"/>
            <a:chExt cx="24384000" cy="5539037"/>
          </a:xfrm>
        </p:grpSpPr>
        <p:sp>
          <p:nvSpPr>
            <p:cNvPr id="3" name="Freeform 3"/>
            <p:cNvSpPr/>
            <p:nvPr/>
          </p:nvSpPr>
          <p:spPr>
            <a:xfrm>
              <a:off x="0" y="0"/>
              <a:ext cx="24384064" cy="5539010"/>
            </a:xfrm>
            <a:custGeom>
              <a:avLst/>
              <a:gdLst/>
              <a:ahLst/>
              <a:cxnLst/>
              <a:rect l="l" t="t" r="r" b="b"/>
              <a:pathLst>
                <a:path w="24384064" h="5539010">
                  <a:moveTo>
                    <a:pt x="0" y="0"/>
                  </a:moveTo>
                  <a:lnTo>
                    <a:pt x="24384064" y="0"/>
                  </a:lnTo>
                  <a:lnTo>
                    <a:pt x="24384064" y="5539010"/>
                  </a:lnTo>
                  <a:lnTo>
                    <a:pt x="0" y="5539010"/>
                  </a:lnTo>
                  <a:lnTo>
                    <a:pt x="0" y="0"/>
                  </a:lnTo>
                  <a:close/>
                </a:path>
              </a:pathLst>
            </a:custGeom>
            <a:blipFill>
              <a:blip r:embed="rId2"/>
              <a:stretch>
                <a:fillRect t="-75463" b="-75463"/>
              </a:stretch>
            </a:blipFill>
          </p:spPr>
          <p:txBody>
            <a:bodyPr/>
            <a:lstStyle/>
            <a:p>
              <a:endParaRPr lang="en-AU"/>
            </a:p>
          </p:txBody>
        </p:sp>
      </p:grpSp>
      <p:grpSp>
        <p:nvGrpSpPr>
          <p:cNvPr id="4" name="Group 4"/>
          <p:cNvGrpSpPr/>
          <p:nvPr/>
        </p:nvGrpSpPr>
        <p:grpSpPr>
          <a:xfrm>
            <a:off x="1483211" y="5219046"/>
            <a:ext cx="3343521" cy="2683183"/>
            <a:chOff x="0" y="0"/>
            <a:chExt cx="4458028" cy="3577577"/>
          </a:xfrm>
        </p:grpSpPr>
        <p:sp>
          <p:nvSpPr>
            <p:cNvPr id="5" name="Freeform 5"/>
            <p:cNvSpPr/>
            <p:nvPr/>
          </p:nvSpPr>
          <p:spPr>
            <a:xfrm>
              <a:off x="0" y="0"/>
              <a:ext cx="4458012" cy="3577590"/>
            </a:xfrm>
            <a:custGeom>
              <a:avLst/>
              <a:gdLst/>
              <a:ahLst/>
              <a:cxnLst/>
              <a:rect l="l" t="t" r="r" b="b"/>
              <a:pathLst>
                <a:path w="4458012" h="3577590">
                  <a:moveTo>
                    <a:pt x="327285" y="0"/>
                  </a:moveTo>
                  <a:lnTo>
                    <a:pt x="4130727" y="0"/>
                  </a:lnTo>
                  <a:cubicBezTo>
                    <a:pt x="4311481" y="0"/>
                    <a:pt x="4458012" y="146531"/>
                    <a:pt x="4458012" y="327285"/>
                  </a:cubicBezTo>
                  <a:lnTo>
                    <a:pt x="4458012" y="3250305"/>
                  </a:lnTo>
                  <a:cubicBezTo>
                    <a:pt x="4458012" y="3337106"/>
                    <a:pt x="4423530" y="3420352"/>
                    <a:pt x="4362152" y="3481731"/>
                  </a:cubicBezTo>
                  <a:cubicBezTo>
                    <a:pt x="4300774" y="3543109"/>
                    <a:pt x="4217528" y="3577590"/>
                    <a:pt x="4130727" y="3577590"/>
                  </a:cubicBezTo>
                  <a:lnTo>
                    <a:pt x="327285" y="3577590"/>
                  </a:lnTo>
                  <a:cubicBezTo>
                    <a:pt x="146531" y="3577590"/>
                    <a:pt x="0" y="3431060"/>
                    <a:pt x="0" y="3250305"/>
                  </a:cubicBezTo>
                  <a:lnTo>
                    <a:pt x="0" y="327285"/>
                  </a:lnTo>
                  <a:cubicBezTo>
                    <a:pt x="0" y="146531"/>
                    <a:pt x="146531" y="0"/>
                    <a:pt x="327285" y="0"/>
                  </a:cubicBezTo>
                  <a:close/>
                </a:path>
              </a:pathLst>
            </a:custGeom>
            <a:solidFill>
              <a:srgbClr val="F2F2F2"/>
            </a:solidFill>
          </p:spPr>
          <p:txBody>
            <a:bodyPr/>
            <a:lstStyle/>
            <a:p>
              <a:endParaRPr lang="en-AU"/>
            </a:p>
          </p:txBody>
        </p:sp>
      </p:grpSp>
      <p:grpSp>
        <p:nvGrpSpPr>
          <p:cNvPr id="6" name="Group 6"/>
          <p:cNvGrpSpPr/>
          <p:nvPr/>
        </p:nvGrpSpPr>
        <p:grpSpPr>
          <a:xfrm>
            <a:off x="5478826" y="5219046"/>
            <a:ext cx="3343521" cy="2683183"/>
            <a:chOff x="0" y="0"/>
            <a:chExt cx="4458028" cy="3577577"/>
          </a:xfrm>
        </p:grpSpPr>
        <p:sp>
          <p:nvSpPr>
            <p:cNvPr id="7" name="Freeform 7"/>
            <p:cNvSpPr/>
            <p:nvPr/>
          </p:nvSpPr>
          <p:spPr>
            <a:xfrm>
              <a:off x="0" y="0"/>
              <a:ext cx="4458012" cy="3577590"/>
            </a:xfrm>
            <a:custGeom>
              <a:avLst/>
              <a:gdLst/>
              <a:ahLst/>
              <a:cxnLst/>
              <a:rect l="l" t="t" r="r" b="b"/>
              <a:pathLst>
                <a:path w="4458012" h="3577590">
                  <a:moveTo>
                    <a:pt x="327285" y="0"/>
                  </a:moveTo>
                  <a:lnTo>
                    <a:pt x="4130727" y="0"/>
                  </a:lnTo>
                  <a:cubicBezTo>
                    <a:pt x="4311481" y="0"/>
                    <a:pt x="4458012" y="146531"/>
                    <a:pt x="4458012" y="327285"/>
                  </a:cubicBezTo>
                  <a:lnTo>
                    <a:pt x="4458012" y="3250305"/>
                  </a:lnTo>
                  <a:cubicBezTo>
                    <a:pt x="4458012" y="3337106"/>
                    <a:pt x="4423530" y="3420352"/>
                    <a:pt x="4362152" y="3481731"/>
                  </a:cubicBezTo>
                  <a:cubicBezTo>
                    <a:pt x="4300774" y="3543109"/>
                    <a:pt x="4217528" y="3577590"/>
                    <a:pt x="4130727" y="3577590"/>
                  </a:cubicBezTo>
                  <a:lnTo>
                    <a:pt x="327285" y="3577590"/>
                  </a:lnTo>
                  <a:cubicBezTo>
                    <a:pt x="146531" y="3577590"/>
                    <a:pt x="0" y="3431060"/>
                    <a:pt x="0" y="3250305"/>
                  </a:cubicBezTo>
                  <a:lnTo>
                    <a:pt x="0" y="327285"/>
                  </a:lnTo>
                  <a:cubicBezTo>
                    <a:pt x="0" y="146531"/>
                    <a:pt x="146531" y="0"/>
                    <a:pt x="327285" y="0"/>
                  </a:cubicBezTo>
                  <a:close/>
                </a:path>
              </a:pathLst>
            </a:custGeom>
            <a:solidFill>
              <a:srgbClr val="F2F2F2"/>
            </a:solidFill>
          </p:spPr>
          <p:txBody>
            <a:bodyPr/>
            <a:lstStyle/>
            <a:p>
              <a:endParaRPr lang="en-AU"/>
            </a:p>
          </p:txBody>
        </p:sp>
      </p:grpSp>
      <p:grpSp>
        <p:nvGrpSpPr>
          <p:cNvPr id="8" name="Group 8"/>
          <p:cNvGrpSpPr/>
          <p:nvPr/>
        </p:nvGrpSpPr>
        <p:grpSpPr>
          <a:xfrm>
            <a:off x="9470047" y="5219046"/>
            <a:ext cx="3343521" cy="2683183"/>
            <a:chOff x="0" y="0"/>
            <a:chExt cx="4458028" cy="3577577"/>
          </a:xfrm>
        </p:grpSpPr>
        <p:sp>
          <p:nvSpPr>
            <p:cNvPr id="9" name="Freeform 9"/>
            <p:cNvSpPr/>
            <p:nvPr/>
          </p:nvSpPr>
          <p:spPr>
            <a:xfrm>
              <a:off x="0" y="0"/>
              <a:ext cx="4458012" cy="3577590"/>
            </a:xfrm>
            <a:custGeom>
              <a:avLst/>
              <a:gdLst/>
              <a:ahLst/>
              <a:cxnLst/>
              <a:rect l="l" t="t" r="r" b="b"/>
              <a:pathLst>
                <a:path w="4458012" h="3577590">
                  <a:moveTo>
                    <a:pt x="327285" y="0"/>
                  </a:moveTo>
                  <a:lnTo>
                    <a:pt x="4130727" y="0"/>
                  </a:lnTo>
                  <a:cubicBezTo>
                    <a:pt x="4311481" y="0"/>
                    <a:pt x="4458012" y="146531"/>
                    <a:pt x="4458012" y="327285"/>
                  </a:cubicBezTo>
                  <a:lnTo>
                    <a:pt x="4458012" y="3250305"/>
                  </a:lnTo>
                  <a:cubicBezTo>
                    <a:pt x="4458012" y="3337106"/>
                    <a:pt x="4423530" y="3420352"/>
                    <a:pt x="4362152" y="3481731"/>
                  </a:cubicBezTo>
                  <a:cubicBezTo>
                    <a:pt x="4300774" y="3543109"/>
                    <a:pt x="4217528" y="3577590"/>
                    <a:pt x="4130727" y="3577590"/>
                  </a:cubicBezTo>
                  <a:lnTo>
                    <a:pt x="327285" y="3577590"/>
                  </a:lnTo>
                  <a:cubicBezTo>
                    <a:pt x="146531" y="3577590"/>
                    <a:pt x="0" y="3431060"/>
                    <a:pt x="0" y="3250305"/>
                  </a:cubicBezTo>
                  <a:lnTo>
                    <a:pt x="0" y="327285"/>
                  </a:lnTo>
                  <a:cubicBezTo>
                    <a:pt x="0" y="146531"/>
                    <a:pt x="146531" y="0"/>
                    <a:pt x="327285" y="0"/>
                  </a:cubicBezTo>
                  <a:close/>
                </a:path>
              </a:pathLst>
            </a:custGeom>
            <a:solidFill>
              <a:srgbClr val="F2F2F2"/>
            </a:solidFill>
          </p:spPr>
          <p:txBody>
            <a:bodyPr/>
            <a:lstStyle/>
            <a:p>
              <a:endParaRPr lang="en-AU"/>
            </a:p>
          </p:txBody>
        </p:sp>
      </p:grpSp>
      <p:sp>
        <p:nvSpPr>
          <p:cNvPr id="10" name="TextBox 10"/>
          <p:cNvSpPr txBox="1"/>
          <p:nvPr/>
        </p:nvSpPr>
        <p:spPr>
          <a:xfrm>
            <a:off x="1881816" y="6504424"/>
            <a:ext cx="2546313" cy="1319033"/>
          </a:xfrm>
          <a:prstGeom prst="rect">
            <a:avLst/>
          </a:prstGeom>
        </p:spPr>
        <p:txBody>
          <a:bodyPr lIns="0" tIns="0" rIns="0" bIns="0" rtlCol="0" anchor="t">
            <a:spAutoFit/>
          </a:bodyPr>
          <a:lstStyle/>
          <a:p>
            <a:pPr marL="0" lvl="0" indent="0" algn="ctr">
              <a:lnSpc>
                <a:spcPts val="2573"/>
              </a:lnSpc>
            </a:pPr>
            <a:r>
              <a:rPr lang="en-US" sz="1799">
                <a:solidFill>
                  <a:srgbClr val="000000"/>
                </a:solidFill>
                <a:latin typeface="Helvetica Neue LT Std 2"/>
                <a:ea typeface="Helvetica Neue LT Std 2"/>
                <a:cs typeface="Helvetica Neue LT Std 2"/>
                <a:sym typeface="Helvetica Neue LT Std 2"/>
              </a:rPr>
              <a:t>Create a professional online presence early — platforms like LinkedIn are great for students</a:t>
            </a:r>
          </a:p>
        </p:txBody>
      </p:sp>
      <p:sp>
        <p:nvSpPr>
          <p:cNvPr id="11" name="TextBox 11"/>
          <p:cNvSpPr txBox="1"/>
          <p:nvPr/>
        </p:nvSpPr>
        <p:spPr>
          <a:xfrm>
            <a:off x="5877430" y="6484437"/>
            <a:ext cx="2546313" cy="995183"/>
          </a:xfrm>
          <a:prstGeom prst="rect">
            <a:avLst/>
          </a:prstGeom>
        </p:spPr>
        <p:txBody>
          <a:bodyPr lIns="0" tIns="0" rIns="0" bIns="0" rtlCol="0" anchor="t">
            <a:spAutoFit/>
          </a:bodyPr>
          <a:lstStyle/>
          <a:p>
            <a:pPr marL="0" lvl="0" indent="0" algn="ctr">
              <a:lnSpc>
                <a:spcPts val="2573"/>
              </a:lnSpc>
            </a:pPr>
            <a:r>
              <a:rPr lang="en-US" sz="1799">
                <a:solidFill>
                  <a:srgbClr val="000000"/>
                </a:solidFill>
                <a:latin typeface="Helvetica Neue LT Std 2"/>
                <a:ea typeface="Helvetica Neue LT Std 2"/>
                <a:cs typeface="Helvetica Neue LT Std 2"/>
                <a:sym typeface="Helvetica Neue LT Std 2"/>
              </a:rPr>
              <a:t>Showcase your skills and projects — art, coding, volunteering, and more</a:t>
            </a:r>
          </a:p>
        </p:txBody>
      </p:sp>
      <p:sp>
        <p:nvSpPr>
          <p:cNvPr id="12" name="TextBox 12"/>
          <p:cNvSpPr txBox="1"/>
          <p:nvPr/>
        </p:nvSpPr>
        <p:spPr>
          <a:xfrm>
            <a:off x="9868651" y="6484437"/>
            <a:ext cx="2546313" cy="995183"/>
          </a:xfrm>
          <a:prstGeom prst="rect">
            <a:avLst/>
          </a:prstGeom>
        </p:spPr>
        <p:txBody>
          <a:bodyPr lIns="0" tIns="0" rIns="0" bIns="0" rtlCol="0" anchor="t">
            <a:spAutoFit/>
          </a:bodyPr>
          <a:lstStyle/>
          <a:p>
            <a:pPr marL="0" lvl="0" indent="0" algn="ctr">
              <a:lnSpc>
                <a:spcPts val="2573"/>
              </a:lnSpc>
            </a:pPr>
            <a:r>
              <a:rPr lang="en-US" sz="1799">
                <a:solidFill>
                  <a:srgbClr val="000000"/>
                </a:solidFill>
                <a:latin typeface="Helvetica Neue LT Std 2"/>
                <a:ea typeface="Helvetica Neue LT Std 2"/>
                <a:cs typeface="Helvetica Neue LT Std 2"/>
                <a:sym typeface="Helvetica Neue LT Std 2"/>
              </a:rPr>
              <a:t>Curate your social media — share your best self and think before you post</a:t>
            </a:r>
          </a:p>
        </p:txBody>
      </p:sp>
      <p:sp>
        <p:nvSpPr>
          <p:cNvPr id="13" name="TextBox 13"/>
          <p:cNvSpPr txBox="1"/>
          <p:nvPr/>
        </p:nvSpPr>
        <p:spPr>
          <a:xfrm>
            <a:off x="1881816" y="5271413"/>
            <a:ext cx="2546313" cy="744462"/>
          </a:xfrm>
          <a:prstGeom prst="rect">
            <a:avLst/>
          </a:prstGeom>
        </p:spPr>
        <p:txBody>
          <a:bodyPr lIns="0" tIns="0" rIns="0" bIns="0" rtlCol="0" anchor="t">
            <a:spAutoFit/>
          </a:bodyPr>
          <a:lstStyle/>
          <a:p>
            <a:pPr marL="0" lvl="0" indent="0" algn="ctr">
              <a:lnSpc>
                <a:spcPts val="5521"/>
              </a:lnSpc>
            </a:pPr>
            <a:r>
              <a:rPr lang="en-US" sz="3861">
                <a:solidFill>
                  <a:srgbClr val="E61955"/>
                </a:solidFill>
                <a:latin typeface="Helvetica Neue LT Std 2"/>
                <a:ea typeface="Helvetica Neue LT Std 2"/>
                <a:cs typeface="Helvetica Neue LT Std 2"/>
                <a:sym typeface="Helvetica Neue LT Std 2"/>
              </a:rPr>
              <a:t>01</a:t>
            </a:r>
          </a:p>
        </p:txBody>
      </p:sp>
      <p:sp>
        <p:nvSpPr>
          <p:cNvPr id="14" name="TextBox 14"/>
          <p:cNvSpPr txBox="1"/>
          <p:nvPr/>
        </p:nvSpPr>
        <p:spPr>
          <a:xfrm>
            <a:off x="5877430" y="5271415"/>
            <a:ext cx="2546313" cy="744461"/>
          </a:xfrm>
          <a:prstGeom prst="rect">
            <a:avLst/>
          </a:prstGeom>
        </p:spPr>
        <p:txBody>
          <a:bodyPr lIns="0" tIns="0" rIns="0" bIns="0" rtlCol="0" anchor="t">
            <a:spAutoFit/>
          </a:bodyPr>
          <a:lstStyle/>
          <a:p>
            <a:pPr marL="0" lvl="0" indent="0" algn="ctr">
              <a:lnSpc>
                <a:spcPts val="5521"/>
              </a:lnSpc>
            </a:pPr>
            <a:r>
              <a:rPr lang="en-US" sz="3861">
                <a:solidFill>
                  <a:srgbClr val="E61955"/>
                </a:solidFill>
                <a:latin typeface="Helvetica Neue LT Std 2"/>
                <a:ea typeface="Helvetica Neue LT Std 2"/>
                <a:cs typeface="Helvetica Neue LT Std 2"/>
                <a:sym typeface="Helvetica Neue LT Std 2"/>
              </a:rPr>
              <a:t>02</a:t>
            </a:r>
          </a:p>
        </p:txBody>
      </p:sp>
      <p:sp>
        <p:nvSpPr>
          <p:cNvPr id="15" name="TextBox 15"/>
          <p:cNvSpPr txBox="1"/>
          <p:nvPr/>
        </p:nvSpPr>
        <p:spPr>
          <a:xfrm>
            <a:off x="9868651" y="5271415"/>
            <a:ext cx="2546313" cy="744461"/>
          </a:xfrm>
          <a:prstGeom prst="rect">
            <a:avLst/>
          </a:prstGeom>
        </p:spPr>
        <p:txBody>
          <a:bodyPr lIns="0" tIns="0" rIns="0" bIns="0" rtlCol="0" anchor="t">
            <a:spAutoFit/>
          </a:bodyPr>
          <a:lstStyle/>
          <a:p>
            <a:pPr marL="0" lvl="0" indent="0" algn="ctr">
              <a:lnSpc>
                <a:spcPts val="5521"/>
              </a:lnSpc>
            </a:pPr>
            <a:r>
              <a:rPr lang="en-US" sz="3861">
                <a:solidFill>
                  <a:srgbClr val="E61955"/>
                </a:solidFill>
                <a:latin typeface="Helvetica Neue LT Std 2"/>
                <a:ea typeface="Helvetica Neue LT Std 2"/>
                <a:cs typeface="Helvetica Neue LT Std 2"/>
                <a:sym typeface="Helvetica Neue LT Std 2"/>
              </a:rPr>
              <a:t>03</a:t>
            </a:r>
          </a:p>
        </p:txBody>
      </p:sp>
      <p:grpSp>
        <p:nvGrpSpPr>
          <p:cNvPr id="16" name="Group 16"/>
          <p:cNvGrpSpPr/>
          <p:nvPr/>
        </p:nvGrpSpPr>
        <p:grpSpPr>
          <a:xfrm>
            <a:off x="13461268" y="5219046"/>
            <a:ext cx="3343521" cy="2683183"/>
            <a:chOff x="0" y="0"/>
            <a:chExt cx="4458028" cy="3577577"/>
          </a:xfrm>
        </p:grpSpPr>
        <p:sp>
          <p:nvSpPr>
            <p:cNvPr id="17" name="Freeform 17"/>
            <p:cNvSpPr/>
            <p:nvPr/>
          </p:nvSpPr>
          <p:spPr>
            <a:xfrm>
              <a:off x="0" y="0"/>
              <a:ext cx="4458012" cy="3577590"/>
            </a:xfrm>
            <a:custGeom>
              <a:avLst/>
              <a:gdLst/>
              <a:ahLst/>
              <a:cxnLst/>
              <a:rect l="l" t="t" r="r" b="b"/>
              <a:pathLst>
                <a:path w="4458012" h="3577590">
                  <a:moveTo>
                    <a:pt x="327285" y="0"/>
                  </a:moveTo>
                  <a:lnTo>
                    <a:pt x="4130727" y="0"/>
                  </a:lnTo>
                  <a:cubicBezTo>
                    <a:pt x="4311481" y="0"/>
                    <a:pt x="4458012" y="146531"/>
                    <a:pt x="4458012" y="327285"/>
                  </a:cubicBezTo>
                  <a:lnTo>
                    <a:pt x="4458012" y="3250305"/>
                  </a:lnTo>
                  <a:cubicBezTo>
                    <a:pt x="4458012" y="3337106"/>
                    <a:pt x="4423530" y="3420352"/>
                    <a:pt x="4362152" y="3481731"/>
                  </a:cubicBezTo>
                  <a:cubicBezTo>
                    <a:pt x="4300774" y="3543109"/>
                    <a:pt x="4217528" y="3577590"/>
                    <a:pt x="4130727" y="3577590"/>
                  </a:cubicBezTo>
                  <a:lnTo>
                    <a:pt x="327285" y="3577590"/>
                  </a:lnTo>
                  <a:cubicBezTo>
                    <a:pt x="146531" y="3577590"/>
                    <a:pt x="0" y="3431060"/>
                    <a:pt x="0" y="3250305"/>
                  </a:cubicBezTo>
                  <a:lnTo>
                    <a:pt x="0" y="327285"/>
                  </a:lnTo>
                  <a:cubicBezTo>
                    <a:pt x="0" y="146531"/>
                    <a:pt x="146531" y="0"/>
                    <a:pt x="327285" y="0"/>
                  </a:cubicBezTo>
                  <a:close/>
                </a:path>
              </a:pathLst>
            </a:custGeom>
            <a:solidFill>
              <a:srgbClr val="F2F2F2"/>
            </a:solidFill>
          </p:spPr>
          <p:txBody>
            <a:bodyPr/>
            <a:lstStyle/>
            <a:p>
              <a:endParaRPr lang="en-AU"/>
            </a:p>
          </p:txBody>
        </p:sp>
      </p:grpSp>
      <p:sp>
        <p:nvSpPr>
          <p:cNvPr id="18" name="TextBox 18"/>
          <p:cNvSpPr txBox="1"/>
          <p:nvPr/>
        </p:nvSpPr>
        <p:spPr>
          <a:xfrm>
            <a:off x="13859872" y="6484437"/>
            <a:ext cx="2546313" cy="995183"/>
          </a:xfrm>
          <a:prstGeom prst="rect">
            <a:avLst/>
          </a:prstGeom>
        </p:spPr>
        <p:txBody>
          <a:bodyPr lIns="0" tIns="0" rIns="0" bIns="0" rtlCol="0" anchor="t">
            <a:spAutoFit/>
          </a:bodyPr>
          <a:lstStyle/>
          <a:p>
            <a:pPr marL="0" lvl="0" indent="0" algn="ctr">
              <a:lnSpc>
                <a:spcPts val="2573"/>
              </a:lnSpc>
            </a:pPr>
            <a:r>
              <a:rPr lang="en-US" sz="1799">
                <a:solidFill>
                  <a:srgbClr val="000000"/>
                </a:solidFill>
                <a:latin typeface="Helvetica Neue LT Std 2"/>
                <a:ea typeface="Helvetica Neue LT Std 2"/>
                <a:cs typeface="Helvetica Neue LT Std 2"/>
                <a:sym typeface="Helvetica Neue LT Std 2"/>
              </a:rPr>
              <a:t>Engage positively in interests and career-related communities</a:t>
            </a:r>
          </a:p>
        </p:txBody>
      </p:sp>
      <p:sp>
        <p:nvSpPr>
          <p:cNvPr id="19" name="TextBox 19"/>
          <p:cNvSpPr txBox="1"/>
          <p:nvPr/>
        </p:nvSpPr>
        <p:spPr>
          <a:xfrm>
            <a:off x="13859872" y="5271415"/>
            <a:ext cx="2546313" cy="744461"/>
          </a:xfrm>
          <a:prstGeom prst="rect">
            <a:avLst/>
          </a:prstGeom>
        </p:spPr>
        <p:txBody>
          <a:bodyPr lIns="0" tIns="0" rIns="0" bIns="0" rtlCol="0" anchor="t">
            <a:spAutoFit/>
          </a:bodyPr>
          <a:lstStyle/>
          <a:p>
            <a:pPr marL="0" lvl="0" indent="0" algn="ctr">
              <a:lnSpc>
                <a:spcPts val="5521"/>
              </a:lnSpc>
            </a:pPr>
            <a:r>
              <a:rPr lang="en-US" sz="3861">
                <a:solidFill>
                  <a:srgbClr val="E61955"/>
                </a:solidFill>
                <a:latin typeface="Helvetica Neue LT Std 2"/>
                <a:ea typeface="Helvetica Neue LT Std 2"/>
                <a:cs typeface="Helvetica Neue LT Std 2"/>
                <a:sym typeface="Helvetica Neue LT Std 2"/>
              </a:rPr>
              <a:t>04</a:t>
            </a:r>
          </a:p>
        </p:txBody>
      </p:sp>
      <p:sp>
        <p:nvSpPr>
          <p:cNvPr id="20" name="TextBox 20"/>
          <p:cNvSpPr txBox="1"/>
          <p:nvPr/>
        </p:nvSpPr>
        <p:spPr>
          <a:xfrm>
            <a:off x="3154972" y="2348494"/>
            <a:ext cx="12037964" cy="1322158"/>
          </a:xfrm>
          <a:prstGeom prst="rect">
            <a:avLst/>
          </a:prstGeom>
        </p:spPr>
        <p:txBody>
          <a:bodyPr lIns="0" tIns="0" rIns="0" bIns="0" rtlCol="0" anchor="t">
            <a:spAutoFit/>
          </a:bodyPr>
          <a:lstStyle/>
          <a:p>
            <a:pPr marL="0" lvl="0" indent="0" algn="ctr">
              <a:lnSpc>
                <a:spcPts val="5217"/>
              </a:lnSpc>
            </a:pPr>
            <a:r>
              <a:rPr lang="en-US" sz="2898">
                <a:solidFill>
                  <a:srgbClr val="757474"/>
                </a:solidFill>
                <a:latin typeface="Helvetica Neue LT Std 2"/>
                <a:ea typeface="Helvetica Neue LT Std 2"/>
                <a:cs typeface="Helvetica Neue LT Std 2"/>
                <a:sym typeface="Helvetica Neue LT Std 2"/>
              </a:rPr>
              <a:t>Start shaping your online presence today. These four strategies will help you create a digital footprint that opens doors and showcases the best version of you.</a:t>
            </a:r>
          </a:p>
        </p:txBody>
      </p:sp>
      <p:grpSp>
        <p:nvGrpSpPr>
          <p:cNvPr id="21" name="Group 21"/>
          <p:cNvGrpSpPr/>
          <p:nvPr/>
        </p:nvGrpSpPr>
        <p:grpSpPr>
          <a:xfrm>
            <a:off x="0" y="0"/>
            <a:ext cx="18288000" cy="1638300"/>
            <a:chOff x="0" y="0"/>
            <a:chExt cx="5562221" cy="596866"/>
          </a:xfrm>
        </p:grpSpPr>
        <p:sp>
          <p:nvSpPr>
            <p:cNvPr id="22" name="Freeform 22"/>
            <p:cNvSpPr/>
            <p:nvPr/>
          </p:nvSpPr>
          <p:spPr>
            <a:xfrm>
              <a:off x="0" y="0"/>
              <a:ext cx="5562221" cy="596866"/>
            </a:xfrm>
            <a:custGeom>
              <a:avLst/>
              <a:gdLst/>
              <a:ahLst/>
              <a:cxnLst/>
              <a:rect l="l" t="t" r="r" b="b"/>
              <a:pathLst>
                <a:path w="5562221" h="596866">
                  <a:moveTo>
                    <a:pt x="21995" y="0"/>
                  </a:moveTo>
                  <a:lnTo>
                    <a:pt x="5540226" y="0"/>
                  </a:lnTo>
                  <a:cubicBezTo>
                    <a:pt x="5546059" y="0"/>
                    <a:pt x="5551654" y="2317"/>
                    <a:pt x="5555779" y="6442"/>
                  </a:cubicBezTo>
                  <a:cubicBezTo>
                    <a:pt x="5559904" y="10567"/>
                    <a:pt x="5562221" y="16162"/>
                    <a:pt x="5562221" y="21995"/>
                  </a:cubicBezTo>
                  <a:lnTo>
                    <a:pt x="5562221" y="574871"/>
                  </a:lnTo>
                  <a:cubicBezTo>
                    <a:pt x="5562221" y="587019"/>
                    <a:pt x="5552373" y="596866"/>
                    <a:pt x="5540226" y="596866"/>
                  </a:cubicBezTo>
                  <a:lnTo>
                    <a:pt x="21995" y="596866"/>
                  </a:lnTo>
                  <a:cubicBezTo>
                    <a:pt x="9848" y="596866"/>
                    <a:pt x="0" y="587019"/>
                    <a:pt x="0" y="574871"/>
                  </a:cubicBezTo>
                  <a:lnTo>
                    <a:pt x="0" y="21995"/>
                  </a:lnTo>
                  <a:cubicBezTo>
                    <a:pt x="0" y="9848"/>
                    <a:pt x="9848" y="0"/>
                    <a:pt x="21995" y="0"/>
                  </a:cubicBezTo>
                  <a:close/>
                </a:path>
              </a:pathLst>
            </a:custGeom>
            <a:solidFill>
              <a:srgbClr val="E61955"/>
            </a:solidFill>
          </p:spPr>
          <p:txBody>
            <a:bodyPr/>
            <a:lstStyle/>
            <a:p>
              <a:endParaRPr lang="en-AU"/>
            </a:p>
          </p:txBody>
        </p:sp>
        <p:sp>
          <p:nvSpPr>
            <p:cNvPr id="23" name="TextBox 23"/>
            <p:cNvSpPr txBox="1"/>
            <p:nvPr/>
          </p:nvSpPr>
          <p:spPr>
            <a:xfrm>
              <a:off x="0" y="-142875"/>
              <a:ext cx="5562221" cy="739741"/>
            </a:xfrm>
            <a:prstGeom prst="rect">
              <a:avLst/>
            </a:prstGeom>
          </p:spPr>
          <p:txBody>
            <a:bodyPr lIns="50800" tIns="50800" rIns="50800" bIns="50800" rtlCol="0" anchor="ctr"/>
            <a:lstStyle/>
            <a:p>
              <a:pPr marL="0" lvl="0" indent="0" algn="ctr">
                <a:lnSpc>
                  <a:spcPts val="3599"/>
                </a:lnSpc>
              </a:pPr>
              <a:endParaRPr/>
            </a:p>
          </p:txBody>
        </p:sp>
      </p:grpSp>
      <p:sp>
        <p:nvSpPr>
          <p:cNvPr id="24" name="TextBox 24"/>
          <p:cNvSpPr txBox="1"/>
          <p:nvPr/>
        </p:nvSpPr>
        <p:spPr>
          <a:xfrm>
            <a:off x="721329" y="352425"/>
            <a:ext cx="10801130" cy="1038746"/>
          </a:xfrm>
          <a:prstGeom prst="rect">
            <a:avLst/>
          </a:prstGeom>
        </p:spPr>
        <p:txBody>
          <a:bodyPr lIns="0" tIns="0" rIns="0" bIns="0" rtlCol="0" anchor="t">
            <a:spAutoFit/>
          </a:bodyPr>
          <a:lstStyle/>
          <a:p>
            <a:pPr marL="0" lvl="0" indent="0" algn="l">
              <a:lnSpc>
                <a:spcPts val="7641"/>
              </a:lnSpc>
            </a:pPr>
            <a:r>
              <a:rPr lang="en-US" sz="6368" dirty="0">
                <a:solidFill>
                  <a:srgbClr val="FFFFFF"/>
                </a:solidFill>
                <a:latin typeface="Black Diamond"/>
                <a:ea typeface="Black Diamond"/>
                <a:cs typeface="Black Diamond"/>
                <a:sym typeface="Black Diamond"/>
              </a:rPr>
              <a:t>Building a Positive Digital </a:t>
            </a:r>
            <a:r>
              <a:rPr lang="en-US" sz="8000" dirty="0">
                <a:solidFill>
                  <a:srgbClr val="FFFFFF"/>
                </a:solidFill>
                <a:latin typeface="Black Diamond"/>
                <a:ea typeface="Black Diamond"/>
                <a:cs typeface="Black Diamond"/>
                <a:sym typeface="Black Diamond"/>
              </a:rPr>
              <a:t>Brand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334296" cy="10283800"/>
            <a:chOff x="0" y="0"/>
            <a:chExt cx="8445729" cy="13711733"/>
          </a:xfrm>
        </p:grpSpPr>
        <p:sp>
          <p:nvSpPr>
            <p:cNvPr id="3" name="Freeform 3"/>
            <p:cNvSpPr/>
            <p:nvPr/>
          </p:nvSpPr>
          <p:spPr>
            <a:xfrm>
              <a:off x="0" y="0"/>
              <a:ext cx="8445754" cy="13711682"/>
            </a:xfrm>
            <a:custGeom>
              <a:avLst/>
              <a:gdLst/>
              <a:ahLst/>
              <a:cxnLst/>
              <a:rect l="l" t="t" r="r" b="b"/>
              <a:pathLst>
                <a:path w="8445754" h="13711682">
                  <a:moveTo>
                    <a:pt x="0" y="0"/>
                  </a:moveTo>
                  <a:lnTo>
                    <a:pt x="8445754" y="0"/>
                  </a:lnTo>
                  <a:lnTo>
                    <a:pt x="8445754" y="13711682"/>
                  </a:lnTo>
                  <a:lnTo>
                    <a:pt x="0" y="13711682"/>
                  </a:lnTo>
                  <a:close/>
                </a:path>
              </a:pathLst>
            </a:custGeom>
            <a:solidFill>
              <a:srgbClr val="F5F5F5"/>
            </a:solidFill>
          </p:spPr>
          <p:txBody>
            <a:bodyPr/>
            <a:lstStyle/>
            <a:p>
              <a:endParaRPr lang="en-AU"/>
            </a:p>
          </p:txBody>
        </p:sp>
      </p:grpSp>
      <p:grpSp>
        <p:nvGrpSpPr>
          <p:cNvPr id="4" name="Group 4"/>
          <p:cNvGrpSpPr/>
          <p:nvPr/>
        </p:nvGrpSpPr>
        <p:grpSpPr>
          <a:xfrm>
            <a:off x="0" y="1494414"/>
            <a:ext cx="7447425" cy="8789385"/>
            <a:chOff x="0" y="0"/>
            <a:chExt cx="9929900" cy="11719180"/>
          </a:xfrm>
        </p:grpSpPr>
        <p:sp>
          <p:nvSpPr>
            <p:cNvPr id="5" name="Freeform 5"/>
            <p:cNvSpPr/>
            <p:nvPr/>
          </p:nvSpPr>
          <p:spPr>
            <a:xfrm>
              <a:off x="0" y="0"/>
              <a:ext cx="9929824" cy="11719192"/>
            </a:xfrm>
            <a:custGeom>
              <a:avLst/>
              <a:gdLst/>
              <a:ahLst/>
              <a:cxnLst/>
              <a:rect l="l" t="t" r="r" b="b"/>
              <a:pathLst>
                <a:path w="9929824" h="11719192">
                  <a:moveTo>
                    <a:pt x="0" y="0"/>
                  </a:moveTo>
                  <a:lnTo>
                    <a:pt x="9929824" y="0"/>
                  </a:lnTo>
                  <a:lnTo>
                    <a:pt x="9929824" y="11719192"/>
                  </a:lnTo>
                  <a:lnTo>
                    <a:pt x="0" y="11719192"/>
                  </a:lnTo>
                  <a:lnTo>
                    <a:pt x="0" y="0"/>
                  </a:lnTo>
                  <a:close/>
                </a:path>
              </a:pathLst>
            </a:custGeom>
            <a:blipFill>
              <a:blip r:embed="rId2"/>
              <a:stretch>
                <a:fillRect t="-12880" b="-12880"/>
              </a:stretch>
            </a:blipFill>
          </p:spPr>
          <p:txBody>
            <a:bodyPr/>
            <a:lstStyle/>
            <a:p>
              <a:endParaRPr lang="en-AU"/>
            </a:p>
          </p:txBody>
        </p:sp>
      </p:grpSp>
      <p:grpSp>
        <p:nvGrpSpPr>
          <p:cNvPr id="6" name="Group 6"/>
          <p:cNvGrpSpPr/>
          <p:nvPr/>
        </p:nvGrpSpPr>
        <p:grpSpPr>
          <a:xfrm>
            <a:off x="0" y="0"/>
            <a:ext cx="18288000" cy="1497615"/>
            <a:chOff x="0" y="0"/>
            <a:chExt cx="5562221" cy="596866"/>
          </a:xfrm>
        </p:grpSpPr>
        <p:sp>
          <p:nvSpPr>
            <p:cNvPr id="7" name="Freeform 7"/>
            <p:cNvSpPr/>
            <p:nvPr/>
          </p:nvSpPr>
          <p:spPr>
            <a:xfrm>
              <a:off x="0" y="0"/>
              <a:ext cx="5562221" cy="596866"/>
            </a:xfrm>
            <a:custGeom>
              <a:avLst/>
              <a:gdLst/>
              <a:ahLst/>
              <a:cxnLst/>
              <a:rect l="l" t="t" r="r" b="b"/>
              <a:pathLst>
                <a:path w="5562221" h="596866">
                  <a:moveTo>
                    <a:pt x="21995" y="0"/>
                  </a:moveTo>
                  <a:lnTo>
                    <a:pt x="5540226" y="0"/>
                  </a:lnTo>
                  <a:cubicBezTo>
                    <a:pt x="5546059" y="0"/>
                    <a:pt x="5551654" y="2317"/>
                    <a:pt x="5555779" y="6442"/>
                  </a:cubicBezTo>
                  <a:cubicBezTo>
                    <a:pt x="5559904" y="10567"/>
                    <a:pt x="5562221" y="16162"/>
                    <a:pt x="5562221" y="21995"/>
                  </a:cubicBezTo>
                  <a:lnTo>
                    <a:pt x="5562221" y="574871"/>
                  </a:lnTo>
                  <a:cubicBezTo>
                    <a:pt x="5562221" y="587019"/>
                    <a:pt x="5552373" y="596866"/>
                    <a:pt x="5540226" y="596866"/>
                  </a:cubicBezTo>
                  <a:lnTo>
                    <a:pt x="21995" y="596866"/>
                  </a:lnTo>
                  <a:cubicBezTo>
                    <a:pt x="9848" y="596866"/>
                    <a:pt x="0" y="587019"/>
                    <a:pt x="0" y="574871"/>
                  </a:cubicBezTo>
                  <a:lnTo>
                    <a:pt x="0" y="21995"/>
                  </a:lnTo>
                  <a:cubicBezTo>
                    <a:pt x="0" y="9848"/>
                    <a:pt x="9848" y="0"/>
                    <a:pt x="21995" y="0"/>
                  </a:cubicBezTo>
                  <a:close/>
                </a:path>
              </a:pathLst>
            </a:custGeom>
            <a:solidFill>
              <a:srgbClr val="E61955"/>
            </a:solidFill>
          </p:spPr>
          <p:txBody>
            <a:bodyPr/>
            <a:lstStyle/>
            <a:p>
              <a:endParaRPr lang="en-AU"/>
            </a:p>
          </p:txBody>
        </p:sp>
        <p:sp>
          <p:nvSpPr>
            <p:cNvPr id="8" name="TextBox 8"/>
            <p:cNvSpPr txBox="1"/>
            <p:nvPr/>
          </p:nvSpPr>
          <p:spPr>
            <a:xfrm>
              <a:off x="0" y="-142875"/>
              <a:ext cx="5562221" cy="739741"/>
            </a:xfrm>
            <a:prstGeom prst="rect">
              <a:avLst/>
            </a:prstGeom>
          </p:spPr>
          <p:txBody>
            <a:bodyPr lIns="50800" tIns="50800" rIns="50800" bIns="50800" rtlCol="0" anchor="ctr"/>
            <a:lstStyle/>
            <a:p>
              <a:pPr marL="0" lvl="0" indent="0" algn="ctr">
                <a:lnSpc>
                  <a:spcPts val="3599"/>
                </a:lnSpc>
              </a:pPr>
              <a:endParaRPr/>
            </a:p>
          </p:txBody>
        </p:sp>
      </p:grpSp>
      <p:sp>
        <p:nvSpPr>
          <p:cNvPr id="9" name="TextBox 9"/>
          <p:cNvSpPr txBox="1"/>
          <p:nvPr/>
        </p:nvSpPr>
        <p:spPr>
          <a:xfrm>
            <a:off x="721329" y="352425"/>
            <a:ext cx="9622736" cy="1038746"/>
          </a:xfrm>
          <a:prstGeom prst="rect">
            <a:avLst/>
          </a:prstGeom>
        </p:spPr>
        <p:txBody>
          <a:bodyPr lIns="0" tIns="0" rIns="0" bIns="0" rtlCol="0" anchor="t">
            <a:spAutoFit/>
          </a:bodyPr>
          <a:lstStyle/>
          <a:p>
            <a:pPr marL="0" lvl="0" indent="0" algn="l">
              <a:lnSpc>
                <a:spcPts val="7641"/>
              </a:lnSpc>
            </a:pPr>
            <a:r>
              <a:rPr lang="en-US" sz="8000" dirty="0">
                <a:solidFill>
                  <a:srgbClr val="FFFFFF"/>
                </a:solidFill>
                <a:latin typeface="Black Diamond"/>
                <a:ea typeface="Black Diamond"/>
                <a:cs typeface="Black Diamond"/>
                <a:sym typeface="Black Diamond"/>
              </a:rPr>
              <a:t>Impact on Your Future Career </a:t>
            </a:r>
          </a:p>
        </p:txBody>
      </p:sp>
      <p:sp>
        <p:nvSpPr>
          <p:cNvPr id="10" name="TextBox 10"/>
          <p:cNvSpPr txBox="1"/>
          <p:nvPr/>
        </p:nvSpPr>
        <p:spPr>
          <a:xfrm>
            <a:off x="8288624" y="1588141"/>
            <a:ext cx="8970676" cy="8248945"/>
          </a:xfrm>
          <a:prstGeom prst="rect">
            <a:avLst/>
          </a:prstGeom>
        </p:spPr>
        <p:txBody>
          <a:bodyPr lIns="0" tIns="0" rIns="0" bIns="0" rtlCol="0" anchor="t">
            <a:spAutoFit/>
          </a:bodyPr>
          <a:lstStyle/>
          <a:p>
            <a:pPr algn="ctr">
              <a:lnSpc>
                <a:spcPts val="5795"/>
              </a:lnSpc>
            </a:pPr>
            <a:endParaRPr/>
          </a:p>
          <a:p>
            <a:pPr algn="ctr">
              <a:lnSpc>
                <a:spcPts val="5080"/>
              </a:lnSpc>
              <a:spcBef>
                <a:spcPct val="0"/>
              </a:spcBef>
            </a:pPr>
            <a:r>
              <a:rPr lang="en-US" sz="3552">
                <a:solidFill>
                  <a:srgbClr val="000000"/>
                </a:solidFill>
                <a:latin typeface="Helvetica Neue LT Std 2"/>
                <a:ea typeface="Helvetica Neue LT Std 2"/>
                <a:cs typeface="Helvetica Neue LT Std 2"/>
                <a:sym typeface="Helvetica Neue LT Std 2"/>
              </a:rPr>
              <a:t>Around 70% of employers use social media to screen candidates during the hiring process </a:t>
            </a:r>
          </a:p>
          <a:p>
            <a:pPr algn="ctr">
              <a:lnSpc>
                <a:spcPts val="5080"/>
              </a:lnSpc>
              <a:spcBef>
                <a:spcPct val="0"/>
              </a:spcBef>
            </a:pPr>
            <a:endParaRPr lang="en-US" sz="3552">
              <a:solidFill>
                <a:srgbClr val="000000"/>
              </a:solidFill>
              <a:latin typeface="Helvetica Neue LT Std 2"/>
              <a:ea typeface="Helvetica Neue LT Std 2"/>
              <a:cs typeface="Helvetica Neue LT Std 2"/>
              <a:sym typeface="Helvetica Neue LT Std 2"/>
            </a:endParaRPr>
          </a:p>
          <a:p>
            <a:pPr algn="ctr">
              <a:lnSpc>
                <a:spcPts val="5080"/>
              </a:lnSpc>
              <a:spcBef>
                <a:spcPct val="0"/>
              </a:spcBef>
            </a:pPr>
            <a:r>
              <a:rPr lang="en-US" sz="3552">
                <a:solidFill>
                  <a:srgbClr val="000000"/>
                </a:solidFill>
                <a:latin typeface="Helvetica Neue LT Std 2"/>
                <a:ea typeface="Helvetica Neue LT Std 2"/>
                <a:cs typeface="Helvetica Neue LT Std 2"/>
                <a:sym typeface="Helvetica Neue LT Std 2"/>
              </a:rPr>
              <a:t>Sometimes this happens automatically when you submit a resume</a:t>
            </a:r>
          </a:p>
          <a:p>
            <a:pPr algn="ctr">
              <a:lnSpc>
                <a:spcPts val="5938"/>
              </a:lnSpc>
              <a:spcBef>
                <a:spcPct val="0"/>
              </a:spcBef>
            </a:pPr>
            <a:endParaRPr lang="en-US" sz="3552">
              <a:solidFill>
                <a:srgbClr val="000000"/>
              </a:solidFill>
              <a:latin typeface="Helvetica Neue LT Std 2"/>
              <a:ea typeface="Helvetica Neue LT Std 2"/>
              <a:cs typeface="Helvetica Neue LT Std 2"/>
              <a:sym typeface="Helvetica Neue LT Std 2"/>
            </a:endParaRPr>
          </a:p>
          <a:p>
            <a:pPr algn="ctr">
              <a:lnSpc>
                <a:spcPts val="5080"/>
              </a:lnSpc>
              <a:spcBef>
                <a:spcPct val="0"/>
              </a:spcBef>
            </a:pPr>
            <a:r>
              <a:rPr lang="en-US" sz="3552">
                <a:solidFill>
                  <a:srgbClr val="000000"/>
                </a:solidFill>
                <a:latin typeface="Helvetica Neue LT Std 2"/>
                <a:ea typeface="Helvetica Neue LT Std 2"/>
                <a:cs typeface="Helvetica Neue LT Std 2"/>
                <a:sym typeface="Helvetica Neue LT Std 2"/>
              </a:rPr>
              <a:t>70% of employes have also rejected a candidate because of their social media</a:t>
            </a:r>
          </a:p>
          <a:p>
            <a:pPr algn="ctr">
              <a:lnSpc>
                <a:spcPts val="6224"/>
              </a:lnSpc>
              <a:spcBef>
                <a:spcPct val="0"/>
              </a:spcBef>
            </a:pPr>
            <a:endParaRPr lang="en-US" sz="3552">
              <a:solidFill>
                <a:srgbClr val="000000"/>
              </a:solidFill>
              <a:latin typeface="Helvetica Neue LT Std 2"/>
              <a:ea typeface="Helvetica Neue LT Std 2"/>
              <a:cs typeface="Helvetica Neue LT Std 2"/>
              <a:sym typeface="Helvetica Neue LT Std 2"/>
            </a:endParaRPr>
          </a:p>
          <a:p>
            <a:pPr algn="ctr">
              <a:lnSpc>
                <a:spcPts val="6224"/>
              </a:lnSpc>
              <a:spcBef>
                <a:spcPct val="0"/>
              </a:spcBef>
            </a:pPr>
            <a:r>
              <a:rPr lang="en-US" sz="4352">
                <a:solidFill>
                  <a:srgbClr val="E61955"/>
                </a:solidFill>
                <a:latin typeface="Black Diamond"/>
                <a:ea typeface="Black Diamond"/>
                <a:cs typeface="Black Diamond"/>
                <a:sym typeface="Black Diamond"/>
              </a:rPr>
              <a:t>They will not tell you this is why you were rejected! </a:t>
            </a:r>
          </a:p>
          <a:p>
            <a:pPr algn="ctr">
              <a:lnSpc>
                <a:spcPts val="5366"/>
              </a:lnSpc>
              <a:spcBef>
                <a:spcPct val="0"/>
              </a:spcBef>
            </a:pPr>
            <a:endParaRPr lang="en-US" sz="4352">
              <a:solidFill>
                <a:srgbClr val="E61955"/>
              </a:solidFill>
              <a:latin typeface="Black Diamond"/>
              <a:ea typeface="Black Diamond"/>
              <a:cs typeface="Black Diamond"/>
              <a:sym typeface="Black Diamon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61695" y="469893"/>
            <a:ext cx="16964606" cy="9347212"/>
          </a:xfrm>
          <a:custGeom>
            <a:avLst/>
            <a:gdLst/>
            <a:ahLst/>
            <a:cxnLst/>
            <a:rect l="l" t="t" r="r" b="b"/>
            <a:pathLst>
              <a:path w="16964606" h="9347212">
                <a:moveTo>
                  <a:pt x="0" y="0"/>
                </a:moveTo>
                <a:lnTo>
                  <a:pt x="16964606" y="0"/>
                </a:lnTo>
                <a:lnTo>
                  <a:pt x="16964606" y="9347213"/>
                </a:lnTo>
                <a:lnTo>
                  <a:pt x="0" y="9347213"/>
                </a:lnTo>
                <a:lnTo>
                  <a:pt x="0" y="0"/>
                </a:lnTo>
                <a:close/>
              </a:path>
            </a:pathLst>
          </a:custGeom>
          <a:blipFill>
            <a:blip r:embed="rId2">
              <a:alphaModFix amt="10999"/>
            </a:blip>
            <a:stretch>
              <a:fillRect t="-17312" r="-5400" b="-10209"/>
            </a:stretch>
          </a:blipFill>
        </p:spPr>
        <p:txBody>
          <a:bodyPr/>
          <a:lstStyle/>
          <a:p>
            <a:endParaRPr lang="en-AU"/>
          </a:p>
        </p:txBody>
      </p:sp>
      <p:sp>
        <p:nvSpPr>
          <p:cNvPr id="3" name="Freeform 3"/>
          <p:cNvSpPr/>
          <p:nvPr/>
        </p:nvSpPr>
        <p:spPr>
          <a:xfrm>
            <a:off x="15033232" y="8834960"/>
            <a:ext cx="2377380" cy="846681"/>
          </a:xfrm>
          <a:custGeom>
            <a:avLst/>
            <a:gdLst/>
            <a:ahLst/>
            <a:cxnLst/>
            <a:rect l="l" t="t" r="r" b="b"/>
            <a:pathLst>
              <a:path w="2377380" h="846681">
                <a:moveTo>
                  <a:pt x="0" y="0"/>
                </a:moveTo>
                <a:lnTo>
                  <a:pt x="2377379" y="0"/>
                </a:lnTo>
                <a:lnTo>
                  <a:pt x="2377379" y="846680"/>
                </a:lnTo>
                <a:lnTo>
                  <a:pt x="0" y="846680"/>
                </a:lnTo>
                <a:lnTo>
                  <a:pt x="0" y="0"/>
                </a:lnTo>
                <a:close/>
              </a:path>
            </a:pathLst>
          </a:custGeom>
          <a:blipFill>
            <a:blip r:embed="rId3"/>
            <a:stretch>
              <a:fillRect l="-3155" r="-3155"/>
            </a:stretch>
          </a:blipFill>
        </p:spPr>
        <p:txBody>
          <a:bodyPr/>
          <a:lstStyle/>
          <a:p>
            <a:endParaRPr lang="en-AU"/>
          </a:p>
        </p:txBody>
      </p:sp>
      <p:sp>
        <p:nvSpPr>
          <p:cNvPr id="4" name="Freeform 4"/>
          <p:cNvSpPr/>
          <p:nvPr/>
        </p:nvSpPr>
        <p:spPr>
          <a:xfrm>
            <a:off x="1143618" y="2116836"/>
            <a:ext cx="16230600" cy="7141464"/>
          </a:xfrm>
          <a:custGeom>
            <a:avLst/>
            <a:gdLst/>
            <a:ahLst/>
            <a:cxnLst/>
            <a:rect l="l" t="t" r="r" b="b"/>
            <a:pathLst>
              <a:path w="16230600" h="7141464">
                <a:moveTo>
                  <a:pt x="0" y="0"/>
                </a:moveTo>
                <a:lnTo>
                  <a:pt x="16230600" y="0"/>
                </a:lnTo>
                <a:lnTo>
                  <a:pt x="16230600" y="7141464"/>
                </a:lnTo>
                <a:lnTo>
                  <a:pt x="0" y="7141464"/>
                </a:lnTo>
                <a:lnTo>
                  <a:pt x="0" y="0"/>
                </a:lnTo>
                <a:close/>
              </a:path>
            </a:pathLst>
          </a:custGeom>
          <a:blipFill>
            <a:blip r:embed="rId4"/>
            <a:stretch>
              <a:fillRect/>
            </a:stretch>
          </a:blipFill>
        </p:spPr>
        <p:txBody>
          <a:bodyPr/>
          <a:lstStyle/>
          <a:p>
            <a:endParaRPr lang="en-AU"/>
          </a:p>
        </p:txBody>
      </p:sp>
      <p:sp>
        <p:nvSpPr>
          <p:cNvPr id="5" name="TextBox 5"/>
          <p:cNvSpPr txBox="1"/>
          <p:nvPr/>
        </p:nvSpPr>
        <p:spPr>
          <a:xfrm>
            <a:off x="2676985" y="675057"/>
            <a:ext cx="12934031" cy="3193237"/>
          </a:xfrm>
          <a:prstGeom prst="rect">
            <a:avLst/>
          </a:prstGeom>
        </p:spPr>
        <p:txBody>
          <a:bodyPr lIns="0" tIns="0" rIns="0" bIns="0" rtlCol="0" anchor="t">
            <a:spAutoFit/>
          </a:bodyPr>
          <a:lstStyle/>
          <a:p>
            <a:pPr algn="ctr">
              <a:lnSpc>
                <a:spcPts val="8102"/>
              </a:lnSpc>
            </a:pPr>
            <a:r>
              <a:rPr lang="en-US" sz="6330" dirty="0">
                <a:solidFill>
                  <a:srgbClr val="ED1C58"/>
                </a:solidFill>
                <a:latin typeface="Helvetica Neue LT Std 3"/>
                <a:ea typeface="Helvetica Neue LT Std 3"/>
                <a:cs typeface="Helvetica Neue LT Std 3"/>
                <a:sym typeface="Helvetica Neue LT Std 3"/>
              </a:rPr>
              <a:t>What does your Digital Footprint reveal?</a:t>
            </a:r>
          </a:p>
          <a:p>
            <a:pPr algn="ctr">
              <a:lnSpc>
                <a:spcPts val="8102"/>
              </a:lnSpc>
            </a:pPr>
            <a:r>
              <a:rPr lang="en-US" sz="6330" dirty="0">
                <a:solidFill>
                  <a:srgbClr val="ED1C58"/>
                </a:solidFill>
                <a:latin typeface="Helvetica Neue LT Std 3"/>
                <a:ea typeface="Helvetica Neue LT Std 3"/>
                <a:cs typeface="Helvetica Neue LT Std 3"/>
                <a:sym typeface="Helvetica Neue LT Std 3"/>
              </a:rPr>
              <a:t>Only add and share with people you</a:t>
            </a:r>
          </a:p>
          <a:p>
            <a:pPr algn="ctr">
              <a:lnSpc>
                <a:spcPts val="8102"/>
              </a:lnSpc>
            </a:pPr>
            <a:r>
              <a:rPr lang="en-US" sz="6330" dirty="0">
                <a:solidFill>
                  <a:srgbClr val="ED1C58"/>
                </a:solidFill>
                <a:latin typeface="Helvetica Neue LT Std 3"/>
                <a:ea typeface="Helvetica Neue LT Std 3"/>
                <a:cs typeface="Helvetica Neue LT Std 3"/>
                <a:sym typeface="Helvetica Neue LT Std 3"/>
              </a:rPr>
              <a:t> ACTUALLY know!</a:t>
            </a:r>
          </a:p>
        </p:txBody>
      </p:sp>
      <p:sp>
        <p:nvSpPr>
          <p:cNvPr id="6" name="TextBox 6"/>
          <p:cNvSpPr txBox="1"/>
          <p:nvPr/>
        </p:nvSpPr>
        <p:spPr>
          <a:xfrm>
            <a:off x="6707068" y="3661021"/>
            <a:ext cx="8326164" cy="5449023"/>
          </a:xfrm>
          <a:prstGeom prst="rect">
            <a:avLst/>
          </a:prstGeom>
        </p:spPr>
        <p:txBody>
          <a:bodyPr lIns="0" tIns="0" rIns="0" bIns="0" rtlCol="0" anchor="t">
            <a:spAutoFit/>
          </a:bodyPr>
          <a:lstStyle/>
          <a:p>
            <a:pPr algn="l">
              <a:lnSpc>
                <a:spcPts val="13203"/>
              </a:lnSpc>
            </a:pPr>
            <a:r>
              <a:rPr lang="en-US" sz="6702" spc="-372" dirty="0">
                <a:solidFill>
                  <a:srgbClr val="3B3838"/>
                </a:solidFill>
                <a:latin typeface="Black Diamond"/>
                <a:ea typeface="Black Diamond"/>
                <a:cs typeface="Black Diamond"/>
                <a:sym typeface="Black Diamond"/>
              </a:rPr>
              <a:t>Keep the following offline:</a:t>
            </a:r>
          </a:p>
          <a:p>
            <a:pPr marL="688136" lvl="1" indent="-344068" algn="l">
              <a:lnSpc>
                <a:spcPts val="7490"/>
              </a:lnSpc>
              <a:buClr>
                <a:srgbClr val="FF0066"/>
              </a:buClr>
              <a:buFont typeface="Arial"/>
              <a:buChar char="•"/>
            </a:pPr>
            <a:r>
              <a:rPr lang="en-US" sz="3802" spc="-211" dirty="0">
                <a:solidFill>
                  <a:srgbClr val="3B3838"/>
                </a:solidFill>
                <a:latin typeface="Helvetica Neue LT Std 5"/>
                <a:ea typeface="Helvetica Neue LT Std 5"/>
                <a:cs typeface="Helvetica Neue LT Std 5"/>
                <a:sym typeface="Helvetica Neue LT Std 5"/>
              </a:rPr>
              <a:t>Your full name</a:t>
            </a:r>
          </a:p>
          <a:p>
            <a:pPr marL="688136" lvl="1" indent="-344068" algn="l">
              <a:lnSpc>
                <a:spcPts val="7490"/>
              </a:lnSpc>
              <a:buClr>
                <a:srgbClr val="FF0066"/>
              </a:buClr>
              <a:buFont typeface="Arial"/>
              <a:buChar char="•"/>
            </a:pPr>
            <a:r>
              <a:rPr lang="en-US" sz="3802" spc="-211" dirty="0">
                <a:solidFill>
                  <a:srgbClr val="3B3838"/>
                </a:solidFill>
                <a:latin typeface="Helvetica Neue LT Std 5"/>
                <a:ea typeface="Helvetica Neue LT Std 5"/>
                <a:cs typeface="Helvetica Neue LT Std 5"/>
                <a:sym typeface="Helvetica Neue LT Std 5"/>
              </a:rPr>
              <a:t>Age and Address</a:t>
            </a:r>
          </a:p>
          <a:p>
            <a:pPr marL="688136" lvl="1" indent="-344068" algn="l">
              <a:lnSpc>
                <a:spcPts val="7490"/>
              </a:lnSpc>
              <a:buClr>
                <a:srgbClr val="FF0066"/>
              </a:buClr>
              <a:buFont typeface="Arial"/>
              <a:buChar char="•"/>
            </a:pPr>
            <a:r>
              <a:rPr lang="en-US" sz="3802" spc="-211" dirty="0">
                <a:solidFill>
                  <a:srgbClr val="3B3838"/>
                </a:solidFill>
                <a:latin typeface="Helvetica Neue LT Std 5"/>
                <a:ea typeface="Helvetica Neue LT Std 5"/>
                <a:cs typeface="Helvetica Neue LT Std 5"/>
                <a:sym typeface="Helvetica Neue LT Std 5"/>
              </a:rPr>
              <a:t>Phone number</a:t>
            </a:r>
          </a:p>
          <a:p>
            <a:pPr marL="688136" lvl="1" indent="-344068" algn="l">
              <a:lnSpc>
                <a:spcPts val="7490"/>
              </a:lnSpc>
              <a:buClr>
                <a:srgbClr val="FF0066"/>
              </a:buClr>
              <a:buFont typeface="Arial"/>
              <a:buChar char="•"/>
            </a:pPr>
            <a:r>
              <a:rPr lang="en-US" sz="3802" spc="-211" dirty="0">
                <a:solidFill>
                  <a:srgbClr val="3B3838"/>
                </a:solidFill>
                <a:latin typeface="Helvetica Neue LT Std 5"/>
                <a:ea typeface="Helvetica Neue LT Std 5"/>
                <a:cs typeface="Helvetica Neue LT Std 5"/>
                <a:sym typeface="Helvetica Neue LT Std 5"/>
              </a:rPr>
              <a:t>Name of your school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46046" y="-161337"/>
            <a:ext cx="9584168" cy="1980023"/>
          </a:xfrm>
          <a:prstGeom prst="rect">
            <a:avLst/>
          </a:prstGeom>
        </p:spPr>
        <p:txBody>
          <a:bodyPr lIns="0" tIns="0" rIns="0" bIns="0" rtlCol="0" anchor="t">
            <a:spAutoFit/>
          </a:bodyPr>
          <a:lstStyle/>
          <a:p>
            <a:pPr algn="l">
              <a:lnSpc>
                <a:spcPts val="14570"/>
              </a:lnSpc>
            </a:pPr>
            <a:r>
              <a:rPr lang="en-US" sz="10407">
                <a:solidFill>
                  <a:srgbClr val="E0004D"/>
                </a:solidFill>
                <a:latin typeface="Helvetica Neue LT Std 2"/>
                <a:ea typeface="Helvetica Neue LT Std 2"/>
                <a:cs typeface="Helvetica Neue LT Std 2"/>
                <a:sym typeface="Helvetica Neue LT Std 2"/>
              </a:rPr>
              <a:t>Quiz</a:t>
            </a:r>
          </a:p>
        </p:txBody>
      </p:sp>
      <p:sp>
        <p:nvSpPr>
          <p:cNvPr id="3" name="Freeform 3"/>
          <p:cNvSpPr/>
          <p:nvPr/>
        </p:nvSpPr>
        <p:spPr>
          <a:xfrm>
            <a:off x="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3"/>
            <a:stretch>
              <a:fillRect l="-738" r="-165954"/>
            </a:stretch>
          </a:blipFill>
        </p:spPr>
        <p:txBody>
          <a:bodyPr/>
          <a:lstStyle/>
          <a:p>
            <a:endParaRPr lang="en-AU"/>
          </a:p>
        </p:txBody>
      </p:sp>
      <p:sp>
        <p:nvSpPr>
          <p:cNvPr id="4" name="Freeform 4"/>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4"/>
            <a:stretch>
              <a:fillRect/>
            </a:stretch>
          </a:blipFill>
        </p:spPr>
        <p:txBody>
          <a:bodyPr/>
          <a:lstStyle/>
          <a:p>
            <a:endParaRPr lang="en-AU"/>
          </a:p>
        </p:txBody>
      </p:sp>
      <p:sp>
        <p:nvSpPr>
          <p:cNvPr id="5" name="TextBox 5"/>
          <p:cNvSpPr txBox="1"/>
          <p:nvPr/>
        </p:nvSpPr>
        <p:spPr>
          <a:xfrm>
            <a:off x="7294181" y="1672627"/>
            <a:ext cx="9965119" cy="803938"/>
          </a:xfrm>
          <a:prstGeom prst="rect">
            <a:avLst/>
          </a:prstGeom>
        </p:spPr>
        <p:txBody>
          <a:bodyPr lIns="0" tIns="0" rIns="0" bIns="0" rtlCol="0" anchor="t">
            <a:spAutoFit/>
          </a:bodyPr>
          <a:lstStyle/>
          <a:p>
            <a:pPr marL="755662" lvl="1" indent="-377831" algn="l">
              <a:lnSpc>
                <a:spcPts val="7280"/>
              </a:lnSpc>
              <a:buClr>
                <a:srgbClr val="FF0066"/>
              </a:buClr>
              <a:buFont typeface="Arial"/>
              <a:buChar char="•"/>
            </a:pPr>
            <a:r>
              <a:rPr lang="en-US" sz="3500" dirty="0">
                <a:solidFill>
                  <a:srgbClr val="000000"/>
                </a:solidFill>
                <a:latin typeface="Helvetica Neue LT Std 2"/>
                <a:ea typeface="Helvetica Neue LT Std 2"/>
                <a:cs typeface="Helvetica Neue LT Std 2"/>
                <a:sym typeface="Helvetica Neue LT Std 2"/>
              </a:rPr>
              <a:t>How many jobs could you have in your career?</a:t>
            </a:r>
          </a:p>
        </p:txBody>
      </p:sp>
      <p:sp>
        <p:nvSpPr>
          <p:cNvPr id="6" name="TextBox 6"/>
          <p:cNvSpPr txBox="1"/>
          <p:nvPr/>
        </p:nvSpPr>
        <p:spPr>
          <a:xfrm>
            <a:off x="7285233" y="2938811"/>
            <a:ext cx="10198927" cy="573106"/>
          </a:xfrm>
          <a:prstGeom prst="rect">
            <a:avLst/>
          </a:prstGeom>
        </p:spPr>
        <p:txBody>
          <a:bodyPr wrap="square" lIns="0" tIns="0" rIns="0" bIns="0" rtlCol="0" anchor="t">
            <a:spAutoFit/>
          </a:bodyPr>
          <a:lstStyle/>
          <a:p>
            <a:pPr marL="755662" lvl="1" indent="-377831" algn="l">
              <a:lnSpc>
                <a:spcPts val="4900"/>
              </a:lnSpc>
              <a:buClr>
                <a:srgbClr val="FF0066"/>
              </a:buClr>
              <a:buFont typeface="Arial"/>
              <a:buChar char="•"/>
            </a:pPr>
            <a:r>
              <a:rPr lang="en-US" sz="3500" dirty="0">
                <a:solidFill>
                  <a:srgbClr val="000000"/>
                </a:solidFill>
                <a:latin typeface="Helvetica Neue LT Std 2"/>
                <a:ea typeface="Helvetica Neue LT Std 2"/>
                <a:cs typeface="Helvetica Neue LT Std 2"/>
                <a:sym typeface="Helvetica Neue LT Std 2"/>
              </a:rPr>
              <a:t>What’s one area of the career exploration process?</a:t>
            </a:r>
          </a:p>
        </p:txBody>
      </p:sp>
      <p:sp>
        <p:nvSpPr>
          <p:cNvPr id="7" name="TextBox 7"/>
          <p:cNvSpPr txBox="1"/>
          <p:nvPr/>
        </p:nvSpPr>
        <p:spPr>
          <a:xfrm>
            <a:off x="7294181" y="3983384"/>
            <a:ext cx="10562689" cy="573106"/>
          </a:xfrm>
          <a:prstGeom prst="rect">
            <a:avLst/>
          </a:prstGeom>
        </p:spPr>
        <p:txBody>
          <a:bodyPr lIns="0" tIns="0" rIns="0" bIns="0" rtlCol="0" anchor="t">
            <a:spAutoFit/>
          </a:bodyPr>
          <a:lstStyle/>
          <a:p>
            <a:pPr marL="755662" lvl="1" indent="-377831" algn="l">
              <a:lnSpc>
                <a:spcPts val="4900"/>
              </a:lnSpc>
              <a:buClr>
                <a:srgbClr val="FF0066"/>
              </a:buClr>
              <a:buFont typeface="Arial"/>
              <a:buChar char="•"/>
            </a:pPr>
            <a:r>
              <a:rPr lang="en-US" sz="3500">
                <a:solidFill>
                  <a:srgbClr val="000000"/>
                </a:solidFill>
                <a:latin typeface="Helvetica Neue LT Std 2"/>
                <a:ea typeface="Helvetica Neue LT Std 2"/>
                <a:cs typeface="Helvetica Neue LT Std 2"/>
                <a:sym typeface="Helvetica Neue LT Std 2"/>
              </a:rPr>
              <a:t>What helps you to understand yourself?</a:t>
            </a:r>
          </a:p>
        </p:txBody>
      </p:sp>
      <p:sp>
        <p:nvSpPr>
          <p:cNvPr id="8" name="TextBox 8"/>
          <p:cNvSpPr txBox="1"/>
          <p:nvPr/>
        </p:nvSpPr>
        <p:spPr>
          <a:xfrm>
            <a:off x="7285233" y="6691656"/>
            <a:ext cx="9840297" cy="1201483"/>
          </a:xfrm>
          <a:prstGeom prst="rect">
            <a:avLst/>
          </a:prstGeom>
        </p:spPr>
        <p:txBody>
          <a:bodyPr lIns="0" tIns="0" rIns="0" bIns="0" rtlCol="0" anchor="t">
            <a:spAutoFit/>
          </a:bodyPr>
          <a:lstStyle/>
          <a:p>
            <a:pPr marL="755662" lvl="1" indent="-377831" algn="l">
              <a:lnSpc>
                <a:spcPts val="4900"/>
              </a:lnSpc>
              <a:buClr>
                <a:srgbClr val="FF0066"/>
              </a:buClr>
              <a:buFont typeface="Arial"/>
              <a:buChar char="•"/>
            </a:pPr>
            <a:r>
              <a:rPr lang="en-US" sz="3500" dirty="0">
                <a:solidFill>
                  <a:srgbClr val="000000"/>
                </a:solidFill>
                <a:latin typeface="Helvetica Neue LT Std 2"/>
                <a:ea typeface="Helvetica Neue LT Std 2"/>
                <a:cs typeface="Helvetica Neue LT Std 2"/>
                <a:sym typeface="Helvetica Neue LT Std 2"/>
              </a:rPr>
              <a:t>What do most employers check before they offer job seekers the position?</a:t>
            </a:r>
          </a:p>
        </p:txBody>
      </p:sp>
      <p:sp>
        <p:nvSpPr>
          <p:cNvPr id="9" name="TextBox 9"/>
          <p:cNvSpPr txBox="1"/>
          <p:nvPr/>
        </p:nvSpPr>
        <p:spPr>
          <a:xfrm>
            <a:off x="7294181" y="5027958"/>
            <a:ext cx="10198927" cy="1201483"/>
          </a:xfrm>
          <a:prstGeom prst="rect">
            <a:avLst/>
          </a:prstGeom>
        </p:spPr>
        <p:txBody>
          <a:bodyPr lIns="0" tIns="0" rIns="0" bIns="0" rtlCol="0" anchor="t">
            <a:spAutoFit/>
          </a:bodyPr>
          <a:lstStyle/>
          <a:p>
            <a:pPr marL="755662" lvl="1" indent="-377831" algn="l">
              <a:lnSpc>
                <a:spcPts val="4900"/>
              </a:lnSpc>
              <a:buClr>
                <a:srgbClr val="FF0066"/>
              </a:buClr>
              <a:buFont typeface="Arial"/>
              <a:buChar char="•"/>
            </a:pPr>
            <a:r>
              <a:rPr lang="en-US" sz="3500" dirty="0">
                <a:solidFill>
                  <a:srgbClr val="000000"/>
                </a:solidFill>
                <a:latin typeface="Helvetica Neue LT Std 2"/>
                <a:ea typeface="Helvetica Neue LT Std 2"/>
                <a:cs typeface="Helvetica Neue LT Std 2"/>
                <a:sym typeface="Helvetica Neue LT Std 2"/>
              </a:rPr>
              <a:t>Name a tool or website that can assist your career exploration</a:t>
            </a:r>
            <a:r>
              <a:rPr lang="en-US" sz="3500" b="1" dirty="0">
                <a:solidFill>
                  <a:srgbClr val="000000"/>
                </a:solidFill>
                <a:latin typeface="Helvetica Neue LT Std 2"/>
                <a:ea typeface="Helvetica Neue LT Std 2"/>
                <a:cs typeface="Helvetica Neue LT Std 2"/>
                <a:sym typeface="Helvetica Neue LT Std 2"/>
              </a:rPr>
              <a: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E0004D"/>
        </a:solidFill>
        <a:effectLst/>
      </p:bgPr>
    </p:bg>
    <p:spTree>
      <p:nvGrpSpPr>
        <p:cNvPr id="1" name=""/>
        <p:cNvGrpSpPr/>
        <p:nvPr/>
      </p:nvGrpSpPr>
      <p:grpSpPr>
        <a:xfrm>
          <a:off x="0" y="0"/>
          <a:ext cx="0" cy="0"/>
          <a:chOff x="0" y="0"/>
          <a:chExt cx="0" cy="0"/>
        </a:xfrm>
      </p:grpSpPr>
      <p:sp>
        <p:nvSpPr>
          <p:cNvPr id="2" name="Freeform 2"/>
          <p:cNvSpPr/>
          <p:nvPr/>
        </p:nvSpPr>
        <p:spPr>
          <a:xfrm>
            <a:off x="12868501" y="4946249"/>
            <a:ext cx="4644840" cy="4579937"/>
          </a:xfrm>
          <a:custGeom>
            <a:avLst/>
            <a:gdLst/>
            <a:ahLst/>
            <a:cxnLst/>
            <a:rect l="l" t="t" r="r" b="b"/>
            <a:pathLst>
              <a:path w="4644840" h="4579937">
                <a:moveTo>
                  <a:pt x="0" y="0"/>
                </a:moveTo>
                <a:lnTo>
                  <a:pt x="4644840" y="0"/>
                </a:lnTo>
                <a:lnTo>
                  <a:pt x="4644840" y="4579937"/>
                </a:lnTo>
                <a:lnTo>
                  <a:pt x="0" y="4579937"/>
                </a:lnTo>
                <a:lnTo>
                  <a:pt x="0" y="0"/>
                </a:lnTo>
                <a:close/>
              </a:path>
            </a:pathLst>
          </a:custGeom>
          <a:blipFill>
            <a:blip r:embed="rId2"/>
            <a:stretch>
              <a:fillRect t="-708" b="-708"/>
            </a:stretch>
          </a:blipFill>
        </p:spPr>
        <p:txBody>
          <a:bodyPr/>
          <a:lstStyle/>
          <a:p>
            <a:endParaRPr lang="en-AU"/>
          </a:p>
        </p:txBody>
      </p:sp>
      <p:pic>
        <p:nvPicPr>
          <p:cNvPr id="3" name="Picture 3"/>
          <p:cNvPicPr>
            <a:picLocks noChangeAspect="1"/>
          </p:cNvPicPr>
          <p:nvPr/>
        </p:nvPicPr>
        <p:blipFill>
          <a:blip r:embed="rId3"/>
          <a:stretch>
            <a:fillRect/>
          </a:stretch>
        </p:blipFill>
        <p:spPr>
          <a:xfrm>
            <a:off x="13000928" y="5046224"/>
            <a:ext cx="4379986" cy="4379986"/>
          </a:xfrm>
          <a:prstGeom prst="rect">
            <a:avLst/>
          </a:prstGeom>
        </p:spPr>
      </p:pic>
      <p:sp>
        <p:nvSpPr>
          <p:cNvPr id="4" name="Freeform 4"/>
          <p:cNvSpPr/>
          <p:nvPr/>
        </p:nvSpPr>
        <p:spPr>
          <a:xfrm>
            <a:off x="684767" y="0"/>
            <a:ext cx="11135063" cy="10287000"/>
          </a:xfrm>
          <a:custGeom>
            <a:avLst/>
            <a:gdLst/>
            <a:ahLst/>
            <a:cxnLst/>
            <a:rect l="l" t="t" r="r" b="b"/>
            <a:pathLst>
              <a:path w="11135063" h="10287000">
                <a:moveTo>
                  <a:pt x="0" y="0"/>
                </a:moveTo>
                <a:lnTo>
                  <a:pt x="11135063" y="0"/>
                </a:lnTo>
                <a:lnTo>
                  <a:pt x="11135063" y="10287000"/>
                </a:lnTo>
                <a:lnTo>
                  <a:pt x="0" y="10287000"/>
                </a:lnTo>
                <a:lnTo>
                  <a:pt x="0" y="0"/>
                </a:lnTo>
                <a:close/>
              </a:path>
            </a:pathLst>
          </a:custGeom>
          <a:blipFill>
            <a:blip r:embed="rId4"/>
            <a:stretch>
              <a:fillRect l="-6644" r="-6644"/>
            </a:stretch>
          </a:blipFill>
        </p:spPr>
        <p:txBody>
          <a:bodyPr/>
          <a:lstStyle/>
          <a:p>
            <a:endParaRPr lang="en-AU"/>
          </a:p>
        </p:txBody>
      </p:sp>
      <p:sp>
        <p:nvSpPr>
          <p:cNvPr id="5" name="TextBox 5"/>
          <p:cNvSpPr txBox="1"/>
          <p:nvPr/>
        </p:nvSpPr>
        <p:spPr>
          <a:xfrm>
            <a:off x="11858560" y="585978"/>
            <a:ext cx="6664723" cy="3259470"/>
          </a:xfrm>
          <a:prstGeom prst="rect">
            <a:avLst/>
          </a:prstGeom>
        </p:spPr>
        <p:txBody>
          <a:bodyPr lIns="0" tIns="0" rIns="0" bIns="0" rtlCol="0" anchor="t">
            <a:spAutoFit/>
          </a:bodyPr>
          <a:lstStyle/>
          <a:p>
            <a:pPr algn="ctr">
              <a:lnSpc>
                <a:spcPts val="13019"/>
              </a:lnSpc>
            </a:pPr>
            <a:r>
              <a:rPr lang="en-US" sz="9299">
                <a:solidFill>
                  <a:srgbClr val="FFFEFE"/>
                </a:solidFill>
                <a:latin typeface="Black Diamond"/>
                <a:ea typeface="Black Diamond"/>
                <a:cs typeface="Black Diamond"/>
                <a:sym typeface="Black Diamond"/>
              </a:rPr>
              <a:t>Follow us on Instagram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093"/>
            <a:ext cx="18288000" cy="9715500"/>
          </a:xfrm>
          <a:custGeom>
            <a:avLst/>
            <a:gdLst/>
            <a:ahLst/>
            <a:cxnLst/>
            <a:rect l="l" t="t" r="r" b="b"/>
            <a:pathLst>
              <a:path w="18288000" h="9715500">
                <a:moveTo>
                  <a:pt x="0" y="0"/>
                </a:moveTo>
                <a:lnTo>
                  <a:pt x="18288000" y="0"/>
                </a:lnTo>
                <a:lnTo>
                  <a:pt x="18288000" y="9715500"/>
                </a:lnTo>
                <a:lnTo>
                  <a:pt x="0" y="97155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3" name="Freeform 3"/>
          <p:cNvSpPr/>
          <p:nvPr/>
        </p:nvSpPr>
        <p:spPr>
          <a:xfrm>
            <a:off x="3589582" y="1413273"/>
            <a:ext cx="1343379" cy="1722280"/>
          </a:xfrm>
          <a:custGeom>
            <a:avLst/>
            <a:gdLst/>
            <a:ahLst/>
            <a:cxnLst/>
            <a:rect l="l" t="t" r="r" b="b"/>
            <a:pathLst>
              <a:path w="1343379" h="1722280">
                <a:moveTo>
                  <a:pt x="0" y="0"/>
                </a:moveTo>
                <a:lnTo>
                  <a:pt x="1343379" y="0"/>
                </a:lnTo>
                <a:lnTo>
                  <a:pt x="1343379" y="1722280"/>
                </a:lnTo>
                <a:lnTo>
                  <a:pt x="0" y="17222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4" name="Freeform 4"/>
          <p:cNvSpPr/>
          <p:nvPr/>
        </p:nvSpPr>
        <p:spPr>
          <a:xfrm>
            <a:off x="10485722" y="7536020"/>
            <a:ext cx="1343379" cy="1722280"/>
          </a:xfrm>
          <a:custGeom>
            <a:avLst/>
            <a:gdLst/>
            <a:ahLst/>
            <a:cxnLst/>
            <a:rect l="l" t="t" r="r" b="b"/>
            <a:pathLst>
              <a:path w="1343379" h="1722280">
                <a:moveTo>
                  <a:pt x="0" y="0"/>
                </a:moveTo>
                <a:lnTo>
                  <a:pt x="1343378" y="0"/>
                </a:lnTo>
                <a:lnTo>
                  <a:pt x="1343378" y="1722280"/>
                </a:lnTo>
                <a:lnTo>
                  <a:pt x="0" y="17222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5" name="Freeform 5"/>
          <p:cNvSpPr/>
          <p:nvPr/>
        </p:nvSpPr>
        <p:spPr>
          <a:xfrm>
            <a:off x="7196708" y="2940170"/>
            <a:ext cx="1343379" cy="1722280"/>
          </a:xfrm>
          <a:custGeom>
            <a:avLst/>
            <a:gdLst/>
            <a:ahLst/>
            <a:cxnLst/>
            <a:rect l="l" t="t" r="r" b="b"/>
            <a:pathLst>
              <a:path w="1343379" h="1722280">
                <a:moveTo>
                  <a:pt x="0" y="0"/>
                </a:moveTo>
                <a:lnTo>
                  <a:pt x="1343379" y="0"/>
                </a:lnTo>
                <a:lnTo>
                  <a:pt x="1343379" y="1722281"/>
                </a:lnTo>
                <a:lnTo>
                  <a:pt x="0" y="17222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6" name="Freeform 6"/>
          <p:cNvSpPr/>
          <p:nvPr/>
        </p:nvSpPr>
        <p:spPr>
          <a:xfrm>
            <a:off x="13874420" y="2940170"/>
            <a:ext cx="1343379" cy="1722280"/>
          </a:xfrm>
          <a:custGeom>
            <a:avLst/>
            <a:gdLst/>
            <a:ahLst/>
            <a:cxnLst/>
            <a:rect l="l" t="t" r="r" b="b"/>
            <a:pathLst>
              <a:path w="1343379" h="1722280">
                <a:moveTo>
                  <a:pt x="0" y="0"/>
                </a:moveTo>
                <a:lnTo>
                  <a:pt x="1343378" y="0"/>
                </a:lnTo>
                <a:lnTo>
                  <a:pt x="1343378" y="1722281"/>
                </a:lnTo>
                <a:lnTo>
                  <a:pt x="0" y="17222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grpSp>
        <p:nvGrpSpPr>
          <p:cNvPr id="7" name="Group 7"/>
          <p:cNvGrpSpPr/>
          <p:nvPr/>
        </p:nvGrpSpPr>
        <p:grpSpPr>
          <a:xfrm>
            <a:off x="3825032" y="1623561"/>
            <a:ext cx="872478" cy="87247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0" name="Group 10"/>
          <p:cNvGrpSpPr/>
          <p:nvPr/>
        </p:nvGrpSpPr>
        <p:grpSpPr>
          <a:xfrm>
            <a:off x="10721172" y="7746307"/>
            <a:ext cx="872478" cy="87247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3" name="Group 13"/>
          <p:cNvGrpSpPr/>
          <p:nvPr/>
        </p:nvGrpSpPr>
        <p:grpSpPr>
          <a:xfrm>
            <a:off x="7432158" y="3150458"/>
            <a:ext cx="872478" cy="87247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6" name="Group 16"/>
          <p:cNvGrpSpPr/>
          <p:nvPr/>
        </p:nvGrpSpPr>
        <p:grpSpPr>
          <a:xfrm>
            <a:off x="14109870" y="3150458"/>
            <a:ext cx="872478" cy="87247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sp>
        <p:nvSpPr>
          <p:cNvPr id="19" name="Freeform 19"/>
          <p:cNvSpPr/>
          <p:nvPr/>
        </p:nvSpPr>
        <p:spPr>
          <a:xfrm>
            <a:off x="10878328" y="7913232"/>
            <a:ext cx="558165" cy="538629"/>
          </a:xfrm>
          <a:custGeom>
            <a:avLst/>
            <a:gdLst/>
            <a:ahLst/>
            <a:cxnLst/>
            <a:rect l="l" t="t" r="r" b="b"/>
            <a:pathLst>
              <a:path w="558165" h="538629">
                <a:moveTo>
                  <a:pt x="0" y="0"/>
                </a:moveTo>
                <a:lnTo>
                  <a:pt x="558165" y="0"/>
                </a:lnTo>
                <a:lnTo>
                  <a:pt x="558165" y="538629"/>
                </a:lnTo>
                <a:lnTo>
                  <a:pt x="0" y="5386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20" name="Freeform 20"/>
          <p:cNvSpPr/>
          <p:nvPr/>
        </p:nvSpPr>
        <p:spPr>
          <a:xfrm>
            <a:off x="3982100" y="1845187"/>
            <a:ext cx="558343" cy="429226"/>
          </a:xfrm>
          <a:custGeom>
            <a:avLst/>
            <a:gdLst/>
            <a:ahLst/>
            <a:cxnLst/>
            <a:rect l="l" t="t" r="r" b="b"/>
            <a:pathLst>
              <a:path w="558343" h="429226">
                <a:moveTo>
                  <a:pt x="0" y="0"/>
                </a:moveTo>
                <a:lnTo>
                  <a:pt x="558343" y="0"/>
                </a:lnTo>
                <a:lnTo>
                  <a:pt x="558343" y="429226"/>
                </a:lnTo>
                <a:lnTo>
                  <a:pt x="0" y="42922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21" name="Freeform 21"/>
          <p:cNvSpPr/>
          <p:nvPr/>
        </p:nvSpPr>
        <p:spPr>
          <a:xfrm>
            <a:off x="7648969" y="3307615"/>
            <a:ext cx="438857" cy="558165"/>
          </a:xfrm>
          <a:custGeom>
            <a:avLst/>
            <a:gdLst/>
            <a:ahLst/>
            <a:cxnLst/>
            <a:rect l="l" t="t" r="r" b="b"/>
            <a:pathLst>
              <a:path w="438857" h="558165">
                <a:moveTo>
                  <a:pt x="0" y="0"/>
                </a:moveTo>
                <a:lnTo>
                  <a:pt x="438857" y="0"/>
                </a:lnTo>
                <a:lnTo>
                  <a:pt x="438857" y="558165"/>
                </a:lnTo>
                <a:lnTo>
                  <a:pt x="0" y="55816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sp>
        <p:nvSpPr>
          <p:cNvPr id="22" name="Freeform 22"/>
          <p:cNvSpPr/>
          <p:nvPr/>
        </p:nvSpPr>
        <p:spPr>
          <a:xfrm>
            <a:off x="16178095" y="9947772"/>
            <a:ext cx="1081205" cy="339228"/>
          </a:xfrm>
          <a:custGeom>
            <a:avLst/>
            <a:gdLst/>
            <a:ahLst/>
            <a:cxnLst/>
            <a:rect l="l" t="t" r="r" b="b"/>
            <a:pathLst>
              <a:path w="1081205" h="339228">
                <a:moveTo>
                  <a:pt x="0" y="0"/>
                </a:moveTo>
                <a:lnTo>
                  <a:pt x="1081205" y="0"/>
                </a:lnTo>
                <a:lnTo>
                  <a:pt x="1081205" y="339228"/>
                </a:lnTo>
                <a:lnTo>
                  <a:pt x="0" y="339228"/>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AU"/>
          </a:p>
        </p:txBody>
      </p:sp>
      <p:sp>
        <p:nvSpPr>
          <p:cNvPr id="23" name="Freeform 23"/>
          <p:cNvSpPr/>
          <p:nvPr/>
        </p:nvSpPr>
        <p:spPr>
          <a:xfrm flipV="1">
            <a:off x="5246308" y="2093"/>
            <a:ext cx="1081205" cy="339228"/>
          </a:xfrm>
          <a:custGeom>
            <a:avLst/>
            <a:gdLst/>
            <a:ahLst/>
            <a:cxnLst/>
            <a:rect l="l" t="t" r="r" b="b"/>
            <a:pathLst>
              <a:path w="1081205" h="339228">
                <a:moveTo>
                  <a:pt x="0" y="339228"/>
                </a:moveTo>
                <a:lnTo>
                  <a:pt x="1081205" y="339228"/>
                </a:lnTo>
                <a:lnTo>
                  <a:pt x="1081205" y="0"/>
                </a:lnTo>
                <a:lnTo>
                  <a:pt x="0" y="0"/>
                </a:lnTo>
                <a:lnTo>
                  <a:pt x="0" y="339228"/>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AU"/>
          </a:p>
        </p:txBody>
      </p:sp>
      <p:sp>
        <p:nvSpPr>
          <p:cNvPr id="24" name="Freeform 24"/>
          <p:cNvSpPr/>
          <p:nvPr/>
        </p:nvSpPr>
        <p:spPr>
          <a:xfrm rot="8755290" flipH="1">
            <a:off x="8353709" y="1438459"/>
            <a:ext cx="968661" cy="1245900"/>
          </a:xfrm>
          <a:custGeom>
            <a:avLst/>
            <a:gdLst/>
            <a:ahLst/>
            <a:cxnLst/>
            <a:rect l="l" t="t" r="r" b="b"/>
            <a:pathLst>
              <a:path w="968661" h="1245900">
                <a:moveTo>
                  <a:pt x="968661" y="0"/>
                </a:moveTo>
                <a:lnTo>
                  <a:pt x="0" y="0"/>
                </a:lnTo>
                <a:lnTo>
                  <a:pt x="0" y="1245900"/>
                </a:lnTo>
                <a:lnTo>
                  <a:pt x="968661" y="1245900"/>
                </a:lnTo>
                <a:lnTo>
                  <a:pt x="968661" y="0"/>
                </a:lnTo>
                <a:close/>
              </a:path>
            </a:pathLst>
          </a:custGeom>
          <a:blipFill>
            <a:blip>
              <a:extLst>
                <a:ext uri="{96DAC541-7B7A-43D3-8B79-37D633B846F1}">
                  <asvg:svgBlip xmlns:asvg="http://schemas.microsoft.com/office/drawing/2016/SVG/main" r:embed="rId9"/>
                </a:ext>
              </a:extLst>
            </a:blip>
            <a:stretch>
              <a:fillRect l="-37237" b="-10712"/>
            </a:stretch>
          </a:blipFill>
        </p:spPr>
        <p:txBody>
          <a:bodyPr/>
          <a:lstStyle/>
          <a:p>
            <a:endParaRPr lang="en-AU"/>
          </a:p>
        </p:txBody>
      </p:sp>
      <p:sp>
        <p:nvSpPr>
          <p:cNvPr id="25" name="Freeform 25"/>
          <p:cNvSpPr/>
          <p:nvPr/>
        </p:nvSpPr>
        <p:spPr>
          <a:xfrm rot="4643947" flipH="1">
            <a:off x="11790183" y="4019950"/>
            <a:ext cx="968661" cy="1245900"/>
          </a:xfrm>
          <a:custGeom>
            <a:avLst/>
            <a:gdLst/>
            <a:ahLst/>
            <a:cxnLst/>
            <a:rect l="l" t="t" r="r" b="b"/>
            <a:pathLst>
              <a:path w="968661" h="1245900">
                <a:moveTo>
                  <a:pt x="968661" y="0"/>
                </a:moveTo>
                <a:lnTo>
                  <a:pt x="0" y="0"/>
                </a:lnTo>
                <a:lnTo>
                  <a:pt x="0" y="1245901"/>
                </a:lnTo>
                <a:lnTo>
                  <a:pt x="968661" y="1245901"/>
                </a:lnTo>
                <a:lnTo>
                  <a:pt x="968661" y="0"/>
                </a:lnTo>
                <a:close/>
              </a:path>
            </a:pathLst>
          </a:custGeom>
          <a:blipFill>
            <a:blip>
              <a:extLst>
                <a:ext uri="{96DAC541-7B7A-43D3-8B79-37D633B846F1}">
                  <asvg:svgBlip xmlns:asvg="http://schemas.microsoft.com/office/drawing/2016/SVG/main" r:embed="rId9"/>
                </a:ext>
              </a:extLst>
            </a:blip>
            <a:stretch>
              <a:fillRect l="-37237" b="-10712"/>
            </a:stretch>
          </a:blipFill>
        </p:spPr>
        <p:txBody>
          <a:bodyPr/>
          <a:lstStyle/>
          <a:p>
            <a:endParaRPr lang="en-AU"/>
          </a:p>
        </p:txBody>
      </p:sp>
      <p:sp>
        <p:nvSpPr>
          <p:cNvPr id="26" name="Freeform 26"/>
          <p:cNvSpPr/>
          <p:nvPr/>
        </p:nvSpPr>
        <p:spPr>
          <a:xfrm>
            <a:off x="14173704" y="3307615"/>
            <a:ext cx="756834" cy="558165"/>
          </a:xfrm>
          <a:custGeom>
            <a:avLst/>
            <a:gdLst/>
            <a:ahLst/>
            <a:cxnLst/>
            <a:rect l="l" t="t" r="r" b="b"/>
            <a:pathLst>
              <a:path w="756834" h="558165">
                <a:moveTo>
                  <a:pt x="0" y="0"/>
                </a:moveTo>
                <a:lnTo>
                  <a:pt x="756834" y="0"/>
                </a:lnTo>
                <a:lnTo>
                  <a:pt x="756834" y="558165"/>
                </a:lnTo>
                <a:lnTo>
                  <a:pt x="0" y="55816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27" name="TextBox 27"/>
          <p:cNvSpPr txBox="1"/>
          <p:nvPr/>
        </p:nvSpPr>
        <p:spPr>
          <a:xfrm>
            <a:off x="5246308" y="1486117"/>
            <a:ext cx="3058328" cy="855725"/>
          </a:xfrm>
          <a:prstGeom prst="rect">
            <a:avLst/>
          </a:prstGeom>
        </p:spPr>
        <p:txBody>
          <a:bodyPr lIns="0" tIns="0" rIns="0" bIns="0" rtlCol="0" anchor="t">
            <a:spAutoFit/>
          </a:bodyPr>
          <a:lstStyle/>
          <a:p>
            <a:pPr marL="0" lvl="1" indent="0" algn="l">
              <a:lnSpc>
                <a:spcPts val="3222"/>
              </a:lnSpc>
              <a:spcBef>
                <a:spcPct val="0"/>
              </a:spcBef>
            </a:pPr>
            <a:r>
              <a:rPr lang="en-US" sz="2302" spc="73">
                <a:solidFill>
                  <a:srgbClr val="2D3740"/>
                </a:solidFill>
                <a:latin typeface="DIN Arabic Condensed"/>
                <a:ea typeface="DIN Arabic Condensed"/>
                <a:cs typeface="DIN Arabic Condensed"/>
                <a:sym typeface="DIN Arabic Condensed"/>
              </a:rPr>
              <a:t>Career choices don’t end after High School</a:t>
            </a:r>
          </a:p>
        </p:txBody>
      </p:sp>
      <p:sp>
        <p:nvSpPr>
          <p:cNvPr id="28" name="TextBox 28"/>
          <p:cNvSpPr txBox="1"/>
          <p:nvPr/>
        </p:nvSpPr>
        <p:spPr>
          <a:xfrm>
            <a:off x="14109870" y="1789273"/>
            <a:ext cx="3398394" cy="855980"/>
          </a:xfrm>
          <a:prstGeom prst="rect">
            <a:avLst/>
          </a:prstGeom>
        </p:spPr>
        <p:txBody>
          <a:bodyPr lIns="0" tIns="0" rIns="0" bIns="0" rtlCol="0" anchor="t">
            <a:spAutoFit/>
          </a:bodyPr>
          <a:lstStyle/>
          <a:p>
            <a:pPr marL="0" lvl="1" indent="0" algn="l">
              <a:lnSpc>
                <a:spcPts val="3220"/>
              </a:lnSpc>
              <a:spcBef>
                <a:spcPct val="0"/>
              </a:spcBef>
            </a:pPr>
            <a:r>
              <a:rPr lang="en-US" sz="2300" u="none" strike="noStrike" spc="73">
                <a:solidFill>
                  <a:srgbClr val="2D3740"/>
                </a:solidFill>
                <a:latin typeface="DIN Arabic Condensed"/>
                <a:ea typeface="DIN Arabic Condensed"/>
                <a:cs typeface="DIN Arabic Condensed"/>
                <a:sym typeface="DIN Arabic Condensed"/>
              </a:rPr>
              <a:t>Lifelong Learning is the key to career success</a:t>
            </a:r>
          </a:p>
        </p:txBody>
      </p:sp>
      <p:sp>
        <p:nvSpPr>
          <p:cNvPr id="29" name="TextBox 29"/>
          <p:cNvSpPr txBox="1"/>
          <p:nvPr/>
        </p:nvSpPr>
        <p:spPr>
          <a:xfrm>
            <a:off x="10231322" y="5813722"/>
            <a:ext cx="2756798" cy="1256030"/>
          </a:xfrm>
          <a:prstGeom prst="rect">
            <a:avLst/>
          </a:prstGeom>
        </p:spPr>
        <p:txBody>
          <a:bodyPr lIns="0" tIns="0" rIns="0" bIns="0" rtlCol="0" anchor="t">
            <a:spAutoFit/>
          </a:bodyPr>
          <a:lstStyle/>
          <a:p>
            <a:pPr marL="0" lvl="1" indent="0" algn="l">
              <a:lnSpc>
                <a:spcPts val="3220"/>
              </a:lnSpc>
              <a:spcBef>
                <a:spcPct val="0"/>
              </a:spcBef>
            </a:pPr>
            <a:r>
              <a:rPr lang="en-US" sz="2300" u="none" strike="noStrike" spc="73">
                <a:solidFill>
                  <a:srgbClr val="2D3740"/>
                </a:solidFill>
                <a:latin typeface="DIN Arabic Condensed"/>
                <a:ea typeface="DIN Arabic Condensed"/>
                <a:cs typeface="DIN Arabic Condensed"/>
                <a:sym typeface="DIN Arabic Condensed"/>
              </a:rPr>
              <a:t>Understand the value of connections and chance opportunity</a:t>
            </a:r>
          </a:p>
        </p:txBody>
      </p:sp>
      <p:sp>
        <p:nvSpPr>
          <p:cNvPr id="30" name="TextBox 30"/>
          <p:cNvSpPr txBox="1"/>
          <p:nvPr/>
        </p:nvSpPr>
        <p:spPr>
          <a:xfrm>
            <a:off x="6641838" y="175269"/>
            <a:ext cx="11505896" cy="1253698"/>
          </a:xfrm>
          <a:prstGeom prst="rect">
            <a:avLst/>
          </a:prstGeom>
        </p:spPr>
        <p:txBody>
          <a:bodyPr lIns="0" tIns="0" rIns="0" bIns="0" rtlCol="0" anchor="t">
            <a:spAutoFit/>
          </a:bodyPr>
          <a:lstStyle/>
          <a:p>
            <a:pPr marL="0" lvl="0" indent="0" algn="ctr">
              <a:lnSpc>
                <a:spcPts val="10173"/>
              </a:lnSpc>
              <a:spcBef>
                <a:spcPct val="0"/>
              </a:spcBef>
            </a:pPr>
            <a:r>
              <a:rPr lang="en-US" sz="7266" spc="1555">
                <a:solidFill>
                  <a:srgbClr val="E61955"/>
                </a:solidFill>
                <a:latin typeface="Black Diamond"/>
                <a:ea typeface="Black Diamond"/>
                <a:cs typeface="Black Diamond"/>
                <a:sym typeface="Black Diamond"/>
              </a:rPr>
              <a:t>your</a:t>
            </a:r>
            <a:r>
              <a:rPr lang="en-US" sz="7266" u="none" strike="noStrike" spc="1555">
                <a:solidFill>
                  <a:srgbClr val="E61955"/>
                </a:solidFill>
                <a:latin typeface="Black Diamond"/>
                <a:ea typeface="Black Diamond"/>
                <a:cs typeface="Black Diamond"/>
                <a:sym typeface="Black Diamond"/>
              </a:rPr>
              <a:t> CAREER journey </a:t>
            </a:r>
          </a:p>
        </p:txBody>
      </p:sp>
      <p:sp>
        <p:nvSpPr>
          <p:cNvPr id="31" name="TextBox 31"/>
          <p:cNvSpPr txBox="1"/>
          <p:nvPr/>
        </p:nvSpPr>
        <p:spPr>
          <a:xfrm>
            <a:off x="8889770" y="2825870"/>
            <a:ext cx="3384744" cy="1256590"/>
          </a:xfrm>
          <a:prstGeom prst="rect">
            <a:avLst/>
          </a:prstGeom>
        </p:spPr>
        <p:txBody>
          <a:bodyPr lIns="0" tIns="0" rIns="0" bIns="0" rtlCol="0" anchor="t">
            <a:spAutoFit/>
          </a:bodyPr>
          <a:lstStyle/>
          <a:p>
            <a:pPr algn="l">
              <a:lnSpc>
                <a:spcPts val="3225"/>
              </a:lnSpc>
            </a:pPr>
            <a:r>
              <a:rPr lang="en-US" sz="2303" spc="73">
                <a:solidFill>
                  <a:srgbClr val="2D3740"/>
                </a:solidFill>
                <a:latin typeface="DIN Arabic Condensed"/>
                <a:ea typeface="DIN Arabic Condensed"/>
                <a:cs typeface="DIN Arabic Condensed"/>
                <a:sym typeface="DIN Arabic Condensed"/>
              </a:rPr>
              <a:t>Accurate career information is needed to make informed choices</a:t>
            </a:r>
          </a:p>
          <a:p>
            <a:pPr marL="0" lvl="1" indent="0" algn="l">
              <a:lnSpc>
                <a:spcPts val="3225"/>
              </a:lnSpc>
              <a:spcBef>
                <a:spcPct val="0"/>
              </a:spcBef>
            </a:pPr>
            <a:endParaRPr lang="en-US" sz="2303" spc="73">
              <a:solidFill>
                <a:srgbClr val="2D3740"/>
              </a:solidFill>
              <a:latin typeface="DIN Arabic Condensed"/>
              <a:ea typeface="DIN Arabic Condensed"/>
              <a:cs typeface="DIN Arabic Condensed"/>
              <a:sym typeface="DIN Arabic Condensed"/>
            </a:endParaRPr>
          </a:p>
        </p:txBody>
      </p:sp>
      <p:sp>
        <p:nvSpPr>
          <p:cNvPr id="32" name="TextBox 32"/>
          <p:cNvSpPr txBox="1"/>
          <p:nvPr/>
        </p:nvSpPr>
        <p:spPr>
          <a:xfrm>
            <a:off x="333779" y="6205193"/>
            <a:ext cx="7468500" cy="3282174"/>
          </a:xfrm>
          <a:prstGeom prst="rect">
            <a:avLst/>
          </a:prstGeom>
        </p:spPr>
        <p:txBody>
          <a:bodyPr wrap="square" lIns="0" tIns="0" rIns="0" bIns="0" rtlCol="0" anchor="t">
            <a:spAutoFit/>
          </a:bodyPr>
          <a:lstStyle/>
          <a:p>
            <a:pPr marL="939965" lvl="1" indent="-469982" algn="l">
              <a:lnSpc>
                <a:spcPts val="6530"/>
              </a:lnSpc>
              <a:buClr>
                <a:srgbClr val="FF0066"/>
              </a:buClr>
              <a:buFont typeface="Arial"/>
              <a:buChar char="•"/>
            </a:pPr>
            <a:r>
              <a:rPr lang="en-US" sz="4353" b="1" spc="226" dirty="0">
                <a:solidFill>
                  <a:srgbClr val="E61955"/>
                </a:solidFill>
                <a:latin typeface="Barlow SemiCondensed Bold"/>
                <a:ea typeface="Barlow SemiCondensed Bold"/>
                <a:cs typeface="Barlow SemiCondensed Bold"/>
                <a:sym typeface="Barlow SemiCondensed Bold"/>
              </a:rPr>
              <a:t>18</a:t>
            </a:r>
            <a:r>
              <a:rPr lang="en-US" sz="4353" b="1" spc="226" dirty="0">
                <a:solidFill>
                  <a:srgbClr val="F33283"/>
                </a:solidFill>
                <a:latin typeface="Barlow SemiCondensed Bold"/>
                <a:ea typeface="Barlow SemiCondensed Bold"/>
                <a:cs typeface="Barlow SemiCondensed Bold"/>
                <a:sym typeface="Barlow SemiCondensed Bold"/>
              </a:rPr>
              <a:t> </a:t>
            </a:r>
            <a:r>
              <a:rPr lang="en-US" sz="4353" spc="226" dirty="0">
                <a:solidFill>
                  <a:srgbClr val="000000"/>
                </a:solidFill>
                <a:latin typeface="Barlow SemiCondensed"/>
                <a:ea typeface="Barlow SemiCondensed"/>
                <a:cs typeface="Barlow SemiCondensed"/>
                <a:sym typeface="Barlow SemiCondensed"/>
              </a:rPr>
              <a:t>jobs </a:t>
            </a:r>
          </a:p>
          <a:p>
            <a:pPr marL="939965" lvl="1" indent="-469982" algn="l">
              <a:lnSpc>
                <a:spcPts val="6530"/>
              </a:lnSpc>
              <a:buClr>
                <a:srgbClr val="FF0066"/>
              </a:buClr>
              <a:buFont typeface="Arial"/>
              <a:buChar char="•"/>
            </a:pPr>
            <a:r>
              <a:rPr lang="en-US" sz="4353" b="1" spc="226" dirty="0">
                <a:solidFill>
                  <a:srgbClr val="E61955"/>
                </a:solidFill>
                <a:latin typeface="Barlow SemiCondensed Bold"/>
                <a:ea typeface="Barlow SemiCondensed Bold"/>
                <a:cs typeface="Barlow SemiCondensed Bold"/>
                <a:sym typeface="Barlow SemiCondensed Bold"/>
              </a:rPr>
              <a:t>60%</a:t>
            </a:r>
            <a:r>
              <a:rPr lang="en-US" sz="4353" spc="226" dirty="0">
                <a:solidFill>
                  <a:srgbClr val="000000"/>
                </a:solidFill>
                <a:latin typeface="Barlow SemiCondensed"/>
                <a:ea typeface="Barlow SemiCondensed"/>
                <a:cs typeface="Barlow SemiCondensed"/>
                <a:sym typeface="Barlow SemiCondensed"/>
              </a:rPr>
              <a:t> of jobs don’t yet exist</a:t>
            </a:r>
          </a:p>
          <a:p>
            <a:pPr marL="939965" lvl="1" indent="-469982" algn="l">
              <a:lnSpc>
                <a:spcPts val="6530"/>
              </a:lnSpc>
              <a:buClr>
                <a:srgbClr val="FF0066"/>
              </a:buClr>
              <a:buFont typeface="Arial"/>
              <a:buChar char="•"/>
            </a:pPr>
            <a:r>
              <a:rPr lang="en-US" sz="4353" spc="226" dirty="0">
                <a:solidFill>
                  <a:srgbClr val="000000"/>
                </a:solidFill>
                <a:latin typeface="Barlow SemiCondensed"/>
                <a:ea typeface="Barlow SemiCondensed"/>
                <a:cs typeface="Barlow SemiCondensed"/>
                <a:sym typeface="Barlow SemiCondensed"/>
              </a:rPr>
              <a:t>Average of </a:t>
            </a:r>
            <a:r>
              <a:rPr lang="en-US" sz="4353" b="1" spc="226" dirty="0">
                <a:solidFill>
                  <a:srgbClr val="E61955"/>
                </a:solidFill>
                <a:latin typeface="Barlow SemiCondensed Bold"/>
                <a:ea typeface="Barlow SemiCondensed Bold"/>
                <a:cs typeface="Barlow SemiCondensed Bold"/>
                <a:sym typeface="Barlow SemiCondensed Bold"/>
              </a:rPr>
              <a:t>3</a:t>
            </a:r>
            <a:r>
              <a:rPr lang="en-US" sz="4353" spc="226" dirty="0">
                <a:solidFill>
                  <a:srgbClr val="000000"/>
                </a:solidFill>
                <a:latin typeface="Barlow SemiCondensed"/>
                <a:ea typeface="Barlow SemiCondensed"/>
                <a:cs typeface="Barlow SemiCondensed"/>
                <a:sym typeface="Barlow SemiCondensed"/>
              </a:rPr>
              <a:t> years tenure</a:t>
            </a:r>
          </a:p>
          <a:p>
            <a:pPr marL="939965" lvl="1" indent="-469982" algn="l">
              <a:lnSpc>
                <a:spcPts val="6530"/>
              </a:lnSpc>
              <a:buClr>
                <a:srgbClr val="FF0066"/>
              </a:buClr>
              <a:buFont typeface="Arial"/>
              <a:buChar char="•"/>
            </a:pPr>
            <a:r>
              <a:rPr lang="en-US" sz="4353" spc="226" dirty="0">
                <a:solidFill>
                  <a:srgbClr val="000000"/>
                </a:solidFill>
                <a:latin typeface="Barlow SemiCondensed"/>
                <a:ea typeface="Barlow SemiCondensed"/>
                <a:cs typeface="Barlow SemiCondensed"/>
                <a:sym typeface="Barlow SemiCondensed"/>
              </a:rPr>
              <a:t>Exit age</a:t>
            </a:r>
            <a:r>
              <a:rPr lang="en-US" sz="4353" spc="226" dirty="0">
                <a:solidFill>
                  <a:srgbClr val="E61955"/>
                </a:solidFill>
                <a:latin typeface="Barlow SemiCondensed"/>
                <a:ea typeface="Barlow SemiCondensed"/>
                <a:cs typeface="Barlow SemiCondensed"/>
                <a:sym typeface="Barlow SemiCondensed"/>
              </a:rPr>
              <a:t> </a:t>
            </a:r>
            <a:r>
              <a:rPr lang="en-US" sz="4353" b="1" spc="226" dirty="0">
                <a:solidFill>
                  <a:srgbClr val="E61955"/>
                </a:solidFill>
                <a:latin typeface="Barlow SemiCondensed Bold"/>
                <a:ea typeface="Barlow SemiCondensed Bold"/>
                <a:cs typeface="Barlow SemiCondensed Bold"/>
                <a:sym typeface="Barlow SemiCondensed Bold"/>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2093"/>
            <a:ext cx="18288000" cy="9715500"/>
          </a:xfrm>
          <a:custGeom>
            <a:avLst/>
            <a:gdLst/>
            <a:ahLst/>
            <a:cxnLst/>
            <a:rect l="l" t="t" r="r" b="b"/>
            <a:pathLst>
              <a:path w="18288000" h="9715500">
                <a:moveTo>
                  <a:pt x="0" y="0"/>
                </a:moveTo>
                <a:lnTo>
                  <a:pt x="18288000" y="0"/>
                </a:lnTo>
                <a:lnTo>
                  <a:pt x="18288000" y="9715500"/>
                </a:lnTo>
                <a:lnTo>
                  <a:pt x="0" y="97155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3" name="Freeform 3"/>
          <p:cNvSpPr/>
          <p:nvPr/>
        </p:nvSpPr>
        <p:spPr>
          <a:xfrm>
            <a:off x="3589582" y="1413273"/>
            <a:ext cx="1343379" cy="1722280"/>
          </a:xfrm>
          <a:custGeom>
            <a:avLst/>
            <a:gdLst/>
            <a:ahLst/>
            <a:cxnLst/>
            <a:rect l="l" t="t" r="r" b="b"/>
            <a:pathLst>
              <a:path w="1343379" h="1722280">
                <a:moveTo>
                  <a:pt x="0" y="0"/>
                </a:moveTo>
                <a:lnTo>
                  <a:pt x="1343379" y="0"/>
                </a:lnTo>
                <a:lnTo>
                  <a:pt x="1343379" y="1722280"/>
                </a:lnTo>
                <a:lnTo>
                  <a:pt x="0" y="17222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4" name="Freeform 4"/>
          <p:cNvSpPr/>
          <p:nvPr/>
        </p:nvSpPr>
        <p:spPr>
          <a:xfrm>
            <a:off x="10485722" y="7536020"/>
            <a:ext cx="1343379" cy="1722280"/>
          </a:xfrm>
          <a:custGeom>
            <a:avLst/>
            <a:gdLst/>
            <a:ahLst/>
            <a:cxnLst/>
            <a:rect l="l" t="t" r="r" b="b"/>
            <a:pathLst>
              <a:path w="1343379" h="1722280">
                <a:moveTo>
                  <a:pt x="0" y="0"/>
                </a:moveTo>
                <a:lnTo>
                  <a:pt x="1343378" y="0"/>
                </a:lnTo>
                <a:lnTo>
                  <a:pt x="1343378" y="1722280"/>
                </a:lnTo>
                <a:lnTo>
                  <a:pt x="0" y="172228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5" name="Freeform 5"/>
          <p:cNvSpPr/>
          <p:nvPr/>
        </p:nvSpPr>
        <p:spPr>
          <a:xfrm>
            <a:off x="7196708" y="2940170"/>
            <a:ext cx="1343379" cy="1722280"/>
          </a:xfrm>
          <a:custGeom>
            <a:avLst/>
            <a:gdLst/>
            <a:ahLst/>
            <a:cxnLst/>
            <a:rect l="l" t="t" r="r" b="b"/>
            <a:pathLst>
              <a:path w="1343379" h="1722280">
                <a:moveTo>
                  <a:pt x="0" y="0"/>
                </a:moveTo>
                <a:lnTo>
                  <a:pt x="1343379" y="0"/>
                </a:lnTo>
                <a:lnTo>
                  <a:pt x="1343379" y="1722281"/>
                </a:lnTo>
                <a:lnTo>
                  <a:pt x="0" y="17222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6" name="Freeform 6"/>
          <p:cNvSpPr/>
          <p:nvPr/>
        </p:nvSpPr>
        <p:spPr>
          <a:xfrm>
            <a:off x="13874420" y="2940170"/>
            <a:ext cx="1343379" cy="1722280"/>
          </a:xfrm>
          <a:custGeom>
            <a:avLst/>
            <a:gdLst/>
            <a:ahLst/>
            <a:cxnLst/>
            <a:rect l="l" t="t" r="r" b="b"/>
            <a:pathLst>
              <a:path w="1343379" h="1722280">
                <a:moveTo>
                  <a:pt x="0" y="0"/>
                </a:moveTo>
                <a:lnTo>
                  <a:pt x="1343378" y="0"/>
                </a:lnTo>
                <a:lnTo>
                  <a:pt x="1343378" y="1722281"/>
                </a:lnTo>
                <a:lnTo>
                  <a:pt x="0" y="172228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grpSp>
        <p:nvGrpSpPr>
          <p:cNvPr id="7" name="Group 7"/>
          <p:cNvGrpSpPr/>
          <p:nvPr/>
        </p:nvGrpSpPr>
        <p:grpSpPr>
          <a:xfrm>
            <a:off x="3825032" y="1623561"/>
            <a:ext cx="872478" cy="87247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0" name="Group 10"/>
          <p:cNvGrpSpPr/>
          <p:nvPr/>
        </p:nvGrpSpPr>
        <p:grpSpPr>
          <a:xfrm>
            <a:off x="10721172" y="7746307"/>
            <a:ext cx="872478" cy="872478"/>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12" name="TextBox 12"/>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3" name="Group 13"/>
          <p:cNvGrpSpPr/>
          <p:nvPr/>
        </p:nvGrpSpPr>
        <p:grpSpPr>
          <a:xfrm>
            <a:off x="7432158" y="3150458"/>
            <a:ext cx="872478" cy="872478"/>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grpSp>
        <p:nvGrpSpPr>
          <p:cNvPr id="16" name="Group 16"/>
          <p:cNvGrpSpPr/>
          <p:nvPr/>
        </p:nvGrpSpPr>
        <p:grpSpPr>
          <a:xfrm>
            <a:off x="14109870" y="3150458"/>
            <a:ext cx="872478" cy="872478"/>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AU"/>
            </a:p>
          </p:txBody>
        </p:sp>
        <p:sp>
          <p:nvSpPr>
            <p:cNvPr id="18" name="TextBox 18"/>
            <p:cNvSpPr txBox="1"/>
            <p:nvPr/>
          </p:nvSpPr>
          <p:spPr>
            <a:xfrm>
              <a:off x="76200" y="28575"/>
              <a:ext cx="660400" cy="708025"/>
            </a:xfrm>
            <a:prstGeom prst="rect">
              <a:avLst/>
            </a:prstGeom>
          </p:spPr>
          <p:txBody>
            <a:bodyPr lIns="50800" tIns="50800" rIns="50800" bIns="50800" rtlCol="0" anchor="ctr"/>
            <a:lstStyle/>
            <a:p>
              <a:pPr algn="ctr">
                <a:lnSpc>
                  <a:spcPts val="2399"/>
                </a:lnSpc>
              </a:pPr>
              <a:endParaRPr/>
            </a:p>
          </p:txBody>
        </p:sp>
      </p:grpSp>
      <p:sp>
        <p:nvSpPr>
          <p:cNvPr id="19" name="Freeform 19"/>
          <p:cNvSpPr/>
          <p:nvPr/>
        </p:nvSpPr>
        <p:spPr>
          <a:xfrm>
            <a:off x="10878328" y="7913232"/>
            <a:ext cx="558165" cy="538629"/>
          </a:xfrm>
          <a:custGeom>
            <a:avLst/>
            <a:gdLst/>
            <a:ahLst/>
            <a:cxnLst/>
            <a:rect l="l" t="t" r="r" b="b"/>
            <a:pathLst>
              <a:path w="558165" h="538629">
                <a:moveTo>
                  <a:pt x="0" y="0"/>
                </a:moveTo>
                <a:lnTo>
                  <a:pt x="558165" y="0"/>
                </a:lnTo>
                <a:lnTo>
                  <a:pt x="558165" y="538629"/>
                </a:lnTo>
                <a:lnTo>
                  <a:pt x="0" y="5386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20" name="Freeform 20"/>
          <p:cNvSpPr/>
          <p:nvPr/>
        </p:nvSpPr>
        <p:spPr>
          <a:xfrm>
            <a:off x="3982100" y="1845187"/>
            <a:ext cx="558343" cy="429226"/>
          </a:xfrm>
          <a:custGeom>
            <a:avLst/>
            <a:gdLst/>
            <a:ahLst/>
            <a:cxnLst/>
            <a:rect l="l" t="t" r="r" b="b"/>
            <a:pathLst>
              <a:path w="558343" h="429226">
                <a:moveTo>
                  <a:pt x="0" y="0"/>
                </a:moveTo>
                <a:lnTo>
                  <a:pt x="558343" y="0"/>
                </a:lnTo>
                <a:lnTo>
                  <a:pt x="558343" y="429226"/>
                </a:lnTo>
                <a:lnTo>
                  <a:pt x="0" y="42922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21" name="Freeform 21"/>
          <p:cNvSpPr/>
          <p:nvPr/>
        </p:nvSpPr>
        <p:spPr>
          <a:xfrm>
            <a:off x="7648969" y="3307615"/>
            <a:ext cx="438857" cy="558165"/>
          </a:xfrm>
          <a:custGeom>
            <a:avLst/>
            <a:gdLst/>
            <a:ahLst/>
            <a:cxnLst/>
            <a:rect l="l" t="t" r="r" b="b"/>
            <a:pathLst>
              <a:path w="438857" h="558165">
                <a:moveTo>
                  <a:pt x="0" y="0"/>
                </a:moveTo>
                <a:lnTo>
                  <a:pt x="438857" y="0"/>
                </a:lnTo>
                <a:lnTo>
                  <a:pt x="438857" y="558165"/>
                </a:lnTo>
                <a:lnTo>
                  <a:pt x="0" y="55816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sp>
        <p:nvSpPr>
          <p:cNvPr id="22" name="Freeform 22"/>
          <p:cNvSpPr/>
          <p:nvPr/>
        </p:nvSpPr>
        <p:spPr>
          <a:xfrm>
            <a:off x="16178095" y="9947772"/>
            <a:ext cx="1081205" cy="339228"/>
          </a:xfrm>
          <a:custGeom>
            <a:avLst/>
            <a:gdLst/>
            <a:ahLst/>
            <a:cxnLst/>
            <a:rect l="l" t="t" r="r" b="b"/>
            <a:pathLst>
              <a:path w="1081205" h="339228">
                <a:moveTo>
                  <a:pt x="0" y="0"/>
                </a:moveTo>
                <a:lnTo>
                  <a:pt x="1081205" y="0"/>
                </a:lnTo>
                <a:lnTo>
                  <a:pt x="1081205" y="339228"/>
                </a:lnTo>
                <a:lnTo>
                  <a:pt x="0" y="339228"/>
                </a:lnTo>
                <a:lnTo>
                  <a:pt x="0" y="0"/>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AU"/>
          </a:p>
        </p:txBody>
      </p:sp>
      <p:sp>
        <p:nvSpPr>
          <p:cNvPr id="23" name="Freeform 23"/>
          <p:cNvSpPr/>
          <p:nvPr/>
        </p:nvSpPr>
        <p:spPr>
          <a:xfrm flipV="1">
            <a:off x="5246308" y="2093"/>
            <a:ext cx="1081205" cy="339228"/>
          </a:xfrm>
          <a:custGeom>
            <a:avLst/>
            <a:gdLst/>
            <a:ahLst/>
            <a:cxnLst/>
            <a:rect l="l" t="t" r="r" b="b"/>
            <a:pathLst>
              <a:path w="1081205" h="339228">
                <a:moveTo>
                  <a:pt x="0" y="339228"/>
                </a:moveTo>
                <a:lnTo>
                  <a:pt x="1081205" y="339228"/>
                </a:lnTo>
                <a:lnTo>
                  <a:pt x="1081205" y="0"/>
                </a:lnTo>
                <a:lnTo>
                  <a:pt x="0" y="0"/>
                </a:lnTo>
                <a:lnTo>
                  <a:pt x="0" y="339228"/>
                </a:lnTo>
                <a:close/>
              </a:path>
            </a:pathLst>
          </a:custGeom>
          <a:blipFill>
            <a:blip>
              <a:extLst>
                <a:ext uri="{96DAC541-7B7A-43D3-8B79-37D633B846F1}">
                  <asvg:svgBlip xmlns:asvg="http://schemas.microsoft.com/office/drawing/2016/SVG/main" r:embed="rId8"/>
                </a:ext>
              </a:extLst>
            </a:blip>
            <a:stretch>
              <a:fillRect/>
            </a:stretch>
          </a:blipFill>
          <a:ln cap="sq">
            <a:noFill/>
            <a:prstDash val="solid"/>
            <a:miter/>
          </a:ln>
        </p:spPr>
        <p:txBody>
          <a:bodyPr/>
          <a:lstStyle/>
          <a:p>
            <a:endParaRPr lang="en-AU"/>
          </a:p>
        </p:txBody>
      </p:sp>
      <p:sp>
        <p:nvSpPr>
          <p:cNvPr id="24" name="Freeform 24"/>
          <p:cNvSpPr/>
          <p:nvPr/>
        </p:nvSpPr>
        <p:spPr>
          <a:xfrm rot="8755290" flipH="1">
            <a:off x="8353709" y="1438459"/>
            <a:ext cx="968661" cy="1245900"/>
          </a:xfrm>
          <a:custGeom>
            <a:avLst/>
            <a:gdLst/>
            <a:ahLst/>
            <a:cxnLst/>
            <a:rect l="l" t="t" r="r" b="b"/>
            <a:pathLst>
              <a:path w="968661" h="1245900">
                <a:moveTo>
                  <a:pt x="968661" y="0"/>
                </a:moveTo>
                <a:lnTo>
                  <a:pt x="0" y="0"/>
                </a:lnTo>
                <a:lnTo>
                  <a:pt x="0" y="1245900"/>
                </a:lnTo>
                <a:lnTo>
                  <a:pt x="968661" y="1245900"/>
                </a:lnTo>
                <a:lnTo>
                  <a:pt x="968661" y="0"/>
                </a:lnTo>
                <a:close/>
              </a:path>
            </a:pathLst>
          </a:custGeom>
          <a:blipFill>
            <a:blip>
              <a:extLst>
                <a:ext uri="{96DAC541-7B7A-43D3-8B79-37D633B846F1}">
                  <asvg:svgBlip xmlns:asvg="http://schemas.microsoft.com/office/drawing/2016/SVG/main" r:embed="rId9"/>
                </a:ext>
              </a:extLst>
            </a:blip>
            <a:stretch>
              <a:fillRect l="-37237" b="-10712"/>
            </a:stretch>
          </a:blipFill>
        </p:spPr>
        <p:txBody>
          <a:bodyPr/>
          <a:lstStyle/>
          <a:p>
            <a:endParaRPr lang="en-AU"/>
          </a:p>
        </p:txBody>
      </p:sp>
      <p:sp>
        <p:nvSpPr>
          <p:cNvPr id="25" name="Freeform 25"/>
          <p:cNvSpPr/>
          <p:nvPr/>
        </p:nvSpPr>
        <p:spPr>
          <a:xfrm rot="4643947" flipH="1">
            <a:off x="11790183" y="4019950"/>
            <a:ext cx="968661" cy="1245900"/>
          </a:xfrm>
          <a:custGeom>
            <a:avLst/>
            <a:gdLst/>
            <a:ahLst/>
            <a:cxnLst/>
            <a:rect l="l" t="t" r="r" b="b"/>
            <a:pathLst>
              <a:path w="968661" h="1245900">
                <a:moveTo>
                  <a:pt x="968661" y="0"/>
                </a:moveTo>
                <a:lnTo>
                  <a:pt x="0" y="0"/>
                </a:lnTo>
                <a:lnTo>
                  <a:pt x="0" y="1245901"/>
                </a:lnTo>
                <a:lnTo>
                  <a:pt x="968661" y="1245901"/>
                </a:lnTo>
                <a:lnTo>
                  <a:pt x="968661" y="0"/>
                </a:lnTo>
                <a:close/>
              </a:path>
            </a:pathLst>
          </a:custGeom>
          <a:blipFill>
            <a:blip>
              <a:extLst>
                <a:ext uri="{96DAC541-7B7A-43D3-8B79-37D633B846F1}">
                  <asvg:svgBlip xmlns:asvg="http://schemas.microsoft.com/office/drawing/2016/SVG/main" r:embed="rId9"/>
                </a:ext>
              </a:extLst>
            </a:blip>
            <a:stretch>
              <a:fillRect l="-37237" b="-10712"/>
            </a:stretch>
          </a:blipFill>
        </p:spPr>
        <p:txBody>
          <a:bodyPr/>
          <a:lstStyle/>
          <a:p>
            <a:endParaRPr lang="en-AU"/>
          </a:p>
        </p:txBody>
      </p:sp>
      <p:sp>
        <p:nvSpPr>
          <p:cNvPr id="26" name="Freeform 26"/>
          <p:cNvSpPr/>
          <p:nvPr/>
        </p:nvSpPr>
        <p:spPr>
          <a:xfrm>
            <a:off x="14173704" y="3307615"/>
            <a:ext cx="756834" cy="558165"/>
          </a:xfrm>
          <a:custGeom>
            <a:avLst/>
            <a:gdLst/>
            <a:ahLst/>
            <a:cxnLst/>
            <a:rect l="l" t="t" r="r" b="b"/>
            <a:pathLst>
              <a:path w="756834" h="558165">
                <a:moveTo>
                  <a:pt x="0" y="0"/>
                </a:moveTo>
                <a:lnTo>
                  <a:pt x="756834" y="0"/>
                </a:lnTo>
                <a:lnTo>
                  <a:pt x="756834" y="558165"/>
                </a:lnTo>
                <a:lnTo>
                  <a:pt x="0" y="55816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AU"/>
          </a:p>
        </p:txBody>
      </p:sp>
      <p:sp>
        <p:nvSpPr>
          <p:cNvPr id="27" name="TextBox 27"/>
          <p:cNvSpPr txBox="1"/>
          <p:nvPr/>
        </p:nvSpPr>
        <p:spPr>
          <a:xfrm>
            <a:off x="5246308" y="1486117"/>
            <a:ext cx="3058328" cy="855725"/>
          </a:xfrm>
          <a:prstGeom prst="rect">
            <a:avLst/>
          </a:prstGeom>
        </p:spPr>
        <p:txBody>
          <a:bodyPr lIns="0" tIns="0" rIns="0" bIns="0" rtlCol="0" anchor="t">
            <a:spAutoFit/>
          </a:bodyPr>
          <a:lstStyle/>
          <a:p>
            <a:pPr marL="0" lvl="1" indent="0" algn="l">
              <a:lnSpc>
                <a:spcPts val="3222"/>
              </a:lnSpc>
              <a:spcBef>
                <a:spcPct val="0"/>
              </a:spcBef>
            </a:pPr>
            <a:r>
              <a:rPr lang="en-US" sz="2302" spc="73">
                <a:solidFill>
                  <a:srgbClr val="2D3740"/>
                </a:solidFill>
                <a:latin typeface="DIN Arabic Condensed"/>
                <a:ea typeface="DIN Arabic Condensed"/>
                <a:cs typeface="DIN Arabic Condensed"/>
                <a:sym typeface="DIN Arabic Condensed"/>
              </a:rPr>
              <a:t>Career choices don’t end after High School</a:t>
            </a:r>
          </a:p>
        </p:txBody>
      </p:sp>
      <p:sp>
        <p:nvSpPr>
          <p:cNvPr id="28" name="TextBox 28"/>
          <p:cNvSpPr txBox="1"/>
          <p:nvPr/>
        </p:nvSpPr>
        <p:spPr>
          <a:xfrm>
            <a:off x="14109870" y="1789273"/>
            <a:ext cx="3398394" cy="855980"/>
          </a:xfrm>
          <a:prstGeom prst="rect">
            <a:avLst/>
          </a:prstGeom>
        </p:spPr>
        <p:txBody>
          <a:bodyPr lIns="0" tIns="0" rIns="0" bIns="0" rtlCol="0" anchor="t">
            <a:spAutoFit/>
          </a:bodyPr>
          <a:lstStyle/>
          <a:p>
            <a:pPr marL="0" lvl="1" indent="0" algn="l">
              <a:lnSpc>
                <a:spcPts val="3220"/>
              </a:lnSpc>
              <a:spcBef>
                <a:spcPct val="0"/>
              </a:spcBef>
            </a:pPr>
            <a:r>
              <a:rPr lang="en-US" sz="2300" u="none" strike="noStrike" spc="73">
                <a:solidFill>
                  <a:srgbClr val="2D3740"/>
                </a:solidFill>
                <a:latin typeface="DIN Arabic Condensed"/>
                <a:ea typeface="DIN Arabic Condensed"/>
                <a:cs typeface="DIN Arabic Condensed"/>
                <a:sym typeface="DIN Arabic Condensed"/>
              </a:rPr>
              <a:t>Lifelong Learning is the key to career success</a:t>
            </a:r>
          </a:p>
        </p:txBody>
      </p:sp>
      <p:sp>
        <p:nvSpPr>
          <p:cNvPr id="29" name="TextBox 29"/>
          <p:cNvSpPr txBox="1"/>
          <p:nvPr/>
        </p:nvSpPr>
        <p:spPr>
          <a:xfrm>
            <a:off x="10231322" y="5813722"/>
            <a:ext cx="2756798" cy="1256030"/>
          </a:xfrm>
          <a:prstGeom prst="rect">
            <a:avLst/>
          </a:prstGeom>
        </p:spPr>
        <p:txBody>
          <a:bodyPr lIns="0" tIns="0" rIns="0" bIns="0" rtlCol="0" anchor="t">
            <a:spAutoFit/>
          </a:bodyPr>
          <a:lstStyle/>
          <a:p>
            <a:pPr marL="0" lvl="1" indent="0" algn="l">
              <a:lnSpc>
                <a:spcPts val="3220"/>
              </a:lnSpc>
              <a:spcBef>
                <a:spcPct val="0"/>
              </a:spcBef>
            </a:pPr>
            <a:r>
              <a:rPr lang="en-US" sz="2300" u="none" strike="noStrike" spc="73">
                <a:solidFill>
                  <a:srgbClr val="2D3740"/>
                </a:solidFill>
                <a:latin typeface="DIN Arabic Condensed"/>
                <a:ea typeface="DIN Arabic Condensed"/>
                <a:cs typeface="DIN Arabic Condensed"/>
                <a:sym typeface="DIN Arabic Condensed"/>
              </a:rPr>
              <a:t>Understand the value of connections and chance opportunity</a:t>
            </a:r>
          </a:p>
        </p:txBody>
      </p:sp>
      <p:sp>
        <p:nvSpPr>
          <p:cNvPr id="30" name="TextBox 30"/>
          <p:cNvSpPr txBox="1"/>
          <p:nvPr/>
        </p:nvSpPr>
        <p:spPr>
          <a:xfrm>
            <a:off x="6641838" y="175269"/>
            <a:ext cx="11505896" cy="1253698"/>
          </a:xfrm>
          <a:prstGeom prst="rect">
            <a:avLst/>
          </a:prstGeom>
        </p:spPr>
        <p:txBody>
          <a:bodyPr lIns="0" tIns="0" rIns="0" bIns="0" rtlCol="0" anchor="t">
            <a:spAutoFit/>
          </a:bodyPr>
          <a:lstStyle/>
          <a:p>
            <a:pPr marL="0" lvl="0" indent="0" algn="ctr">
              <a:lnSpc>
                <a:spcPts val="10173"/>
              </a:lnSpc>
              <a:spcBef>
                <a:spcPct val="0"/>
              </a:spcBef>
            </a:pPr>
            <a:r>
              <a:rPr lang="en-US" sz="7266" spc="1555">
                <a:solidFill>
                  <a:srgbClr val="E61955"/>
                </a:solidFill>
                <a:latin typeface="Black Diamond"/>
                <a:ea typeface="Black Diamond"/>
                <a:cs typeface="Black Diamond"/>
                <a:sym typeface="Black Diamond"/>
              </a:rPr>
              <a:t>your</a:t>
            </a:r>
            <a:r>
              <a:rPr lang="en-US" sz="7266" u="none" strike="noStrike" spc="1555">
                <a:solidFill>
                  <a:srgbClr val="E61955"/>
                </a:solidFill>
                <a:latin typeface="Black Diamond"/>
                <a:ea typeface="Black Diamond"/>
                <a:cs typeface="Black Diamond"/>
                <a:sym typeface="Black Diamond"/>
              </a:rPr>
              <a:t> CAREER journey </a:t>
            </a:r>
          </a:p>
        </p:txBody>
      </p:sp>
      <p:sp>
        <p:nvSpPr>
          <p:cNvPr id="31" name="TextBox 31"/>
          <p:cNvSpPr txBox="1"/>
          <p:nvPr/>
        </p:nvSpPr>
        <p:spPr>
          <a:xfrm>
            <a:off x="8889770" y="2825870"/>
            <a:ext cx="3384744" cy="1256590"/>
          </a:xfrm>
          <a:prstGeom prst="rect">
            <a:avLst/>
          </a:prstGeom>
        </p:spPr>
        <p:txBody>
          <a:bodyPr lIns="0" tIns="0" rIns="0" bIns="0" rtlCol="0" anchor="t">
            <a:spAutoFit/>
          </a:bodyPr>
          <a:lstStyle/>
          <a:p>
            <a:pPr algn="l">
              <a:lnSpc>
                <a:spcPts val="3225"/>
              </a:lnSpc>
            </a:pPr>
            <a:r>
              <a:rPr lang="en-US" sz="2303" spc="73">
                <a:solidFill>
                  <a:srgbClr val="2D3740"/>
                </a:solidFill>
                <a:latin typeface="DIN Arabic Condensed"/>
                <a:ea typeface="DIN Arabic Condensed"/>
                <a:cs typeface="DIN Arabic Condensed"/>
                <a:sym typeface="DIN Arabic Condensed"/>
              </a:rPr>
              <a:t>Accurate career information is needed to make informed choices</a:t>
            </a:r>
          </a:p>
          <a:p>
            <a:pPr marL="0" lvl="1" indent="0" algn="l">
              <a:lnSpc>
                <a:spcPts val="3225"/>
              </a:lnSpc>
              <a:spcBef>
                <a:spcPct val="0"/>
              </a:spcBef>
            </a:pPr>
            <a:endParaRPr lang="en-US" sz="2303" spc="73">
              <a:solidFill>
                <a:srgbClr val="2D3740"/>
              </a:solidFill>
              <a:latin typeface="DIN Arabic Condensed"/>
              <a:ea typeface="DIN Arabic Condensed"/>
              <a:cs typeface="DIN Arabic Condensed"/>
              <a:sym typeface="DIN Arabic Condensed"/>
            </a:endParaRPr>
          </a:p>
        </p:txBody>
      </p:sp>
      <p:sp>
        <p:nvSpPr>
          <p:cNvPr id="32" name="TextBox 32"/>
          <p:cNvSpPr txBox="1"/>
          <p:nvPr/>
        </p:nvSpPr>
        <p:spPr>
          <a:xfrm>
            <a:off x="333779" y="6205193"/>
            <a:ext cx="7591021" cy="3282174"/>
          </a:xfrm>
          <a:prstGeom prst="rect">
            <a:avLst/>
          </a:prstGeom>
        </p:spPr>
        <p:txBody>
          <a:bodyPr wrap="square" lIns="0" tIns="0" rIns="0" bIns="0" rtlCol="0" anchor="t">
            <a:spAutoFit/>
          </a:bodyPr>
          <a:lstStyle/>
          <a:p>
            <a:pPr marL="939965" lvl="1" indent="-469982" algn="l">
              <a:lnSpc>
                <a:spcPts val="6530"/>
              </a:lnSpc>
              <a:buClr>
                <a:srgbClr val="FF0066"/>
              </a:buClr>
              <a:buFont typeface="Arial"/>
              <a:buChar char="•"/>
            </a:pPr>
            <a:r>
              <a:rPr lang="en-US" sz="4353" b="1" spc="226" dirty="0">
                <a:solidFill>
                  <a:srgbClr val="E61955"/>
                </a:solidFill>
                <a:latin typeface="Barlow SemiCondensed Bold"/>
                <a:ea typeface="Barlow SemiCondensed Bold"/>
                <a:cs typeface="Barlow SemiCondensed Bold"/>
                <a:sym typeface="Barlow SemiCondensed Bold"/>
              </a:rPr>
              <a:t>18</a:t>
            </a:r>
            <a:r>
              <a:rPr lang="en-US" sz="4353" b="1" spc="226" dirty="0">
                <a:solidFill>
                  <a:srgbClr val="F33283"/>
                </a:solidFill>
                <a:latin typeface="Barlow SemiCondensed Bold"/>
                <a:ea typeface="Barlow SemiCondensed Bold"/>
                <a:cs typeface="Barlow SemiCondensed Bold"/>
                <a:sym typeface="Barlow SemiCondensed Bold"/>
              </a:rPr>
              <a:t> </a:t>
            </a:r>
            <a:r>
              <a:rPr lang="en-US" sz="4353" spc="226" dirty="0">
                <a:solidFill>
                  <a:srgbClr val="000000"/>
                </a:solidFill>
                <a:latin typeface="Barlow SemiCondensed"/>
                <a:ea typeface="Barlow SemiCondensed"/>
                <a:cs typeface="Barlow SemiCondensed"/>
                <a:sym typeface="Barlow SemiCondensed"/>
              </a:rPr>
              <a:t>jobs </a:t>
            </a:r>
          </a:p>
          <a:p>
            <a:pPr marL="939965" lvl="1" indent="-469982" algn="l">
              <a:lnSpc>
                <a:spcPts val="6530"/>
              </a:lnSpc>
              <a:buClr>
                <a:srgbClr val="FF0066"/>
              </a:buClr>
              <a:buFont typeface="Arial"/>
              <a:buChar char="•"/>
            </a:pPr>
            <a:r>
              <a:rPr lang="en-US" sz="4353" b="1" spc="226" dirty="0">
                <a:solidFill>
                  <a:srgbClr val="E61955"/>
                </a:solidFill>
                <a:latin typeface="Barlow SemiCondensed Bold"/>
                <a:ea typeface="Barlow SemiCondensed Bold"/>
                <a:cs typeface="Barlow SemiCondensed Bold"/>
                <a:sym typeface="Barlow SemiCondensed Bold"/>
              </a:rPr>
              <a:t>60%</a:t>
            </a:r>
            <a:r>
              <a:rPr lang="en-US" sz="4353" spc="226" dirty="0">
                <a:solidFill>
                  <a:srgbClr val="000000"/>
                </a:solidFill>
                <a:latin typeface="Barlow SemiCondensed"/>
                <a:ea typeface="Barlow SemiCondensed"/>
                <a:cs typeface="Barlow SemiCondensed"/>
                <a:sym typeface="Barlow SemiCondensed"/>
              </a:rPr>
              <a:t> of jobs don’t yet exist</a:t>
            </a:r>
          </a:p>
          <a:p>
            <a:pPr marL="939965" lvl="1" indent="-469982" algn="l">
              <a:lnSpc>
                <a:spcPts val="6530"/>
              </a:lnSpc>
              <a:buClr>
                <a:srgbClr val="FF0066"/>
              </a:buClr>
              <a:buFont typeface="Arial"/>
              <a:buChar char="•"/>
            </a:pPr>
            <a:r>
              <a:rPr lang="en-US" sz="4353" spc="226" dirty="0">
                <a:solidFill>
                  <a:srgbClr val="000000"/>
                </a:solidFill>
                <a:latin typeface="Barlow SemiCondensed"/>
                <a:ea typeface="Barlow SemiCondensed"/>
                <a:cs typeface="Barlow SemiCondensed"/>
                <a:sym typeface="Barlow SemiCondensed"/>
              </a:rPr>
              <a:t>Average of </a:t>
            </a:r>
            <a:r>
              <a:rPr lang="en-US" sz="4353" b="1" spc="226" dirty="0">
                <a:solidFill>
                  <a:srgbClr val="E61955"/>
                </a:solidFill>
                <a:latin typeface="Barlow SemiCondensed Bold"/>
                <a:ea typeface="Barlow SemiCondensed Bold"/>
                <a:cs typeface="Barlow SemiCondensed Bold"/>
                <a:sym typeface="Barlow SemiCondensed Bold"/>
              </a:rPr>
              <a:t>3 </a:t>
            </a:r>
            <a:r>
              <a:rPr lang="en-US" sz="4353" spc="226" dirty="0">
                <a:solidFill>
                  <a:srgbClr val="000000"/>
                </a:solidFill>
                <a:latin typeface="Barlow SemiCondensed"/>
                <a:ea typeface="Barlow SemiCondensed"/>
                <a:cs typeface="Barlow SemiCondensed"/>
                <a:sym typeface="Barlow SemiCondensed"/>
              </a:rPr>
              <a:t>years tenure</a:t>
            </a:r>
          </a:p>
          <a:p>
            <a:pPr marL="939965" lvl="1" indent="-469982" algn="l">
              <a:lnSpc>
                <a:spcPts val="6530"/>
              </a:lnSpc>
              <a:buClr>
                <a:srgbClr val="FF0066"/>
              </a:buClr>
              <a:buFont typeface="Arial"/>
              <a:buChar char="•"/>
            </a:pPr>
            <a:r>
              <a:rPr lang="en-US" sz="4353" spc="226" dirty="0">
                <a:solidFill>
                  <a:srgbClr val="000000"/>
                </a:solidFill>
                <a:latin typeface="Barlow SemiCondensed"/>
                <a:ea typeface="Barlow SemiCondensed"/>
                <a:cs typeface="Barlow SemiCondensed"/>
                <a:sym typeface="Barlow SemiCondensed"/>
              </a:rPr>
              <a:t>Exit age</a:t>
            </a:r>
            <a:r>
              <a:rPr lang="en-US" sz="4353" spc="226" dirty="0">
                <a:solidFill>
                  <a:srgbClr val="E61955"/>
                </a:solidFill>
                <a:latin typeface="Barlow SemiCondensed"/>
                <a:ea typeface="Barlow SemiCondensed"/>
                <a:cs typeface="Barlow SemiCondensed"/>
                <a:sym typeface="Barlow SemiCondensed"/>
              </a:rPr>
              <a:t> </a:t>
            </a:r>
            <a:r>
              <a:rPr lang="en-US" sz="4353" b="1" spc="226" dirty="0">
                <a:solidFill>
                  <a:srgbClr val="E61955"/>
                </a:solidFill>
                <a:latin typeface="Barlow SemiCondensed Bold"/>
                <a:ea typeface="Barlow SemiCondensed Bold"/>
                <a:cs typeface="Barlow SemiCondensed Bold"/>
                <a:sym typeface="Barlow SemiCondensed Bold"/>
              </a:rPr>
              <a:t>68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2499600" y="6324809"/>
            <a:ext cx="542044" cy="1620241"/>
          </a:xfrm>
          <a:custGeom>
            <a:avLst/>
            <a:gdLst/>
            <a:ahLst/>
            <a:cxnLst/>
            <a:rect l="l" t="t" r="r" b="b"/>
            <a:pathLst>
              <a:path w="542044" h="1620241">
                <a:moveTo>
                  <a:pt x="0" y="0"/>
                </a:moveTo>
                <a:lnTo>
                  <a:pt x="542045" y="0"/>
                </a:lnTo>
                <a:lnTo>
                  <a:pt x="542045" y="1620241"/>
                </a:lnTo>
                <a:lnTo>
                  <a:pt x="0" y="16202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3" name="Freeform 3"/>
          <p:cNvSpPr/>
          <p:nvPr/>
        </p:nvSpPr>
        <p:spPr>
          <a:xfrm rot="8007887">
            <a:off x="6242288" y="3329049"/>
            <a:ext cx="542044" cy="1620241"/>
          </a:xfrm>
          <a:custGeom>
            <a:avLst/>
            <a:gdLst/>
            <a:ahLst/>
            <a:cxnLst/>
            <a:rect l="l" t="t" r="r" b="b"/>
            <a:pathLst>
              <a:path w="542044" h="1620241">
                <a:moveTo>
                  <a:pt x="0" y="0"/>
                </a:moveTo>
                <a:lnTo>
                  <a:pt x="542045" y="0"/>
                </a:lnTo>
                <a:lnTo>
                  <a:pt x="542045" y="1620241"/>
                </a:lnTo>
                <a:lnTo>
                  <a:pt x="0" y="16202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4" name="Freeform 4"/>
          <p:cNvSpPr/>
          <p:nvPr/>
        </p:nvSpPr>
        <p:spPr>
          <a:xfrm rot="3064601">
            <a:off x="2682237" y="6169433"/>
            <a:ext cx="542044" cy="1620241"/>
          </a:xfrm>
          <a:custGeom>
            <a:avLst/>
            <a:gdLst/>
            <a:ahLst/>
            <a:cxnLst/>
            <a:rect l="l" t="t" r="r" b="b"/>
            <a:pathLst>
              <a:path w="542044" h="1620241">
                <a:moveTo>
                  <a:pt x="0" y="0"/>
                </a:moveTo>
                <a:lnTo>
                  <a:pt x="542044" y="0"/>
                </a:lnTo>
                <a:lnTo>
                  <a:pt x="542044" y="1620241"/>
                </a:lnTo>
                <a:lnTo>
                  <a:pt x="0" y="16202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5" name="Freeform 5"/>
          <p:cNvSpPr/>
          <p:nvPr/>
        </p:nvSpPr>
        <p:spPr>
          <a:xfrm rot="-9296142" flipH="1">
            <a:off x="10528260" y="3232618"/>
            <a:ext cx="510416" cy="1525699"/>
          </a:xfrm>
          <a:custGeom>
            <a:avLst/>
            <a:gdLst/>
            <a:ahLst/>
            <a:cxnLst/>
            <a:rect l="l" t="t" r="r" b="b"/>
            <a:pathLst>
              <a:path w="510416" h="1525699">
                <a:moveTo>
                  <a:pt x="510415" y="0"/>
                </a:moveTo>
                <a:lnTo>
                  <a:pt x="0" y="0"/>
                </a:lnTo>
                <a:lnTo>
                  <a:pt x="0" y="1525698"/>
                </a:lnTo>
                <a:lnTo>
                  <a:pt x="510415" y="1525698"/>
                </a:lnTo>
                <a:lnTo>
                  <a:pt x="510415"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6" name="Freeform 6"/>
          <p:cNvSpPr/>
          <p:nvPr/>
        </p:nvSpPr>
        <p:spPr>
          <a:xfrm rot="-1846210">
            <a:off x="6369387" y="6647097"/>
            <a:ext cx="542044" cy="1620241"/>
          </a:xfrm>
          <a:custGeom>
            <a:avLst/>
            <a:gdLst/>
            <a:ahLst/>
            <a:cxnLst/>
            <a:rect l="l" t="t" r="r" b="b"/>
            <a:pathLst>
              <a:path w="542044" h="1620241">
                <a:moveTo>
                  <a:pt x="0" y="0"/>
                </a:moveTo>
                <a:lnTo>
                  <a:pt x="542044" y="0"/>
                </a:lnTo>
                <a:lnTo>
                  <a:pt x="542044" y="1620241"/>
                </a:lnTo>
                <a:lnTo>
                  <a:pt x="0" y="162024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AU"/>
          </a:p>
        </p:txBody>
      </p:sp>
      <p:sp>
        <p:nvSpPr>
          <p:cNvPr id="7" name="Freeform 7"/>
          <p:cNvSpPr/>
          <p:nvPr/>
        </p:nvSpPr>
        <p:spPr>
          <a:xfrm>
            <a:off x="8234086" y="8722048"/>
            <a:ext cx="1177982" cy="1163257"/>
          </a:xfrm>
          <a:custGeom>
            <a:avLst/>
            <a:gdLst/>
            <a:ahLst/>
            <a:cxnLst/>
            <a:rect l="l" t="t" r="r" b="b"/>
            <a:pathLst>
              <a:path w="1177982" h="1163257">
                <a:moveTo>
                  <a:pt x="0" y="0"/>
                </a:moveTo>
                <a:lnTo>
                  <a:pt x="1177981" y="0"/>
                </a:lnTo>
                <a:lnTo>
                  <a:pt x="1177981" y="1163256"/>
                </a:lnTo>
                <a:lnTo>
                  <a:pt x="0" y="116325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AU"/>
          </a:p>
        </p:txBody>
      </p:sp>
      <p:sp>
        <p:nvSpPr>
          <p:cNvPr id="8" name="Freeform 8"/>
          <p:cNvSpPr/>
          <p:nvPr/>
        </p:nvSpPr>
        <p:spPr>
          <a:xfrm>
            <a:off x="3314708" y="3538796"/>
            <a:ext cx="878187" cy="999359"/>
          </a:xfrm>
          <a:custGeom>
            <a:avLst/>
            <a:gdLst/>
            <a:ahLst/>
            <a:cxnLst/>
            <a:rect l="l" t="t" r="r" b="b"/>
            <a:pathLst>
              <a:path w="878187" h="999359">
                <a:moveTo>
                  <a:pt x="0" y="0"/>
                </a:moveTo>
                <a:lnTo>
                  <a:pt x="878186" y="0"/>
                </a:lnTo>
                <a:lnTo>
                  <a:pt x="878186" y="999359"/>
                </a:lnTo>
                <a:lnTo>
                  <a:pt x="0" y="99935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AU"/>
          </a:p>
        </p:txBody>
      </p:sp>
      <p:sp>
        <p:nvSpPr>
          <p:cNvPr id="9" name="Freeform 9"/>
          <p:cNvSpPr/>
          <p:nvPr/>
        </p:nvSpPr>
        <p:spPr>
          <a:xfrm>
            <a:off x="14768455" y="8112448"/>
            <a:ext cx="895269" cy="1023164"/>
          </a:xfrm>
          <a:custGeom>
            <a:avLst/>
            <a:gdLst/>
            <a:ahLst/>
            <a:cxnLst/>
            <a:rect l="l" t="t" r="r" b="b"/>
            <a:pathLst>
              <a:path w="895269" h="1023164">
                <a:moveTo>
                  <a:pt x="0" y="0"/>
                </a:moveTo>
                <a:lnTo>
                  <a:pt x="895269" y="0"/>
                </a:lnTo>
                <a:lnTo>
                  <a:pt x="895269" y="1023164"/>
                </a:lnTo>
                <a:lnTo>
                  <a:pt x="0" y="1023164"/>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AU"/>
          </a:p>
        </p:txBody>
      </p:sp>
      <p:sp>
        <p:nvSpPr>
          <p:cNvPr id="10" name="Freeform 10"/>
          <p:cNvSpPr/>
          <p:nvPr/>
        </p:nvSpPr>
        <p:spPr>
          <a:xfrm>
            <a:off x="1431849" y="8778515"/>
            <a:ext cx="904800" cy="1106789"/>
          </a:xfrm>
          <a:custGeom>
            <a:avLst/>
            <a:gdLst/>
            <a:ahLst/>
            <a:cxnLst/>
            <a:rect l="l" t="t" r="r" b="b"/>
            <a:pathLst>
              <a:path w="904800" h="1106789">
                <a:moveTo>
                  <a:pt x="0" y="0"/>
                </a:moveTo>
                <a:lnTo>
                  <a:pt x="904800" y="0"/>
                </a:lnTo>
                <a:lnTo>
                  <a:pt x="904800" y="1106789"/>
                </a:lnTo>
                <a:lnTo>
                  <a:pt x="0" y="1106789"/>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AU"/>
          </a:p>
        </p:txBody>
      </p:sp>
      <p:grpSp>
        <p:nvGrpSpPr>
          <p:cNvPr id="11" name="Group 11"/>
          <p:cNvGrpSpPr/>
          <p:nvPr/>
        </p:nvGrpSpPr>
        <p:grpSpPr>
          <a:xfrm>
            <a:off x="0" y="-23370"/>
            <a:ext cx="18288000" cy="1988348"/>
            <a:chOff x="0" y="0"/>
            <a:chExt cx="4855065" cy="523680"/>
          </a:xfrm>
        </p:grpSpPr>
        <p:sp>
          <p:nvSpPr>
            <p:cNvPr id="12" name="Freeform 12"/>
            <p:cNvSpPr/>
            <p:nvPr/>
          </p:nvSpPr>
          <p:spPr>
            <a:xfrm>
              <a:off x="0" y="0"/>
              <a:ext cx="4855065" cy="523680"/>
            </a:xfrm>
            <a:custGeom>
              <a:avLst/>
              <a:gdLst/>
              <a:ahLst/>
              <a:cxnLst/>
              <a:rect l="l" t="t" r="r" b="b"/>
              <a:pathLst>
                <a:path w="4855065" h="523680">
                  <a:moveTo>
                    <a:pt x="0" y="0"/>
                  </a:moveTo>
                  <a:lnTo>
                    <a:pt x="4855065" y="0"/>
                  </a:lnTo>
                  <a:lnTo>
                    <a:pt x="4855065" y="523680"/>
                  </a:lnTo>
                  <a:lnTo>
                    <a:pt x="0" y="523680"/>
                  </a:lnTo>
                  <a:close/>
                </a:path>
              </a:pathLst>
            </a:custGeom>
            <a:solidFill>
              <a:srgbClr val="E0004D"/>
            </a:solidFill>
          </p:spPr>
          <p:txBody>
            <a:bodyPr/>
            <a:lstStyle/>
            <a:p>
              <a:endParaRPr lang="en-AU"/>
            </a:p>
          </p:txBody>
        </p:sp>
        <p:sp>
          <p:nvSpPr>
            <p:cNvPr id="13" name="TextBox 13"/>
            <p:cNvSpPr txBox="1"/>
            <p:nvPr/>
          </p:nvSpPr>
          <p:spPr>
            <a:xfrm>
              <a:off x="0" y="-19050"/>
              <a:ext cx="4855065" cy="542730"/>
            </a:xfrm>
            <a:prstGeom prst="rect">
              <a:avLst/>
            </a:prstGeom>
          </p:spPr>
          <p:txBody>
            <a:bodyPr lIns="50800" tIns="50800" rIns="50800" bIns="50800" rtlCol="0" anchor="ctr"/>
            <a:lstStyle/>
            <a:p>
              <a:pPr algn="ctr">
                <a:lnSpc>
                  <a:spcPts val="1801"/>
                </a:lnSpc>
              </a:pPr>
              <a:endParaRPr/>
            </a:p>
          </p:txBody>
        </p:sp>
      </p:grpSp>
      <p:sp>
        <p:nvSpPr>
          <p:cNvPr id="14" name="Freeform 14"/>
          <p:cNvSpPr/>
          <p:nvPr/>
        </p:nvSpPr>
        <p:spPr>
          <a:xfrm>
            <a:off x="13050111" y="1964978"/>
            <a:ext cx="969989" cy="966351"/>
          </a:xfrm>
          <a:custGeom>
            <a:avLst/>
            <a:gdLst/>
            <a:ahLst/>
            <a:cxnLst/>
            <a:rect l="l" t="t" r="r" b="b"/>
            <a:pathLst>
              <a:path w="969989" h="966351">
                <a:moveTo>
                  <a:pt x="0" y="0"/>
                </a:moveTo>
                <a:lnTo>
                  <a:pt x="969989" y="0"/>
                </a:lnTo>
                <a:lnTo>
                  <a:pt x="969989" y="966352"/>
                </a:lnTo>
                <a:lnTo>
                  <a:pt x="0" y="966352"/>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AU"/>
          </a:p>
        </p:txBody>
      </p:sp>
      <p:sp>
        <p:nvSpPr>
          <p:cNvPr id="15" name="TextBox 15"/>
          <p:cNvSpPr txBox="1"/>
          <p:nvPr/>
        </p:nvSpPr>
        <p:spPr>
          <a:xfrm>
            <a:off x="493501" y="261563"/>
            <a:ext cx="9510178" cy="1404139"/>
          </a:xfrm>
          <a:prstGeom prst="rect">
            <a:avLst/>
          </a:prstGeom>
        </p:spPr>
        <p:txBody>
          <a:bodyPr lIns="0" tIns="0" rIns="0" bIns="0" rtlCol="0" anchor="t">
            <a:spAutoFit/>
          </a:bodyPr>
          <a:lstStyle/>
          <a:p>
            <a:pPr algn="ctr">
              <a:lnSpc>
                <a:spcPts val="11331"/>
              </a:lnSpc>
            </a:pPr>
            <a:r>
              <a:rPr lang="en-US" sz="8093" dirty="0">
                <a:solidFill>
                  <a:srgbClr val="FFFFFF"/>
                </a:solidFill>
                <a:latin typeface="Black Diamond"/>
                <a:ea typeface="Black Diamond"/>
                <a:cs typeface="Black Diamond"/>
                <a:sym typeface="Black Diamond"/>
              </a:rPr>
              <a:t>What is Career Exploration?   </a:t>
            </a:r>
          </a:p>
        </p:txBody>
      </p:sp>
      <p:sp>
        <p:nvSpPr>
          <p:cNvPr id="16" name="TextBox 16"/>
          <p:cNvSpPr txBox="1"/>
          <p:nvPr/>
        </p:nvSpPr>
        <p:spPr>
          <a:xfrm>
            <a:off x="1246783" y="4997941"/>
            <a:ext cx="15659440" cy="1388078"/>
          </a:xfrm>
          <a:prstGeom prst="rect">
            <a:avLst/>
          </a:prstGeom>
        </p:spPr>
        <p:txBody>
          <a:bodyPr lIns="0" tIns="0" rIns="0" bIns="0" rtlCol="0" anchor="t">
            <a:spAutoFit/>
          </a:bodyPr>
          <a:lstStyle/>
          <a:p>
            <a:pPr algn="ctr">
              <a:lnSpc>
                <a:spcPts val="3619"/>
              </a:lnSpc>
              <a:spcBef>
                <a:spcPct val="0"/>
              </a:spcBef>
            </a:pPr>
            <a:r>
              <a:rPr lang="en-US" sz="2585">
                <a:solidFill>
                  <a:srgbClr val="000000"/>
                </a:solidFill>
                <a:latin typeface="Arial MT Pro"/>
                <a:ea typeface="Arial MT Pro"/>
                <a:cs typeface="Arial MT Pro"/>
                <a:sym typeface="Arial MT Pro"/>
              </a:rPr>
              <a:t>Career exploration is the process of learning about different jobs and figuring out which ones might be a good fit for you. It’s a journey that helps you understand what you like, what you’re good at, and what career paths are available. </a:t>
            </a:r>
          </a:p>
        </p:txBody>
      </p:sp>
      <p:sp>
        <p:nvSpPr>
          <p:cNvPr id="17" name="TextBox 17"/>
          <p:cNvSpPr txBox="1"/>
          <p:nvPr/>
        </p:nvSpPr>
        <p:spPr>
          <a:xfrm>
            <a:off x="13824232" y="7049205"/>
            <a:ext cx="2800796" cy="730302"/>
          </a:xfrm>
          <a:prstGeom prst="rect">
            <a:avLst/>
          </a:prstGeom>
        </p:spPr>
        <p:txBody>
          <a:bodyPr lIns="0" tIns="0" rIns="0" bIns="0" rtlCol="0" anchor="t">
            <a:spAutoFit/>
          </a:bodyPr>
          <a:lstStyle/>
          <a:p>
            <a:pPr algn="ctr">
              <a:lnSpc>
                <a:spcPts val="5947"/>
              </a:lnSpc>
              <a:spcBef>
                <a:spcPct val="0"/>
              </a:spcBef>
            </a:pPr>
            <a:r>
              <a:rPr lang="en-US" sz="4247">
                <a:solidFill>
                  <a:srgbClr val="000000"/>
                </a:solidFill>
                <a:latin typeface="Black Diamond"/>
                <a:ea typeface="Black Diamond"/>
                <a:cs typeface="Black Diamond"/>
                <a:sym typeface="Black Diamond"/>
              </a:rPr>
              <a:t>lifelong learning </a:t>
            </a:r>
          </a:p>
        </p:txBody>
      </p:sp>
      <p:sp>
        <p:nvSpPr>
          <p:cNvPr id="18" name="TextBox 18"/>
          <p:cNvSpPr txBox="1"/>
          <p:nvPr/>
        </p:nvSpPr>
        <p:spPr>
          <a:xfrm>
            <a:off x="11697535" y="2975229"/>
            <a:ext cx="3675142" cy="734164"/>
          </a:xfrm>
          <a:prstGeom prst="rect">
            <a:avLst/>
          </a:prstGeom>
        </p:spPr>
        <p:txBody>
          <a:bodyPr lIns="0" tIns="0" rIns="0" bIns="0" rtlCol="0" anchor="t">
            <a:spAutoFit/>
          </a:bodyPr>
          <a:lstStyle/>
          <a:p>
            <a:pPr algn="ctr">
              <a:lnSpc>
                <a:spcPts val="5967"/>
              </a:lnSpc>
              <a:spcBef>
                <a:spcPct val="0"/>
              </a:spcBef>
            </a:pPr>
            <a:r>
              <a:rPr lang="en-US" sz="4262">
                <a:solidFill>
                  <a:srgbClr val="000000"/>
                </a:solidFill>
                <a:latin typeface="Black Diamond"/>
                <a:ea typeface="Black Diamond"/>
                <a:cs typeface="Black Diamond"/>
                <a:sym typeface="Black Diamond"/>
              </a:rPr>
              <a:t>embracing opportunities</a:t>
            </a:r>
          </a:p>
        </p:txBody>
      </p:sp>
      <p:sp>
        <p:nvSpPr>
          <p:cNvPr id="19" name="TextBox 19"/>
          <p:cNvSpPr txBox="1"/>
          <p:nvPr/>
        </p:nvSpPr>
        <p:spPr>
          <a:xfrm>
            <a:off x="386152" y="7804163"/>
            <a:ext cx="3152180" cy="771527"/>
          </a:xfrm>
          <a:prstGeom prst="rect">
            <a:avLst/>
          </a:prstGeom>
        </p:spPr>
        <p:txBody>
          <a:bodyPr lIns="0" tIns="0" rIns="0" bIns="0" rtlCol="0" anchor="t">
            <a:spAutoFit/>
          </a:bodyPr>
          <a:lstStyle/>
          <a:p>
            <a:pPr algn="ctr">
              <a:lnSpc>
                <a:spcPts val="6299"/>
              </a:lnSpc>
              <a:spcBef>
                <a:spcPct val="0"/>
              </a:spcBef>
            </a:pPr>
            <a:r>
              <a:rPr lang="en-US" sz="4499">
                <a:solidFill>
                  <a:srgbClr val="000000"/>
                </a:solidFill>
                <a:latin typeface="Black Diamond"/>
                <a:ea typeface="Black Diamond"/>
                <a:cs typeface="Black Diamond"/>
                <a:sym typeface="Black Diamond"/>
              </a:rPr>
              <a:t> skill development </a:t>
            </a:r>
          </a:p>
        </p:txBody>
      </p:sp>
      <p:sp>
        <p:nvSpPr>
          <p:cNvPr id="20" name="TextBox 20"/>
          <p:cNvSpPr txBox="1"/>
          <p:nvPr/>
        </p:nvSpPr>
        <p:spPr>
          <a:xfrm>
            <a:off x="2152718" y="2557721"/>
            <a:ext cx="3517106" cy="781050"/>
          </a:xfrm>
          <a:prstGeom prst="rect">
            <a:avLst/>
          </a:prstGeom>
        </p:spPr>
        <p:txBody>
          <a:bodyPr lIns="0" tIns="0" rIns="0" bIns="0" rtlCol="0" anchor="t">
            <a:spAutoFit/>
          </a:bodyPr>
          <a:lstStyle/>
          <a:p>
            <a:pPr algn="ctr">
              <a:lnSpc>
                <a:spcPts val="6299"/>
              </a:lnSpc>
              <a:spcBef>
                <a:spcPct val="0"/>
              </a:spcBef>
            </a:pPr>
            <a:r>
              <a:rPr lang="en-US" sz="4500">
                <a:solidFill>
                  <a:srgbClr val="000000"/>
                </a:solidFill>
                <a:latin typeface="Black Diamond"/>
                <a:ea typeface="Black Diamond"/>
                <a:cs typeface="Black Diamond"/>
                <a:sym typeface="Black Diamond"/>
              </a:rPr>
              <a:t>interests and values </a:t>
            </a:r>
          </a:p>
        </p:txBody>
      </p:sp>
      <p:sp>
        <p:nvSpPr>
          <p:cNvPr id="21" name="TextBox 21"/>
          <p:cNvSpPr txBox="1"/>
          <p:nvPr/>
        </p:nvSpPr>
        <p:spPr>
          <a:xfrm>
            <a:off x="7785717" y="7674298"/>
            <a:ext cx="2581573" cy="781050"/>
          </a:xfrm>
          <a:prstGeom prst="rect">
            <a:avLst/>
          </a:prstGeom>
        </p:spPr>
        <p:txBody>
          <a:bodyPr lIns="0" tIns="0" rIns="0" bIns="0" rtlCol="0" anchor="t">
            <a:spAutoFit/>
          </a:bodyPr>
          <a:lstStyle/>
          <a:p>
            <a:pPr algn="ctr">
              <a:lnSpc>
                <a:spcPts val="6299"/>
              </a:lnSpc>
              <a:spcBef>
                <a:spcPct val="0"/>
              </a:spcBef>
            </a:pPr>
            <a:r>
              <a:rPr lang="en-US" sz="4500">
                <a:solidFill>
                  <a:srgbClr val="000000"/>
                </a:solidFill>
                <a:latin typeface="Black Diamond"/>
                <a:ea typeface="Black Diamond"/>
                <a:cs typeface="Black Diamond"/>
                <a:sym typeface="Black Diamond"/>
              </a:rPr>
              <a:t>work experience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hlinkClick r:id="" action="ppaction://media"/>
          </p:cNvPr>
          <p:cNvPicPr>
            <a:picLocks noChangeAspect="1"/>
          </p:cNvPicPr>
          <p:nvPr>
            <a:videoFile r:link="rId1"/>
            <p:extLst>
              <p:ext uri="{DAA4B4D4-6D71-4841-9C94-3DE7FCFB9230}">
                <p14:media xmlns:p14="http://schemas.microsoft.com/office/powerpoint/2010/main" r:embed="rId2">
                  <p14:trim end="6500.0439"/>
                </p14:media>
              </p:ext>
            </p:extLst>
          </p:nvPr>
        </p:nvPicPr>
        <p:blipFill>
          <a:blip r:embed="rId5"/>
          <a:srcRect/>
          <a:stretch>
            <a:fillRect/>
          </a:stretch>
        </p:blipFill>
        <p:spPr>
          <a:xfrm>
            <a:off x="223446" y="251376"/>
            <a:ext cx="17841108" cy="10035624"/>
          </a:xfrm>
          <a:prstGeom prst="rect">
            <a:avLst/>
          </a:prstGeom>
        </p:spPr>
      </p:pic>
    </p:spTree>
  </p:cSld>
  <p:clrMapOvr>
    <a:masterClrMapping/>
  </p:clrMapOvr>
  <p:timing>
    <p:tnLst>
      <p:par>
        <p:cTn id="1" dur="indefinite" restart="never" nodeType="tmRoot">
          <p:childTnLst>
            <p:video>
              <p:cMediaNode vol="100000">
                <p:cTn id="2" fill="hold" display="0">
                  <p:stCondLst>
                    <p:cond delay="indefinite"/>
                  </p:stCondLst>
                </p:cTn>
                <p:tgtEl>
                  <p:spTgt spid="2"/>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noChangeAspect="1"/>
          </p:cNvGrpSpPr>
          <p:nvPr/>
        </p:nvGrpSpPr>
        <p:grpSpPr>
          <a:xfrm>
            <a:off x="1188207" y="0"/>
            <a:ext cx="5500405" cy="5246370"/>
            <a:chOff x="0" y="0"/>
            <a:chExt cx="6324600" cy="6032500"/>
          </a:xfrm>
        </p:grpSpPr>
        <p:sp>
          <p:nvSpPr>
            <p:cNvPr id="3" name="Freeform 3"/>
            <p:cNvSpPr/>
            <p:nvPr/>
          </p:nvSpPr>
          <p:spPr>
            <a:xfrm>
              <a:off x="1270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3"/>
              <a:stretch>
                <a:fillRect l="-21534" r="-21534"/>
              </a:stretch>
            </a:blipFill>
          </p:spPr>
          <p:txBody>
            <a:bodyPr/>
            <a:lstStyle/>
            <a:p>
              <a:endParaRPr lang="en-AU"/>
            </a:p>
          </p:txBody>
        </p:sp>
        <p:sp>
          <p:nvSpPr>
            <p:cNvPr id="4" name="Freeform 4"/>
            <p:cNvSpPr/>
            <p:nvPr/>
          </p:nvSpPr>
          <p:spPr>
            <a:xfrm>
              <a:off x="1270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4"/>
              <a:stretch>
                <a:fillRect l="-21400" r="-21400"/>
              </a:stretch>
            </a:blipFill>
          </p:spPr>
          <p:txBody>
            <a:bodyPr/>
            <a:lstStyle/>
            <a:p>
              <a:endParaRPr lang="en-AU"/>
            </a:p>
          </p:txBody>
        </p:sp>
        <p:sp>
          <p:nvSpPr>
            <p:cNvPr id="5" name="Freeform 5"/>
            <p:cNvSpPr/>
            <p:nvPr/>
          </p:nvSpPr>
          <p:spPr>
            <a:xfrm>
              <a:off x="32131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5"/>
              <a:stretch>
                <a:fillRect l="-21534" r="-21534"/>
              </a:stretch>
            </a:blipFill>
          </p:spPr>
          <p:txBody>
            <a:bodyPr/>
            <a:lstStyle/>
            <a:p>
              <a:endParaRPr lang="en-AU"/>
            </a:p>
          </p:txBody>
        </p:sp>
        <p:sp>
          <p:nvSpPr>
            <p:cNvPr id="6" name="Freeform 6"/>
            <p:cNvSpPr/>
            <p:nvPr/>
          </p:nvSpPr>
          <p:spPr>
            <a:xfrm>
              <a:off x="32131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6"/>
              <a:stretch>
                <a:fillRect t="-28732" b="-28732"/>
              </a:stretch>
            </a:blipFill>
          </p:spPr>
          <p:txBody>
            <a:bodyPr/>
            <a:lstStyle/>
            <a:p>
              <a:endParaRPr lang="en-AU"/>
            </a:p>
          </p:txBody>
        </p:sp>
        <p:sp>
          <p:nvSpPr>
            <p:cNvPr id="7" name="Freeform 7"/>
            <p:cNvSpPr/>
            <p:nvPr/>
          </p:nvSpPr>
          <p:spPr>
            <a:xfrm>
              <a:off x="0" y="0"/>
              <a:ext cx="6324600" cy="6032500"/>
            </a:xfrm>
            <a:custGeom>
              <a:avLst/>
              <a:gdLst/>
              <a:ahLst/>
              <a:cxnLst/>
              <a:rect l="l" t="t" r="r" b="b"/>
              <a:pathLst>
                <a:path w="6324600" h="60325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E0004D"/>
            </a:solidFill>
          </p:spPr>
          <p:txBody>
            <a:bodyPr/>
            <a:lstStyle/>
            <a:p>
              <a:endParaRPr lang="en-AU"/>
            </a:p>
          </p:txBody>
        </p:sp>
      </p:grpSp>
      <p:grpSp>
        <p:nvGrpSpPr>
          <p:cNvPr id="8" name="Group 8"/>
          <p:cNvGrpSpPr>
            <a:grpSpLocks noChangeAspect="1"/>
          </p:cNvGrpSpPr>
          <p:nvPr/>
        </p:nvGrpSpPr>
        <p:grpSpPr>
          <a:xfrm>
            <a:off x="11758895" y="0"/>
            <a:ext cx="5500405" cy="5246370"/>
            <a:chOff x="0" y="0"/>
            <a:chExt cx="6324600" cy="6032500"/>
          </a:xfrm>
        </p:grpSpPr>
        <p:sp>
          <p:nvSpPr>
            <p:cNvPr id="9" name="Freeform 9"/>
            <p:cNvSpPr/>
            <p:nvPr/>
          </p:nvSpPr>
          <p:spPr>
            <a:xfrm>
              <a:off x="1270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7"/>
              <a:stretch>
                <a:fillRect l="-21668" r="-21668"/>
              </a:stretch>
            </a:blipFill>
          </p:spPr>
          <p:txBody>
            <a:bodyPr/>
            <a:lstStyle/>
            <a:p>
              <a:endParaRPr lang="en-AU"/>
            </a:p>
          </p:txBody>
        </p:sp>
        <p:sp>
          <p:nvSpPr>
            <p:cNvPr id="10" name="Freeform 10"/>
            <p:cNvSpPr/>
            <p:nvPr/>
          </p:nvSpPr>
          <p:spPr>
            <a:xfrm>
              <a:off x="1270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8"/>
              <a:stretch>
                <a:fillRect l="-21938" r="-21938"/>
              </a:stretch>
            </a:blipFill>
          </p:spPr>
          <p:txBody>
            <a:bodyPr/>
            <a:lstStyle/>
            <a:p>
              <a:endParaRPr lang="en-AU"/>
            </a:p>
          </p:txBody>
        </p:sp>
        <p:sp>
          <p:nvSpPr>
            <p:cNvPr id="11" name="Freeform 11"/>
            <p:cNvSpPr/>
            <p:nvPr/>
          </p:nvSpPr>
          <p:spPr>
            <a:xfrm>
              <a:off x="32131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9"/>
              <a:stretch>
                <a:fillRect l="-27495" r="-27495"/>
              </a:stretch>
            </a:blipFill>
          </p:spPr>
          <p:txBody>
            <a:bodyPr/>
            <a:lstStyle/>
            <a:p>
              <a:endParaRPr lang="en-AU"/>
            </a:p>
          </p:txBody>
        </p:sp>
        <p:sp>
          <p:nvSpPr>
            <p:cNvPr id="12" name="Freeform 12"/>
            <p:cNvSpPr/>
            <p:nvPr/>
          </p:nvSpPr>
          <p:spPr>
            <a:xfrm>
              <a:off x="32131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0"/>
              <a:stretch>
                <a:fillRect l="-21534" r="-21534"/>
              </a:stretch>
            </a:blipFill>
          </p:spPr>
          <p:txBody>
            <a:bodyPr/>
            <a:lstStyle/>
            <a:p>
              <a:endParaRPr lang="en-AU"/>
            </a:p>
          </p:txBody>
        </p:sp>
        <p:sp>
          <p:nvSpPr>
            <p:cNvPr id="13" name="Freeform 13"/>
            <p:cNvSpPr/>
            <p:nvPr/>
          </p:nvSpPr>
          <p:spPr>
            <a:xfrm>
              <a:off x="0" y="0"/>
              <a:ext cx="6324600" cy="6032500"/>
            </a:xfrm>
            <a:custGeom>
              <a:avLst/>
              <a:gdLst/>
              <a:ahLst/>
              <a:cxnLst/>
              <a:rect l="l" t="t" r="r" b="b"/>
              <a:pathLst>
                <a:path w="6324600" h="60325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E0004D"/>
            </a:solidFill>
          </p:spPr>
          <p:txBody>
            <a:bodyPr/>
            <a:lstStyle/>
            <a:p>
              <a:endParaRPr lang="en-AU"/>
            </a:p>
          </p:txBody>
        </p:sp>
      </p:grpSp>
      <p:grpSp>
        <p:nvGrpSpPr>
          <p:cNvPr id="14" name="Group 14"/>
          <p:cNvGrpSpPr>
            <a:grpSpLocks noChangeAspect="1"/>
          </p:cNvGrpSpPr>
          <p:nvPr/>
        </p:nvGrpSpPr>
        <p:grpSpPr>
          <a:xfrm>
            <a:off x="6473551" y="0"/>
            <a:ext cx="5500405" cy="5246370"/>
            <a:chOff x="0" y="0"/>
            <a:chExt cx="6324600" cy="6032500"/>
          </a:xfrm>
        </p:grpSpPr>
        <p:sp>
          <p:nvSpPr>
            <p:cNvPr id="15" name="Freeform 15"/>
            <p:cNvSpPr/>
            <p:nvPr/>
          </p:nvSpPr>
          <p:spPr>
            <a:xfrm>
              <a:off x="1270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1"/>
              <a:stretch>
                <a:fillRect l="-21534" r="-21534"/>
              </a:stretch>
            </a:blipFill>
          </p:spPr>
          <p:txBody>
            <a:bodyPr/>
            <a:lstStyle/>
            <a:p>
              <a:endParaRPr lang="en-AU"/>
            </a:p>
          </p:txBody>
        </p:sp>
        <p:sp>
          <p:nvSpPr>
            <p:cNvPr id="16" name="Freeform 16"/>
            <p:cNvSpPr/>
            <p:nvPr/>
          </p:nvSpPr>
          <p:spPr>
            <a:xfrm>
              <a:off x="1270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2"/>
              <a:stretch>
                <a:fillRect l="-157634" t="-108035" r="-261039" b="-4017"/>
              </a:stretch>
            </a:blipFill>
          </p:spPr>
          <p:txBody>
            <a:bodyPr/>
            <a:lstStyle/>
            <a:p>
              <a:endParaRPr lang="en-AU"/>
            </a:p>
          </p:txBody>
        </p:sp>
        <p:sp>
          <p:nvSpPr>
            <p:cNvPr id="17" name="Freeform 17"/>
            <p:cNvSpPr/>
            <p:nvPr/>
          </p:nvSpPr>
          <p:spPr>
            <a:xfrm>
              <a:off x="32131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2"/>
              <a:stretch>
                <a:fillRect l="-261039" t="-108035" r="-157634" b="-4017"/>
              </a:stretch>
            </a:blipFill>
          </p:spPr>
          <p:txBody>
            <a:bodyPr/>
            <a:lstStyle/>
            <a:p>
              <a:endParaRPr lang="en-AU"/>
            </a:p>
          </p:txBody>
        </p:sp>
        <p:sp>
          <p:nvSpPr>
            <p:cNvPr id="18" name="Freeform 18"/>
            <p:cNvSpPr/>
            <p:nvPr/>
          </p:nvSpPr>
          <p:spPr>
            <a:xfrm>
              <a:off x="32131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3"/>
              <a:stretch>
                <a:fillRect l="-21534" r="-21534"/>
              </a:stretch>
            </a:blipFill>
          </p:spPr>
          <p:txBody>
            <a:bodyPr/>
            <a:lstStyle/>
            <a:p>
              <a:endParaRPr lang="en-AU"/>
            </a:p>
          </p:txBody>
        </p:sp>
        <p:sp>
          <p:nvSpPr>
            <p:cNvPr id="19" name="Freeform 19"/>
            <p:cNvSpPr/>
            <p:nvPr/>
          </p:nvSpPr>
          <p:spPr>
            <a:xfrm>
              <a:off x="0" y="0"/>
              <a:ext cx="6324600" cy="6032500"/>
            </a:xfrm>
            <a:custGeom>
              <a:avLst/>
              <a:gdLst/>
              <a:ahLst/>
              <a:cxnLst/>
              <a:rect l="l" t="t" r="r" b="b"/>
              <a:pathLst>
                <a:path w="6324600" h="60325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E0004D"/>
            </a:solidFill>
          </p:spPr>
          <p:txBody>
            <a:bodyPr/>
            <a:lstStyle/>
            <a:p>
              <a:endParaRPr lang="en-AU"/>
            </a:p>
          </p:txBody>
        </p:sp>
      </p:grpSp>
      <p:grpSp>
        <p:nvGrpSpPr>
          <p:cNvPr id="20" name="Group 20"/>
          <p:cNvGrpSpPr>
            <a:grpSpLocks noChangeAspect="1"/>
          </p:cNvGrpSpPr>
          <p:nvPr/>
        </p:nvGrpSpPr>
        <p:grpSpPr>
          <a:xfrm>
            <a:off x="11758895" y="5040630"/>
            <a:ext cx="5500405" cy="5246370"/>
            <a:chOff x="0" y="0"/>
            <a:chExt cx="6324600" cy="6032500"/>
          </a:xfrm>
        </p:grpSpPr>
        <p:sp>
          <p:nvSpPr>
            <p:cNvPr id="21" name="Freeform 21"/>
            <p:cNvSpPr/>
            <p:nvPr/>
          </p:nvSpPr>
          <p:spPr>
            <a:xfrm>
              <a:off x="1270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4"/>
              <a:stretch>
                <a:fillRect l="-21400" r="-21400"/>
              </a:stretch>
            </a:blipFill>
          </p:spPr>
          <p:txBody>
            <a:bodyPr/>
            <a:lstStyle/>
            <a:p>
              <a:endParaRPr lang="en-AU"/>
            </a:p>
          </p:txBody>
        </p:sp>
        <p:sp>
          <p:nvSpPr>
            <p:cNvPr id="22" name="Freeform 22"/>
            <p:cNvSpPr/>
            <p:nvPr/>
          </p:nvSpPr>
          <p:spPr>
            <a:xfrm>
              <a:off x="1270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5"/>
              <a:stretch>
                <a:fillRect l="-21534" r="-21534"/>
              </a:stretch>
            </a:blipFill>
          </p:spPr>
          <p:txBody>
            <a:bodyPr/>
            <a:lstStyle/>
            <a:p>
              <a:endParaRPr lang="en-AU"/>
            </a:p>
          </p:txBody>
        </p:sp>
        <p:sp>
          <p:nvSpPr>
            <p:cNvPr id="23" name="Freeform 23"/>
            <p:cNvSpPr/>
            <p:nvPr/>
          </p:nvSpPr>
          <p:spPr>
            <a:xfrm>
              <a:off x="32131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6"/>
              <a:stretch>
                <a:fillRect l="-21400" r="-21400"/>
              </a:stretch>
            </a:blipFill>
          </p:spPr>
          <p:txBody>
            <a:bodyPr/>
            <a:lstStyle/>
            <a:p>
              <a:endParaRPr lang="en-AU"/>
            </a:p>
          </p:txBody>
        </p:sp>
        <p:sp>
          <p:nvSpPr>
            <p:cNvPr id="24" name="Freeform 24"/>
            <p:cNvSpPr/>
            <p:nvPr/>
          </p:nvSpPr>
          <p:spPr>
            <a:xfrm>
              <a:off x="32131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7"/>
              <a:stretch>
                <a:fillRect l="-21534" r="-21534"/>
              </a:stretch>
            </a:blipFill>
          </p:spPr>
          <p:txBody>
            <a:bodyPr/>
            <a:lstStyle/>
            <a:p>
              <a:endParaRPr lang="en-AU"/>
            </a:p>
          </p:txBody>
        </p:sp>
        <p:sp>
          <p:nvSpPr>
            <p:cNvPr id="25" name="Freeform 25"/>
            <p:cNvSpPr/>
            <p:nvPr/>
          </p:nvSpPr>
          <p:spPr>
            <a:xfrm>
              <a:off x="0" y="0"/>
              <a:ext cx="6324600" cy="6032500"/>
            </a:xfrm>
            <a:custGeom>
              <a:avLst/>
              <a:gdLst/>
              <a:ahLst/>
              <a:cxnLst/>
              <a:rect l="l" t="t" r="r" b="b"/>
              <a:pathLst>
                <a:path w="6324600" h="60325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E0004D"/>
            </a:solidFill>
          </p:spPr>
          <p:txBody>
            <a:bodyPr/>
            <a:lstStyle/>
            <a:p>
              <a:endParaRPr lang="en-AU"/>
            </a:p>
          </p:txBody>
        </p:sp>
      </p:grpSp>
      <p:grpSp>
        <p:nvGrpSpPr>
          <p:cNvPr id="26" name="Group 26"/>
          <p:cNvGrpSpPr>
            <a:grpSpLocks noChangeAspect="1"/>
          </p:cNvGrpSpPr>
          <p:nvPr/>
        </p:nvGrpSpPr>
        <p:grpSpPr>
          <a:xfrm>
            <a:off x="1188207" y="5040630"/>
            <a:ext cx="5500405" cy="5246370"/>
            <a:chOff x="0" y="0"/>
            <a:chExt cx="6324600" cy="6032500"/>
          </a:xfrm>
        </p:grpSpPr>
        <p:sp>
          <p:nvSpPr>
            <p:cNvPr id="27" name="Freeform 27"/>
            <p:cNvSpPr/>
            <p:nvPr/>
          </p:nvSpPr>
          <p:spPr>
            <a:xfrm>
              <a:off x="1270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8"/>
              <a:stretch>
                <a:fillRect l="-21534" r="-21534"/>
              </a:stretch>
            </a:blipFill>
          </p:spPr>
          <p:txBody>
            <a:bodyPr/>
            <a:lstStyle/>
            <a:p>
              <a:endParaRPr lang="en-AU"/>
            </a:p>
          </p:txBody>
        </p:sp>
        <p:sp>
          <p:nvSpPr>
            <p:cNvPr id="28" name="Freeform 28"/>
            <p:cNvSpPr/>
            <p:nvPr/>
          </p:nvSpPr>
          <p:spPr>
            <a:xfrm>
              <a:off x="1270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9"/>
              <a:stretch>
                <a:fillRect l="-21534" r="-21534"/>
              </a:stretch>
            </a:blipFill>
          </p:spPr>
          <p:txBody>
            <a:bodyPr/>
            <a:lstStyle/>
            <a:p>
              <a:endParaRPr lang="en-AU"/>
            </a:p>
          </p:txBody>
        </p:sp>
        <p:sp>
          <p:nvSpPr>
            <p:cNvPr id="29" name="Freeform 29"/>
            <p:cNvSpPr/>
            <p:nvPr/>
          </p:nvSpPr>
          <p:spPr>
            <a:xfrm>
              <a:off x="32131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20"/>
              <a:stretch>
                <a:fillRect l="-21534" r="-21534"/>
              </a:stretch>
            </a:blipFill>
          </p:spPr>
          <p:txBody>
            <a:bodyPr/>
            <a:lstStyle/>
            <a:p>
              <a:endParaRPr lang="en-AU"/>
            </a:p>
          </p:txBody>
        </p:sp>
        <p:sp>
          <p:nvSpPr>
            <p:cNvPr id="30" name="Freeform 30"/>
            <p:cNvSpPr/>
            <p:nvPr/>
          </p:nvSpPr>
          <p:spPr>
            <a:xfrm>
              <a:off x="32131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21"/>
              <a:stretch>
                <a:fillRect l="-21400" r="-21400"/>
              </a:stretch>
            </a:blipFill>
          </p:spPr>
          <p:txBody>
            <a:bodyPr/>
            <a:lstStyle/>
            <a:p>
              <a:endParaRPr lang="en-AU"/>
            </a:p>
          </p:txBody>
        </p:sp>
        <p:sp>
          <p:nvSpPr>
            <p:cNvPr id="31" name="Freeform 31"/>
            <p:cNvSpPr/>
            <p:nvPr/>
          </p:nvSpPr>
          <p:spPr>
            <a:xfrm>
              <a:off x="0" y="0"/>
              <a:ext cx="6324600" cy="6032500"/>
            </a:xfrm>
            <a:custGeom>
              <a:avLst/>
              <a:gdLst/>
              <a:ahLst/>
              <a:cxnLst/>
              <a:rect l="l" t="t" r="r" b="b"/>
              <a:pathLst>
                <a:path w="6324600" h="60325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E0004D"/>
            </a:solidFill>
          </p:spPr>
          <p:txBody>
            <a:bodyPr/>
            <a:lstStyle/>
            <a:p>
              <a:endParaRPr lang="en-AU"/>
            </a:p>
          </p:txBody>
        </p:sp>
      </p:grpSp>
      <p:grpSp>
        <p:nvGrpSpPr>
          <p:cNvPr id="32" name="Group 32"/>
          <p:cNvGrpSpPr>
            <a:grpSpLocks noChangeAspect="1"/>
          </p:cNvGrpSpPr>
          <p:nvPr/>
        </p:nvGrpSpPr>
        <p:grpSpPr>
          <a:xfrm>
            <a:off x="6473551" y="5040630"/>
            <a:ext cx="5500405" cy="5246370"/>
            <a:chOff x="0" y="0"/>
            <a:chExt cx="6324600" cy="6032500"/>
          </a:xfrm>
        </p:grpSpPr>
        <p:sp>
          <p:nvSpPr>
            <p:cNvPr id="33" name="Freeform 33"/>
            <p:cNvSpPr/>
            <p:nvPr/>
          </p:nvSpPr>
          <p:spPr>
            <a:xfrm>
              <a:off x="1270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2"/>
              <a:stretch>
                <a:fillRect l="-157634" t="-4464" r="-261039" b="-107589"/>
              </a:stretch>
            </a:blipFill>
          </p:spPr>
          <p:txBody>
            <a:bodyPr/>
            <a:lstStyle/>
            <a:p>
              <a:endParaRPr lang="en-AU"/>
            </a:p>
          </p:txBody>
        </p:sp>
        <p:sp>
          <p:nvSpPr>
            <p:cNvPr id="34" name="Freeform 34"/>
            <p:cNvSpPr/>
            <p:nvPr/>
          </p:nvSpPr>
          <p:spPr>
            <a:xfrm>
              <a:off x="1270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22"/>
              <a:stretch>
                <a:fillRect l="-21400" r="-21400"/>
              </a:stretch>
            </a:blipFill>
          </p:spPr>
          <p:txBody>
            <a:bodyPr/>
            <a:lstStyle/>
            <a:p>
              <a:endParaRPr lang="en-AU"/>
            </a:p>
          </p:txBody>
        </p:sp>
        <p:sp>
          <p:nvSpPr>
            <p:cNvPr id="35" name="Freeform 35"/>
            <p:cNvSpPr/>
            <p:nvPr/>
          </p:nvSpPr>
          <p:spPr>
            <a:xfrm>
              <a:off x="3213100" y="30734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23"/>
              <a:stretch>
                <a:fillRect l="-21534" r="-21534"/>
              </a:stretch>
            </a:blipFill>
          </p:spPr>
          <p:txBody>
            <a:bodyPr/>
            <a:lstStyle/>
            <a:p>
              <a:endParaRPr lang="en-AU"/>
            </a:p>
          </p:txBody>
        </p:sp>
        <p:sp>
          <p:nvSpPr>
            <p:cNvPr id="36" name="Freeform 36"/>
            <p:cNvSpPr/>
            <p:nvPr/>
          </p:nvSpPr>
          <p:spPr>
            <a:xfrm>
              <a:off x="3213100" y="127000"/>
              <a:ext cx="2984500" cy="2844800"/>
            </a:xfrm>
            <a:custGeom>
              <a:avLst/>
              <a:gdLst/>
              <a:ahLst/>
              <a:cxnLst/>
              <a:rect l="l" t="t" r="r" b="b"/>
              <a:pathLst>
                <a:path w="2984500" h="2844800">
                  <a:moveTo>
                    <a:pt x="0" y="0"/>
                  </a:moveTo>
                  <a:lnTo>
                    <a:pt x="2984500" y="0"/>
                  </a:lnTo>
                  <a:lnTo>
                    <a:pt x="2984500" y="2844800"/>
                  </a:lnTo>
                  <a:lnTo>
                    <a:pt x="0" y="2844800"/>
                  </a:lnTo>
                  <a:close/>
                </a:path>
              </a:pathLst>
            </a:custGeom>
            <a:blipFill>
              <a:blip r:embed="rId12"/>
              <a:stretch>
                <a:fillRect l="-261039" t="-4464" r="-157634" b="-107589"/>
              </a:stretch>
            </a:blipFill>
          </p:spPr>
          <p:txBody>
            <a:bodyPr/>
            <a:lstStyle/>
            <a:p>
              <a:endParaRPr lang="en-AU"/>
            </a:p>
          </p:txBody>
        </p:sp>
        <p:sp>
          <p:nvSpPr>
            <p:cNvPr id="37" name="Freeform 37"/>
            <p:cNvSpPr/>
            <p:nvPr/>
          </p:nvSpPr>
          <p:spPr>
            <a:xfrm>
              <a:off x="0" y="0"/>
              <a:ext cx="6324600" cy="6032500"/>
            </a:xfrm>
            <a:custGeom>
              <a:avLst/>
              <a:gdLst/>
              <a:ahLst/>
              <a:cxnLst/>
              <a:rect l="l" t="t" r="r" b="b"/>
              <a:pathLst>
                <a:path w="6324600" h="6032500">
                  <a:moveTo>
                    <a:pt x="0" y="0"/>
                  </a:moveTo>
                  <a:lnTo>
                    <a:pt x="0" y="6032500"/>
                  </a:lnTo>
                  <a:lnTo>
                    <a:pt x="6324600" y="6032500"/>
                  </a:lnTo>
                  <a:lnTo>
                    <a:pt x="6324600" y="0"/>
                  </a:lnTo>
                  <a:lnTo>
                    <a:pt x="0" y="0"/>
                  </a:lnTo>
                  <a:close/>
                  <a:moveTo>
                    <a:pt x="6197600" y="2971800"/>
                  </a:moveTo>
                  <a:lnTo>
                    <a:pt x="3213100" y="2971800"/>
                  </a:lnTo>
                  <a:lnTo>
                    <a:pt x="3213100" y="127000"/>
                  </a:lnTo>
                  <a:lnTo>
                    <a:pt x="6197600" y="127000"/>
                  </a:lnTo>
                  <a:lnTo>
                    <a:pt x="6197600" y="2971800"/>
                  </a:lnTo>
                  <a:close/>
                  <a:moveTo>
                    <a:pt x="3111500" y="127000"/>
                  </a:moveTo>
                  <a:lnTo>
                    <a:pt x="3111500" y="2971800"/>
                  </a:lnTo>
                  <a:lnTo>
                    <a:pt x="127000" y="2971800"/>
                  </a:lnTo>
                  <a:lnTo>
                    <a:pt x="127000" y="127000"/>
                  </a:lnTo>
                  <a:lnTo>
                    <a:pt x="3111500" y="127000"/>
                  </a:lnTo>
                  <a:close/>
                  <a:moveTo>
                    <a:pt x="127000" y="5905500"/>
                  </a:moveTo>
                  <a:lnTo>
                    <a:pt x="127000" y="3073400"/>
                  </a:lnTo>
                  <a:lnTo>
                    <a:pt x="3111500" y="3073400"/>
                  </a:lnTo>
                  <a:lnTo>
                    <a:pt x="3111500" y="5905500"/>
                  </a:lnTo>
                  <a:lnTo>
                    <a:pt x="127000" y="5905500"/>
                  </a:lnTo>
                  <a:close/>
                  <a:moveTo>
                    <a:pt x="3213100" y="5905500"/>
                  </a:moveTo>
                  <a:lnTo>
                    <a:pt x="3213100" y="3073400"/>
                  </a:lnTo>
                  <a:lnTo>
                    <a:pt x="6197600" y="3073400"/>
                  </a:lnTo>
                  <a:lnTo>
                    <a:pt x="6197600" y="5905500"/>
                  </a:lnTo>
                  <a:lnTo>
                    <a:pt x="3213100" y="5905500"/>
                  </a:lnTo>
                  <a:close/>
                </a:path>
              </a:pathLst>
            </a:custGeom>
            <a:solidFill>
              <a:srgbClr val="E0004D"/>
            </a:solidFill>
          </p:spPr>
          <p:txBody>
            <a:bodyPr/>
            <a:lstStyle/>
            <a:p>
              <a:endParaRPr lang="en-AU"/>
            </a:p>
          </p:txBody>
        </p:sp>
      </p:grpSp>
      <p:grpSp>
        <p:nvGrpSpPr>
          <p:cNvPr id="38" name="Group 38"/>
          <p:cNvGrpSpPr>
            <a:grpSpLocks noChangeAspect="1"/>
          </p:cNvGrpSpPr>
          <p:nvPr/>
        </p:nvGrpSpPr>
        <p:grpSpPr>
          <a:xfrm>
            <a:off x="6581402" y="2623185"/>
            <a:ext cx="5284703" cy="5040630"/>
            <a:chOff x="0" y="0"/>
            <a:chExt cx="6324600" cy="6032500"/>
          </a:xfrm>
        </p:grpSpPr>
        <p:sp>
          <p:nvSpPr>
            <p:cNvPr id="39" name="Freeform 39"/>
            <p:cNvSpPr/>
            <p:nvPr/>
          </p:nvSpPr>
          <p:spPr>
            <a:xfrm>
              <a:off x="127000" y="127000"/>
              <a:ext cx="6070600" cy="5778500"/>
            </a:xfrm>
            <a:custGeom>
              <a:avLst/>
              <a:gdLst/>
              <a:ahLst/>
              <a:cxnLst/>
              <a:rect l="l" t="t" r="r" b="b"/>
              <a:pathLst>
                <a:path w="6070600" h="5778500">
                  <a:moveTo>
                    <a:pt x="0" y="0"/>
                  </a:moveTo>
                  <a:lnTo>
                    <a:pt x="6070600" y="0"/>
                  </a:lnTo>
                  <a:lnTo>
                    <a:pt x="6070600" y="5778500"/>
                  </a:lnTo>
                  <a:lnTo>
                    <a:pt x="0" y="5778500"/>
                  </a:lnTo>
                  <a:close/>
                </a:path>
              </a:pathLst>
            </a:custGeom>
            <a:blipFill>
              <a:blip r:embed="rId24"/>
              <a:stretch>
                <a:fillRect l="-21302" r="-21302"/>
              </a:stretch>
            </a:blipFill>
          </p:spPr>
          <p:txBody>
            <a:bodyPr/>
            <a:lstStyle/>
            <a:p>
              <a:endParaRPr lang="en-AU"/>
            </a:p>
          </p:txBody>
        </p:sp>
        <p:sp>
          <p:nvSpPr>
            <p:cNvPr id="40" name="Freeform 40"/>
            <p:cNvSpPr/>
            <p:nvPr/>
          </p:nvSpPr>
          <p:spPr>
            <a:xfrm>
              <a:off x="0" y="0"/>
              <a:ext cx="6324600" cy="6032500"/>
            </a:xfrm>
            <a:custGeom>
              <a:avLst/>
              <a:gdLst/>
              <a:ahLst/>
              <a:cxnLst/>
              <a:rect l="l" t="t" r="r" b="b"/>
              <a:pathLst>
                <a:path w="6324600" h="6032500">
                  <a:moveTo>
                    <a:pt x="6324600" y="6032500"/>
                  </a:moveTo>
                  <a:lnTo>
                    <a:pt x="0" y="6032500"/>
                  </a:lnTo>
                  <a:lnTo>
                    <a:pt x="0" y="0"/>
                  </a:lnTo>
                  <a:lnTo>
                    <a:pt x="6324600" y="0"/>
                  </a:lnTo>
                  <a:lnTo>
                    <a:pt x="6324600" y="6032500"/>
                  </a:lnTo>
                  <a:close/>
                  <a:moveTo>
                    <a:pt x="127000" y="5905500"/>
                  </a:moveTo>
                  <a:lnTo>
                    <a:pt x="6197600" y="5905500"/>
                  </a:lnTo>
                  <a:lnTo>
                    <a:pt x="6197600" y="127000"/>
                  </a:lnTo>
                  <a:lnTo>
                    <a:pt x="127000" y="127000"/>
                  </a:lnTo>
                  <a:lnTo>
                    <a:pt x="127000" y="5905500"/>
                  </a:lnTo>
                  <a:close/>
                </a:path>
              </a:pathLst>
            </a:custGeom>
            <a:solidFill>
              <a:srgbClr val="E0004D"/>
            </a:solidFill>
          </p:spPr>
          <p:txBody>
            <a:bodyPr/>
            <a:lstStyle/>
            <a:p>
              <a:endParaRPr lang="en-AU"/>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c17ec4f1-b4c3-47d6-b220-a8c46ea139f4">
      <Terms xmlns="http://schemas.microsoft.com/office/infopath/2007/PartnerControls"/>
    </lcf76f155ced4ddcb4097134ff3c332f>
    <_ip_UnifiedCompliancePolicyProperties xmlns="http://schemas.microsoft.com/sharepoint/v3" xsi:nil="true"/>
    <TaxCatchAll xmlns="e4c59263-31e9-4473-a35c-2680e6c4526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8D83A520486574B89EF21FB17C63912" ma:contentTypeVersion="16" ma:contentTypeDescription="Create a new document." ma:contentTypeScope="" ma:versionID="4fa376aa6885300f6aa8bab86b38cff2">
  <xsd:schema xmlns:xsd="http://www.w3.org/2001/XMLSchema" xmlns:xs="http://www.w3.org/2001/XMLSchema" xmlns:p="http://schemas.microsoft.com/office/2006/metadata/properties" xmlns:ns1="http://schemas.microsoft.com/sharepoint/v3" xmlns:ns2="c17ec4f1-b4c3-47d6-b220-a8c46ea139f4" xmlns:ns3="e4c59263-31e9-4473-a35c-2680e6c4526d" targetNamespace="http://schemas.microsoft.com/office/2006/metadata/properties" ma:root="true" ma:fieldsID="27c309724700f90316a5bd94b256fac0" ns1:_="" ns2:_="" ns3:_="">
    <xsd:import namespace="http://schemas.microsoft.com/sharepoint/v3"/>
    <xsd:import namespace="c17ec4f1-b4c3-47d6-b220-a8c46ea139f4"/>
    <xsd:import namespace="e4c59263-31e9-4473-a35c-2680e6c4526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7ec4f1-b4c3-47d6-b220-a8c46ea139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ea9195e-953c-43f0-8e72-bc661bb17e7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c59263-31e9-4473-a35c-2680e6c452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bba7792-4b72-4d72-8d9a-9ac087860422}" ma:internalName="TaxCatchAll" ma:showField="CatchAllData" ma:web="e4c59263-31e9-4473-a35c-2680e6c452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60C7A0C-442E-4CCA-86C4-1B854F884C27}">
  <ds:schemaRefs>
    <ds:schemaRef ds:uri="http://schemas.microsoft.com/sharepoint/v3/contenttype/forms"/>
  </ds:schemaRefs>
</ds:datastoreItem>
</file>

<file path=customXml/itemProps2.xml><?xml version="1.0" encoding="utf-8"?>
<ds:datastoreItem xmlns:ds="http://schemas.openxmlformats.org/officeDocument/2006/customXml" ds:itemID="{2FF5E8EE-AB01-4B26-85CE-3EF94B2700DC}">
  <ds:schemaRefs>
    <ds:schemaRef ds:uri="http://schemas.microsoft.com/office/2006/metadata/properties"/>
    <ds:schemaRef ds:uri="http://schemas.microsoft.com/office/infopath/2007/PartnerControls"/>
    <ds:schemaRef ds:uri="http://schemas.microsoft.com/sharepoint/v3"/>
    <ds:schemaRef ds:uri="c17ec4f1-b4c3-47d6-b220-a8c46ea139f4"/>
    <ds:schemaRef ds:uri="e4c59263-31e9-4473-a35c-2680e6c4526d"/>
  </ds:schemaRefs>
</ds:datastoreItem>
</file>

<file path=customXml/itemProps3.xml><?xml version="1.0" encoding="utf-8"?>
<ds:datastoreItem xmlns:ds="http://schemas.openxmlformats.org/officeDocument/2006/customXml" ds:itemID="{E2F5A2DE-0E46-4300-A16A-A6CB97D22D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17ec4f1-b4c3-47d6-b220-a8c46ea139f4"/>
    <ds:schemaRef ds:uri="e4c59263-31e9-4473-a35c-2680e6c45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TotalTime>
  <Words>4328</Words>
  <Application>Microsoft Office PowerPoint</Application>
  <PresentationFormat>Custom</PresentationFormat>
  <Paragraphs>588</Paragraphs>
  <Slides>46</Slides>
  <Notes>35</Notes>
  <HiddenSlides>0</HiddenSlides>
  <MMClips>4</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Website - Career_Exploraton &amp; Digital_Footprint</dc:title>
  <cp:lastModifiedBy>Sherrie Dunshea</cp:lastModifiedBy>
  <cp:revision>3</cp:revision>
  <dcterms:created xsi:type="dcterms:W3CDTF">2006-08-16T00:00:00Z</dcterms:created>
  <dcterms:modified xsi:type="dcterms:W3CDTF">2026-07-27T02:56:15Z</dcterms:modified>
  <dc:identifier>DAGgLfrleNw</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0x010100A8D83A520486574B89EF21FB17C63912</vt:lpwstr>
  </property>
</Properties>
</file>