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1"/>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x="18288000" cy="10287000"/>
  <p:notesSz cx="6858000" cy="9144000"/>
  <p:embeddedFontLst>
    <p:embeddedFont>
      <p:font typeface="Arimo Bold" panose="020B0604020202020204" charset="0"/>
      <p:regular r:id="rId32"/>
    </p:embeddedFont>
    <p:embeddedFont>
      <p:font typeface="Bebas Neue Bold" panose="020B0604020202020204" charset="0"/>
      <p:regular r:id="rId33"/>
    </p:embeddedFont>
    <p:embeddedFont>
      <p:font typeface="Black Diamond" panose="020B0604020202020204" charset="0"/>
      <p:regular r:id="rId34"/>
    </p:embeddedFont>
    <p:embeddedFont>
      <p:font typeface="Helvetica Neue LT Std 1" panose="020B0604020202020204" charset="0"/>
      <p:regular r:id="rId35"/>
    </p:embeddedFont>
    <p:embeddedFont>
      <p:font typeface="Helvetica Neue LT Std 2" panose="020B0604020202020204" charset="0"/>
      <p:regular r:id="rId36"/>
    </p:embeddedFont>
    <p:embeddedFont>
      <p:font typeface="Helvetica Neue LT Std 3" panose="020B0604020202020204" charset="0"/>
      <p:regular r:id="rId37"/>
    </p:embeddedFont>
    <p:embeddedFont>
      <p:font typeface="Helvetica Neue LT Std 4" panose="020B0604020202020204" charset="0"/>
      <p:regular r:id="rId38"/>
    </p:embeddedFont>
    <p:embeddedFont>
      <p:font typeface="Helvetica Neue LT Std 5"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presentation provides an overview of areas to focus on when developing or updating a resume. </a:t>
            </a:r>
          </a:p>
          <a:p>
            <a:endParaRPr lang="en-US"/>
          </a:p>
          <a:p>
            <a:r>
              <a:rPr lang="en-US"/>
              <a:t>It is targeted to students from year 9-12 and provides some simple activities to help develop their resume to find employment.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resume is a crucial document that outlines your skills and experiences. It showcases your value to potential employers and is often the first impression you make in the job market.</a:t>
            </a:r>
          </a:p>
          <a:p>
            <a:endParaRPr lang="en-US"/>
          </a:p>
          <a:p>
            <a:r>
              <a:rPr lang="en-US"/>
              <a:t>Myfuture has great resume and cover letter templates for students and apprentices. These templates assist students with what to add for each section. All they  have to do is pop your information into the template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Some key areas to consider that help to give you a competitive advantage.</a:t>
            </a:r>
          </a:p>
          <a:p>
            <a:endParaRPr lang="en-US"/>
          </a:p>
          <a:p>
            <a:r>
              <a:rPr lang="en-US"/>
              <a:t>Career Objective: Briefly summarise any work you have done, your strengths and relevant expertise and state how you aim to apply this to your career goal. </a:t>
            </a:r>
          </a:p>
          <a:p>
            <a:endParaRPr lang="en-US"/>
          </a:p>
          <a:p>
            <a:r>
              <a:rPr lang="en-US"/>
              <a:t>Skills: Use action words such as ‘demonstrated’ or ‘highly developed’ and then provide information about when, where and how you’ve used the skill through your studies, work experience, volunteering, sporting activities, etc.)</a:t>
            </a:r>
          </a:p>
          <a:p>
            <a:endParaRPr lang="en-US"/>
          </a:p>
          <a:p>
            <a:r>
              <a:rPr lang="en-US"/>
              <a:t>Work Experience: If you don't have paid work, think about other projects, volunteering or non paid work that you can use to demonstrate your skills.</a:t>
            </a:r>
          </a:p>
          <a:p>
            <a:endParaRPr lang="en-US"/>
          </a:p>
          <a:p>
            <a:r>
              <a:rPr lang="en-US"/>
              <a:t>Referees:</a:t>
            </a:r>
          </a:p>
          <a:p>
            <a:r>
              <a:rPr lang="en-US"/>
              <a:t>Always let referees know you are putting the on your resume so they know to expect a call and can support the skills you require for the job you are applying for.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Often we attribute our work experience with paid work, but you can demonstrate essential work skills from all aspects of your life.  </a:t>
            </a:r>
          </a:p>
          <a:p>
            <a:endParaRPr lang="en-US"/>
          </a:p>
          <a:p>
            <a:r>
              <a:rPr lang="en-US"/>
              <a:t>Where can you find examples of displaying skills an employer is looking for? e.g Team work, Time Management, Organisation</a:t>
            </a:r>
          </a:p>
          <a:p>
            <a:endParaRPr lang="en-US"/>
          </a:p>
          <a:p>
            <a:r>
              <a:rPr lang="en-US"/>
              <a:t>Ask students where they can find examples to demonstrate skills skills they have developed through unpaid experiences</a:t>
            </a:r>
          </a:p>
          <a:p>
            <a:endParaRPr lang="en-US"/>
          </a:p>
          <a:p>
            <a:r>
              <a:rPr lang="en-US"/>
              <a:t>Next Slide - areas to find examples of skill demonstration - School Projects, Volunteering, Community groups, Sport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can you offer your employer?  After researching the roles that interest you </a:t>
            </a:r>
          </a:p>
          <a:p>
            <a:endParaRPr lang="en-US"/>
          </a:p>
          <a:p>
            <a:r>
              <a:rPr lang="en-US"/>
              <a:t>ACTIVITY:</a:t>
            </a:r>
          </a:p>
          <a:p>
            <a:endParaRPr lang="en-US"/>
          </a:p>
          <a:p>
            <a:r>
              <a:rPr lang="en-US"/>
              <a:t>Take 5 mins to make a list of skills and attributes that the employer is looking for and where you can find an example to demonstrate these skills.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explore how you can effectively showcase your abilities to potential employers by using the formula:</a:t>
            </a:r>
          </a:p>
          <a:p>
            <a:endParaRPr lang="en-US"/>
          </a:p>
          <a:p>
            <a:r>
              <a:rPr lang="en-US"/>
              <a:t>Action Verb + Skill + Evidence of Demonstrating the Skill</a:t>
            </a:r>
          </a:p>
          <a:p>
            <a:endParaRPr lang="en-US"/>
          </a:p>
          <a:p>
            <a:r>
              <a:rPr lang="en-US"/>
              <a:t>This approach clearly communicates what you did, the skill you applied, and how you put it into practice.</a:t>
            </a:r>
          </a:p>
          <a:p>
            <a:endParaRPr lang="en-US"/>
          </a:p>
          <a:p>
            <a:r>
              <a:rPr lang="en-US"/>
              <a:t>More Examples:</a:t>
            </a:r>
          </a:p>
          <a:p>
            <a:endParaRPr lang="en-US"/>
          </a:p>
          <a:p>
            <a:r>
              <a:rPr lang="en-US"/>
              <a:t>- Collaborated with classmates to complete a group science project, demonstrating strong teamwork and communication skills.</a:t>
            </a:r>
          </a:p>
          <a:p>
            <a:r>
              <a:rPr lang="en-US"/>
              <a:t>- Organised a school fundraiser, demonstrating effective planning and time management.</a:t>
            </a:r>
          </a:p>
          <a:p>
            <a:r>
              <a:rPr lang="en-US"/>
              <a:t>- Assisted customers during part-time employment, demonstrating excellent customer service and problem-solving skills.</a:t>
            </a:r>
          </a:p>
          <a:p>
            <a:r>
              <a:rPr lang="en-US"/>
              <a:t>- Led a class presentation, demonstrating confidence in public speaking and leadership.</a:t>
            </a:r>
          </a:p>
          <a:p>
            <a:endParaRPr lang="en-US"/>
          </a:p>
          <a:p>
            <a:r>
              <a:rPr lang="en-US"/>
              <a:t>By framing your experiences this way, you highlight your skills and their impact, making a compelling case to potential employers.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 of skill demonstration from a part time job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An Applicant Tracking System (ATS) is a type of software companies use to quickly determine if an applicant is qualified for a job opening.</a:t>
            </a:r>
          </a:p>
          <a:p>
            <a:r>
              <a:rPr lang="en-US"/>
              <a:t>ATS software automatically scans and processes each job application sent to a company, and then disqualifies applications that don’t meet the requirements the company set. Such requirements usually include things like job-related technical skills, certifications, and work experience.</a:t>
            </a:r>
          </a:p>
          <a:p>
            <a:r>
              <a:rPr lang="en-US"/>
              <a:t>If your resume doesn’t get past the ATS, your application will likely be rejected before it ever reaches the hiring manager.</a:t>
            </a:r>
          </a:p>
          <a:p>
            <a:endParaRPr lang="en-US"/>
          </a:p>
          <a:p>
            <a:r>
              <a:rPr lang="en-US"/>
              <a:t>Important to remember:</a:t>
            </a:r>
          </a:p>
          <a:p>
            <a:r>
              <a:rPr lang="en-US"/>
              <a:t>No tables or images</a:t>
            </a:r>
          </a:p>
          <a:p>
            <a:r>
              <a:rPr lang="en-US"/>
              <a:t>Use a clear and easy to read font such as arial or calibri</a:t>
            </a:r>
          </a:p>
          <a:p>
            <a:r>
              <a:rPr lang="en-US"/>
              <a:t>Inclusion of key words from the job spec/position description</a:t>
            </a:r>
          </a:p>
          <a:p>
            <a:r>
              <a:rPr lang="en-US"/>
              <a:t>Clearly label sections</a:t>
            </a:r>
          </a:p>
          <a:p>
            <a:r>
              <a:rPr lang="en-US"/>
              <a:t>Organise the content in each section chronologically where applicable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you want to test your resume against an applicant tracking system, Job Scan is an ATS resume scanner.</a:t>
            </a:r>
          </a:p>
          <a:p>
            <a:endParaRPr lang="en-US"/>
          </a:p>
          <a:p>
            <a:r>
              <a:rPr lang="en-US"/>
              <a:t>Simply upload your resume and the job description to the site to get a comparison and areas to improve before you apply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Intro: </a:t>
            </a:r>
          </a:p>
          <a:p>
            <a:r>
              <a:rPr lang="en-US"/>
              <a:t>Job search is about more than just finding a job – its about finding the RIGHT position with the RIGHT type of organisation for you.</a:t>
            </a:r>
          </a:p>
          <a:p>
            <a:endParaRPr lang="en-US"/>
          </a:p>
          <a:p>
            <a:r>
              <a:rPr lang="en-US"/>
              <a:t>Today’s session is all about giving you the tools to assist you on the road to your future career! We’re going to look at:</a:t>
            </a:r>
          </a:p>
          <a:p>
            <a:r>
              <a:rPr lang="en-US"/>
              <a:t>Job Search Strategies and how to research and connect with employers</a:t>
            </a:r>
          </a:p>
          <a:p>
            <a:r>
              <a:rPr lang="en-US"/>
              <a:t>How to utilise job search websites and set up alerts</a:t>
            </a:r>
          </a:p>
          <a:p>
            <a:r>
              <a:rPr lang="en-US"/>
              <a:t>How to interpret a job advert to identify the key skills and requirements</a:t>
            </a:r>
          </a:p>
          <a:p>
            <a:r>
              <a:rPr lang="en-US"/>
              <a:t>Job applications: how to create an effective and targeted resume and cover letter</a:t>
            </a:r>
          </a:p>
          <a:p>
            <a:endParaRPr lang="en-US"/>
          </a:p>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applying for a job, one of the key questions is whether you need a cover letter. The answer is often yes, and here’s why.</a:t>
            </a:r>
          </a:p>
          <a:p>
            <a:endParaRPr lang="en-US"/>
          </a:p>
          <a:p>
            <a:r>
              <a:rPr lang="en-US"/>
              <a:t>A cover letter allows you to personalize your application and stand out. Upload it with your application or include it in the body of your email. This is your chance to convey your enthusiasm and bring some personality into your application. </a:t>
            </a:r>
          </a:p>
          <a:p>
            <a:endParaRPr lang="en-US"/>
          </a:p>
          <a:p>
            <a:r>
              <a:rPr lang="en-US"/>
              <a:t>Outline your reasons for applying. Clearly present why you’re a suitable candidate by connecting your skills and experiences to the job. This demonstrates your genuine interest and suitability for the role.</a:t>
            </a:r>
          </a:p>
          <a:p>
            <a:endParaRPr lang="en-US"/>
          </a:p>
          <a:p>
            <a:r>
              <a:rPr lang="en-US"/>
              <a:t>Remember, there are templates available on platforms like MyFuture that can guide you in structuring a strong cover letter. </a:t>
            </a:r>
          </a:p>
          <a:p>
            <a:endParaRPr lang="en-US"/>
          </a:p>
          <a:p>
            <a:r>
              <a:rPr lang="en-US"/>
              <a:t>Use these resources, but make sure to customize the content to reflect your unique voice and qualifications. A well-crafted cover letter can make a significant impact and set the tone for your application.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 make a compelling application, it's crucial to tailor it specifically to the job you're applying for. This means reviewing the job description carefully and ensuring your application reflects the skills and experiences that align with the requirements. </a:t>
            </a:r>
          </a:p>
          <a:p>
            <a:endParaRPr lang="en-US"/>
          </a:p>
          <a:p>
            <a:r>
              <a:rPr lang="en-US"/>
              <a:t>Emphasise the importance of professionalism. Your application should not only sound professional but also look the part. This involves using a clean, readable format and ensuring consistency in your style.</a:t>
            </a:r>
          </a:p>
          <a:p>
            <a:endParaRPr lang="en-US"/>
          </a:p>
          <a:p>
            <a:r>
              <a:rPr lang="en-US"/>
              <a:t>Another key point is to meet the job requirements. This involves clearly demonstrating how your qualifications and experiences make you the ideal candidate for the role. </a:t>
            </a:r>
          </a:p>
          <a:p>
            <a:endParaRPr lang="en-US"/>
          </a:p>
          <a:p>
            <a:r>
              <a:rPr lang="en-US"/>
              <a:t>Finally, don't overlook the significance of flawless language. Errors in spelling, punctuation, or grammar can undermine your professionalism. Make it a habit to proofread your application multiple times before you send it off.</a:t>
            </a:r>
          </a:p>
          <a:p>
            <a:endParaRPr lang="en-US"/>
          </a:p>
          <a:p>
            <a:r>
              <a:rPr lang="en-US"/>
              <a:t>Remember, your application documents are often the first impression you make on a potential employer, so make sure they showcase your best self.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resume is a crucial document that outlines your skills and experiences. It showcases your value to potential employers and is often the first impression you make in the job market.</a:t>
            </a:r>
          </a:p>
          <a:p>
            <a:endParaRPr lang="en-US"/>
          </a:p>
          <a:p>
            <a:r>
              <a:rPr lang="en-US"/>
              <a:t>It is designed to peak the employers interest to want to know more and ultimately interview you. </a:t>
            </a:r>
          </a:p>
          <a:p>
            <a:endParaRPr lang="en-US"/>
          </a:p>
          <a:p>
            <a:r>
              <a:rPr lang="en-US"/>
              <a:t>When an employer is screening interview they are thinking:</a:t>
            </a:r>
          </a:p>
          <a:p>
            <a:r>
              <a:rPr lang="en-US"/>
              <a:t>"why should I hire this person?"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Create a discussion on why students need to be prepared with a resume</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Benefits of a well structured resume and what you will tell the employer through your resume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crafting an effective resume, we need to consider several important aspects. </a:t>
            </a:r>
          </a:p>
          <a:p>
            <a:endParaRPr lang="en-US"/>
          </a:p>
          <a:p>
            <a:r>
              <a:rPr lang="en-US"/>
              <a:t>First, understand “what the employer wants.” Research the company and the specific role you’re applying for. Tailor your resume to highlight the skills and experiences that align with their needs. </a:t>
            </a:r>
          </a:p>
          <a:p>
            <a:endParaRPr lang="en-US"/>
          </a:p>
          <a:p>
            <a:r>
              <a:rPr lang="en-US"/>
              <a:t>Next, think about “what you have to offer.” Clearly articulate your unique skills and accomplishments that set you apart from other candidates. Remember, this is your opportunity to showcase your strengths.</a:t>
            </a:r>
          </a:p>
          <a:p>
            <a:endParaRPr lang="en-US"/>
          </a:p>
          <a:p>
            <a:r>
              <a:rPr lang="en-US"/>
              <a:t>Then, focus on “who you are.” Include a brief personal statement that reflects your professional identity and passion. This helps the employer get a sense of your personality and how you fit into their team.</a:t>
            </a:r>
          </a:p>
          <a:p>
            <a:endParaRPr lang="en-US"/>
          </a:p>
          <a:p>
            <a:r>
              <a:rPr lang="en-US"/>
              <a:t>Finally, emphasize “how you add value.” Use quantifiable results and examples to demonstrate your achievements. Employers are looking for individuals who can contribute positively to their organization.</a:t>
            </a:r>
          </a:p>
          <a:p>
            <a:endParaRPr lang="en-US"/>
          </a:p>
          <a:p>
            <a:r>
              <a:rPr lang="en-US"/>
              <a:t>Remember, an effective resume is not just a list of jobs and duties, but a strategic marketing document that tells your unique career story.</a:t>
            </a:r>
          </a:p>
          <a:p>
            <a:endParaRPr lang="en-US"/>
          </a:p>
          <a:p>
            <a:r>
              <a:rPr lang="en-US"/>
              <a:t>By focusing on these key elements, your resume will stand out, make a strong impression, and increase your chances of landing the job.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ACTIVITY:</a:t>
            </a:r>
          </a:p>
          <a:p>
            <a:endParaRPr lang="en-US"/>
          </a:p>
          <a:p>
            <a:r>
              <a:rPr lang="en-US"/>
              <a:t>This activity is designed to discuss the elements of a resume and help to recognise the relevance of format for applications</a:t>
            </a:r>
          </a:p>
          <a:p>
            <a:endParaRPr lang="en-US"/>
          </a:p>
          <a:p>
            <a:r>
              <a:rPr lang="en-US"/>
              <a:t>Ask students which resume would win the job?</a:t>
            </a:r>
          </a:p>
          <a:p>
            <a:endParaRPr lang="en-US"/>
          </a:p>
          <a:p>
            <a:r>
              <a:rPr lang="en-US"/>
              <a:t>Discuss pros and cons of each from student responses. </a:t>
            </a:r>
          </a:p>
          <a:p>
            <a:endParaRPr lang="en-US"/>
          </a:p>
          <a:p>
            <a:r>
              <a:rPr lang="en-US"/>
              <a:t>ANSWER:</a:t>
            </a:r>
          </a:p>
          <a:p>
            <a:r>
              <a:rPr lang="en-US"/>
              <a:t>Ultimately, it depends on what the job is that you're applying for.</a:t>
            </a:r>
          </a:p>
          <a:p>
            <a:endParaRPr lang="en-US"/>
          </a:p>
          <a:p>
            <a:r>
              <a:rPr lang="en-US"/>
              <a:t>Edmund Watson's resume is the format that the majority of students would use. This format is also ATS compliant. </a:t>
            </a:r>
          </a:p>
          <a:p>
            <a:endParaRPr lang="en-US"/>
          </a:p>
          <a:p>
            <a:r>
              <a:rPr lang="en-US"/>
              <a:t>Adeline Palmerston format is relevant for her role as an actor. Its appropriate for her to put a photo and the format is relevant if she is networking and handing to potential employers. </a:t>
            </a:r>
          </a:p>
          <a:p>
            <a:endParaRPr lang="en-US"/>
          </a:p>
          <a:p>
            <a:r>
              <a:rPr lang="en-US"/>
              <a:t>Some additional discussion topics:</a:t>
            </a:r>
          </a:p>
          <a:p>
            <a:endParaRPr lang="en-US"/>
          </a:p>
          <a:p>
            <a:r>
              <a:rPr lang="en-US"/>
              <a:t>- Would you put a photo on your resume? no</a:t>
            </a:r>
          </a:p>
          <a:p>
            <a:r>
              <a:rPr lang="en-US"/>
              <a:t>- Do you need your full address, gender, </a:t>
            </a:r>
          </a:p>
          <a:p>
            <a:r>
              <a:rPr lang="en-US"/>
              <a:t>- What is the most important information to put on your resume?</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OPTIONAL ACTIVITY (Younger years)</a:t>
            </a:r>
          </a:p>
          <a:p>
            <a:endParaRPr lang="en-US"/>
          </a:p>
          <a:p>
            <a:r>
              <a:rPr lang="en-US"/>
              <a:t>Use this resume as an opportunity to brainstorm how NOT to structure a resume. </a:t>
            </a:r>
          </a:p>
          <a:p>
            <a:endParaRPr lang="en-US"/>
          </a:p>
          <a:p>
            <a:r>
              <a:rPr lang="en-US"/>
              <a:t>Break students into groups and give them 5 minutes to write down what's wrong with the resume - the group with the most errors wins.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Compare the resumes to show the difference between good and bad resumes.</a:t>
            </a:r>
          </a:p>
          <a:p>
            <a:endParaRPr lang="en-US"/>
          </a:p>
          <a:p>
            <a:r>
              <a:rPr lang="en-US"/>
              <a:t>Create discussion around observations - put yourself in the shoes of an employer</a:t>
            </a:r>
          </a:p>
          <a:p>
            <a:endParaRPr lang="en-US"/>
          </a:p>
          <a:p>
            <a:r>
              <a:rPr lang="en-US"/>
              <a:t>Some key points:</a:t>
            </a:r>
          </a:p>
          <a:p>
            <a:r>
              <a:rPr lang="en-US"/>
              <a:t>Conversational tone</a:t>
            </a:r>
          </a:p>
          <a:p>
            <a:r>
              <a:rPr lang="en-US"/>
              <a:t>Spelling</a:t>
            </a:r>
          </a:p>
          <a:p>
            <a:r>
              <a:rPr lang="en-US"/>
              <a:t>Abbreviations</a:t>
            </a:r>
          </a:p>
          <a:p>
            <a:r>
              <a:rPr lang="en-US"/>
              <a:t>Appropriate contact details </a:t>
            </a:r>
          </a:p>
          <a:p>
            <a:r>
              <a:rPr lang="en-US"/>
              <a:t>Attention to detail</a:t>
            </a:r>
          </a:p>
          <a:p>
            <a:r>
              <a:rPr lang="en-US"/>
              <a:t>Referees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8.sv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jpe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jpe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52" b="-42"/>
            </a:stretch>
          </a:blipFill>
        </p:spPr>
      </p:sp>
      <p:sp>
        <p:nvSpPr>
          <p:cNvPr id="3" name="TextBox 3"/>
          <p:cNvSpPr txBox="1"/>
          <p:nvPr/>
        </p:nvSpPr>
        <p:spPr>
          <a:xfrm>
            <a:off x="2166495" y="3006372"/>
            <a:ext cx="13955010" cy="2924175"/>
          </a:xfrm>
          <a:prstGeom prst="rect">
            <a:avLst/>
          </a:prstGeom>
        </p:spPr>
        <p:txBody>
          <a:bodyPr lIns="0" tIns="0" rIns="0" bIns="0" rtlCol="0" anchor="t">
            <a:spAutoFit/>
          </a:bodyPr>
          <a:lstStyle/>
          <a:p>
            <a:pPr algn="ctr">
              <a:lnSpc>
                <a:spcPts val="10800"/>
              </a:lnSpc>
            </a:pPr>
            <a:r>
              <a:rPr lang="en-US" sz="9000">
                <a:solidFill>
                  <a:srgbClr val="FFFFFF"/>
                </a:solidFill>
                <a:latin typeface="Helvetica Neue LT Std 1"/>
                <a:ea typeface="Helvetica Neue LT Std 1"/>
                <a:cs typeface="Helvetica Neue LT Std 1"/>
                <a:sym typeface="Helvetica Neue LT Std 1"/>
              </a:rPr>
              <a:t>CREATING WINNING </a:t>
            </a:r>
          </a:p>
          <a:p>
            <a:pPr algn="ctr">
              <a:lnSpc>
                <a:spcPts val="10800"/>
              </a:lnSpc>
            </a:pPr>
            <a:r>
              <a:rPr lang="en-US" sz="9000">
                <a:solidFill>
                  <a:srgbClr val="FFFFFF"/>
                </a:solidFill>
                <a:latin typeface="Helvetica Neue LT Std 1"/>
                <a:ea typeface="Helvetica Neue LT Std 1"/>
                <a:cs typeface="Helvetica Neue LT Std 1"/>
                <a:sym typeface="Helvetica Neue LT Std 1"/>
              </a:rPr>
              <a:t>RESUMES </a:t>
            </a:r>
          </a:p>
        </p:txBody>
      </p:sp>
      <p:sp>
        <p:nvSpPr>
          <p:cNvPr id="4" name="Freeform 4"/>
          <p:cNvSpPr/>
          <p:nvPr/>
        </p:nvSpPr>
        <p:spPr>
          <a:xfrm>
            <a:off x="14683862" y="8886613"/>
            <a:ext cx="3254923" cy="1112690"/>
          </a:xfrm>
          <a:custGeom>
            <a:avLst/>
            <a:gdLst/>
            <a:ahLst/>
            <a:cxnLst/>
            <a:rect l="l" t="t" r="r" b="b"/>
            <a:pathLst>
              <a:path w="3254923" h="1112690">
                <a:moveTo>
                  <a:pt x="0" y="0"/>
                </a:moveTo>
                <a:lnTo>
                  <a:pt x="3254922" y="0"/>
                </a:lnTo>
                <a:lnTo>
                  <a:pt x="3254922" y="1112690"/>
                </a:lnTo>
                <a:lnTo>
                  <a:pt x="0" y="1112690"/>
                </a:lnTo>
                <a:lnTo>
                  <a:pt x="0" y="0"/>
                </a:lnTo>
                <a:close/>
              </a:path>
            </a:pathLst>
          </a:custGeom>
          <a:blipFill>
            <a:blip r:embed="rId4"/>
            <a:stretch>
              <a:fillRect l="-2044"/>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81915" y="9179593"/>
            <a:ext cx="3006085" cy="1007038"/>
          </a:xfrm>
          <a:custGeom>
            <a:avLst/>
            <a:gdLst/>
            <a:ahLst/>
            <a:cxnLst/>
            <a:rect l="l" t="t" r="r" b="b"/>
            <a:pathLst>
              <a:path w="3006085" h="1007038">
                <a:moveTo>
                  <a:pt x="0" y="0"/>
                </a:moveTo>
                <a:lnTo>
                  <a:pt x="3006085" y="0"/>
                </a:lnTo>
                <a:lnTo>
                  <a:pt x="3006085" y="1007038"/>
                </a:lnTo>
                <a:lnTo>
                  <a:pt x="0" y="1007038"/>
                </a:lnTo>
                <a:lnTo>
                  <a:pt x="0" y="0"/>
                </a:lnTo>
                <a:close/>
              </a:path>
            </a:pathLst>
          </a:custGeom>
          <a:blipFill>
            <a:blip r:embed="rId3"/>
            <a:stretch>
              <a:fillRect/>
            </a:stretch>
          </a:blipFill>
        </p:spPr>
      </p:sp>
      <p:sp>
        <p:nvSpPr>
          <p:cNvPr id="3" name="Freeform 3"/>
          <p:cNvSpPr/>
          <p:nvPr/>
        </p:nvSpPr>
        <p:spPr>
          <a:xfrm>
            <a:off x="1528208" y="3295746"/>
            <a:ext cx="11163678" cy="6991254"/>
          </a:xfrm>
          <a:custGeom>
            <a:avLst/>
            <a:gdLst/>
            <a:ahLst/>
            <a:cxnLst/>
            <a:rect l="l" t="t" r="r" b="b"/>
            <a:pathLst>
              <a:path w="11163678" h="6991254">
                <a:moveTo>
                  <a:pt x="0" y="0"/>
                </a:moveTo>
                <a:lnTo>
                  <a:pt x="11163678" y="0"/>
                </a:lnTo>
                <a:lnTo>
                  <a:pt x="11163678" y="6991254"/>
                </a:lnTo>
                <a:lnTo>
                  <a:pt x="0" y="6991254"/>
                </a:lnTo>
                <a:lnTo>
                  <a:pt x="0" y="0"/>
                </a:lnTo>
                <a:close/>
              </a:path>
            </a:pathLst>
          </a:custGeom>
          <a:blipFill>
            <a:blip r:embed="rId4"/>
            <a:stretch>
              <a:fillRect/>
            </a:stretch>
          </a:blipFill>
        </p:spPr>
      </p:sp>
      <p:sp>
        <p:nvSpPr>
          <p:cNvPr id="4" name="Freeform 4"/>
          <p:cNvSpPr/>
          <p:nvPr/>
        </p:nvSpPr>
        <p:spPr>
          <a:xfrm>
            <a:off x="1390627" y="426497"/>
            <a:ext cx="11301259" cy="3842428"/>
          </a:xfrm>
          <a:custGeom>
            <a:avLst/>
            <a:gdLst/>
            <a:ahLst/>
            <a:cxnLst/>
            <a:rect l="l" t="t" r="r" b="b"/>
            <a:pathLst>
              <a:path w="11301259" h="3842428">
                <a:moveTo>
                  <a:pt x="0" y="0"/>
                </a:moveTo>
                <a:lnTo>
                  <a:pt x="11301259" y="0"/>
                </a:lnTo>
                <a:lnTo>
                  <a:pt x="11301259" y="3842428"/>
                </a:lnTo>
                <a:lnTo>
                  <a:pt x="0" y="3842428"/>
                </a:lnTo>
                <a:lnTo>
                  <a:pt x="0" y="0"/>
                </a:lnTo>
                <a:close/>
              </a:path>
            </a:pathLst>
          </a:custGeom>
          <a:blipFill>
            <a:blip r:embed="rId5"/>
            <a:stretch>
              <a:fillRect/>
            </a:stretch>
          </a:blipFill>
        </p:spPr>
      </p:sp>
      <p:sp>
        <p:nvSpPr>
          <p:cNvPr id="5" name="TextBox 5"/>
          <p:cNvSpPr txBox="1"/>
          <p:nvPr/>
        </p:nvSpPr>
        <p:spPr>
          <a:xfrm>
            <a:off x="13777185" y="3538675"/>
            <a:ext cx="3403898" cy="730250"/>
          </a:xfrm>
          <a:prstGeom prst="rect">
            <a:avLst/>
          </a:prstGeom>
        </p:spPr>
        <p:txBody>
          <a:bodyPr lIns="0" tIns="0" rIns="0" bIns="0" rtlCol="0" anchor="t">
            <a:spAutoFit/>
          </a:bodyPr>
          <a:lstStyle/>
          <a:p>
            <a:pPr algn="ctr">
              <a:lnSpc>
                <a:spcPts val="5639"/>
              </a:lnSpc>
              <a:spcBef>
                <a:spcPct val="0"/>
              </a:spcBef>
            </a:pPr>
            <a:r>
              <a:rPr lang="en-US" sz="4699" b="1">
                <a:solidFill>
                  <a:srgbClr val="E61955"/>
                </a:solidFill>
                <a:latin typeface="Bebas Neue Bold"/>
                <a:ea typeface="Bebas Neue Bold"/>
                <a:cs typeface="Bebas Neue Bold"/>
                <a:sym typeface="Bebas Neue Bold"/>
              </a:rPr>
              <a:t>Myfuture.edu.au </a:t>
            </a:r>
          </a:p>
        </p:txBody>
      </p:sp>
      <p:sp>
        <p:nvSpPr>
          <p:cNvPr id="6" name="Freeform 6"/>
          <p:cNvSpPr/>
          <p:nvPr/>
        </p:nvSpPr>
        <p:spPr>
          <a:xfrm>
            <a:off x="13646222" y="4670977"/>
            <a:ext cx="3665825" cy="3647899"/>
          </a:xfrm>
          <a:custGeom>
            <a:avLst/>
            <a:gdLst/>
            <a:ahLst/>
            <a:cxnLst/>
            <a:rect l="l" t="t" r="r" b="b"/>
            <a:pathLst>
              <a:path w="3665825" h="3647899">
                <a:moveTo>
                  <a:pt x="0" y="0"/>
                </a:moveTo>
                <a:lnTo>
                  <a:pt x="3665825" y="0"/>
                </a:lnTo>
                <a:lnTo>
                  <a:pt x="3665825" y="3647899"/>
                </a:lnTo>
                <a:lnTo>
                  <a:pt x="0" y="3647899"/>
                </a:lnTo>
                <a:lnTo>
                  <a:pt x="0" y="0"/>
                </a:lnTo>
                <a:close/>
              </a:path>
            </a:pathLst>
          </a:custGeom>
          <a:blipFill>
            <a:blip r:embed="rId6"/>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437903" y="0"/>
            <a:ext cx="7850097" cy="10287000"/>
            <a:chOff x="0" y="0"/>
            <a:chExt cx="2067515" cy="2709333"/>
          </a:xfrm>
        </p:grpSpPr>
        <p:sp>
          <p:nvSpPr>
            <p:cNvPr id="3" name="Freeform 3"/>
            <p:cNvSpPr/>
            <p:nvPr/>
          </p:nvSpPr>
          <p:spPr>
            <a:xfrm>
              <a:off x="0" y="0"/>
              <a:ext cx="2067515" cy="2709333"/>
            </a:xfrm>
            <a:custGeom>
              <a:avLst/>
              <a:gdLst/>
              <a:ahLst/>
              <a:cxnLst/>
              <a:rect l="l" t="t" r="r" b="b"/>
              <a:pathLst>
                <a:path w="2067515" h="2709333">
                  <a:moveTo>
                    <a:pt x="0" y="0"/>
                  </a:moveTo>
                  <a:lnTo>
                    <a:pt x="2067515" y="0"/>
                  </a:lnTo>
                  <a:lnTo>
                    <a:pt x="2067515" y="2709333"/>
                  </a:lnTo>
                  <a:lnTo>
                    <a:pt x="0" y="2709333"/>
                  </a:lnTo>
                  <a:close/>
                </a:path>
              </a:pathLst>
            </a:custGeom>
            <a:solidFill>
              <a:srgbClr val="FFFFFF"/>
            </a:solidFill>
            <a:ln w="38100" cap="sq">
              <a:solidFill>
                <a:srgbClr val="E0004D"/>
              </a:solidFill>
              <a:prstDash val="solid"/>
              <a:miter/>
            </a:ln>
          </p:spPr>
        </p:sp>
        <p:sp>
          <p:nvSpPr>
            <p:cNvPr id="4" name="TextBox 4"/>
            <p:cNvSpPr txBox="1"/>
            <p:nvPr/>
          </p:nvSpPr>
          <p:spPr>
            <a:xfrm>
              <a:off x="0" y="-9525"/>
              <a:ext cx="2067515" cy="2718858"/>
            </a:xfrm>
            <a:prstGeom prst="rect">
              <a:avLst/>
            </a:prstGeom>
          </p:spPr>
          <p:txBody>
            <a:bodyPr lIns="50800" tIns="50800" rIns="50800" bIns="50800" rtlCol="0" anchor="ctr"/>
            <a:lstStyle/>
            <a:p>
              <a:pPr algn="ctr">
                <a:lnSpc>
                  <a:spcPts val="2879"/>
                </a:lnSpc>
              </a:pPr>
              <a:endParaRPr/>
            </a:p>
          </p:txBody>
        </p:sp>
      </p:grpSp>
      <p:sp>
        <p:nvSpPr>
          <p:cNvPr id="5" name="Freeform 5"/>
          <p:cNvSpPr/>
          <p:nvPr/>
        </p:nvSpPr>
        <p:spPr>
          <a:xfrm>
            <a:off x="386244" y="2366430"/>
            <a:ext cx="1036345" cy="1063413"/>
          </a:xfrm>
          <a:custGeom>
            <a:avLst/>
            <a:gdLst/>
            <a:ahLst/>
            <a:cxnLst/>
            <a:rect l="l" t="t" r="r" b="b"/>
            <a:pathLst>
              <a:path w="1036345" h="1063413">
                <a:moveTo>
                  <a:pt x="0" y="0"/>
                </a:moveTo>
                <a:lnTo>
                  <a:pt x="1036344" y="0"/>
                </a:lnTo>
                <a:lnTo>
                  <a:pt x="1036344" y="1063413"/>
                </a:lnTo>
                <a:lnTo>
                  <a:pt x="0" y="1063413"/>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404560" y="4248635"/>
            <a:ext cx="874682" cy="999637"/>
          </a:xfrm>
          <a:custGeom>
            <a:avLst/>
            <a:gdLst/>
            <a:ahLst/>
            <a:cxnLst/>
            <a:rect l="l" t="t" r="r" b="b"/>
            <a:pathLst>
              <a:path w="874682" h="999637">
                <a:moveTo>
                  <a:pt x="0" y="0"/>
                </a:moveTo>
                <a:lnTo>
                  <a:pt x="874682" y="0"/>
                </a:lnTo>
                <a:lnTo>
                  <a:pt x="874682" y="999636"/>
                </a:lnTo>
                <a:lnTo>
                  <a:pt x="0" y="999636"/>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386244" y="6067421"/>
            <a:ext cx="999712" cy="1050946"/>
          </a:xfrm>
          <a:custGeom>
            <a:avLst/>
            <a:gdLst/>
            <a:ahLst/>
            <a:cxnLst/>
            <a:rect l="l" t="t" r="r" b="b"/>
            <a:pathLst>
              <a:path w="999712" h="1050946">
                <a:moveTo>
                  <a:pt x="0" y="0"/>
                </a:moveTo>
                <a:lnTo>
                  <a:pt x="999712" y="0"/>
                </a:lnTo>
                <a:lnTo>
                  <a:pt x="999712" y="1050946"/>
                </a:lnTo>
                <a:lnTo>
                  <a:pt x="0" y="105094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Freeform 8"/>
          <p:cNvSpPr/>
          <p:nvPr/>
        </p:nvSpPr>
        <p:spPr>
          <a:xfrm>
            <a:off x="386244" y="7937517"/>
            <a:ext cx="1060360" cy="1060360"/>
          </a:xfrm>
          <a:custGeom>
            <a:avLst/>
            <a:gdLst/>
            <a:ahLst/>
            <a:cxnLst/>
            <a:rect l="l" t="t" r="r" b="b"/>
            <a:pathLst>
              <a:path w="1060360" h="1060360">
                <a:moveTo>
                  <a:pt x="0" y="0"/>
                </a:moveTo>
                <a:lnTo>
                  <a:pt x="1060360" y="0"/>
                </a:lnTo>
                <a:lnTo>
                  <a:pt x="1060360" y="1060360"/>
                </a:lnTo>
                <a:lnTo>
                  <a:pt x="0" y="1060360"/>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9" name="Freeform 9"/>
          <p:cNvSpPr/>
          <p:nvPr/>
        </p:nvSpPr>
        <p:spPr>
          <a:xfrm>
            <a:off x="10510504" y="205579"/>
            <a:ext cx="7653276" cy="9917119"/>
          </a:xfrm>
          <a:custGeom>
            <a:avLst/>
            <a:gdLst/>
            <a:ahLst/>
            <a:cxnLst/>
            <a:rect l="l" t="t" r="r" b="b"/>
            <a:pathLst>
              <a:path w="7653276" h="9917119">
                <a:moveTo>
                  <a:pt x="0" y="0"/>
                </a:moveTo>
                <a:lnTo>
                  <a:pt x="7653276" y="0"/>
                </a:lnTo>
                <a:lnTo>
                  <a:pt x="7653276" y="9917120"/>
                </a:lnTo>
                <a:lnTo>
                  <a:pt x="0" y="9917120"/>
                </a:lnTo>
                <a:lnTo>
                  <a:pt x="0" y="0"/>
                </a:lnTo>
                <a:close/>
              </a:path>
            </a:pathLst>
          </a:custGeom>
          <a:blipFill>
            <a:blip r:embed="rId7"/>
            <a:stretch>
              <a:fillRect t="-4492" b="-1228"/>
            </a:stretch>
          </a:blipFill>
        </p:spPr>
      </p:sp>
      <p:sp>
        <p:nvSpPr>
          <p:cNvPr id="10" name="TextBox 10"/>
          <p:cNvSpPr txBox="1"/>
          <p:nvPr/>
        </p:nvSpPr>
        <p:spPr>
          <a:xfrm>
            <a:off x="1600630" y="5858980"/>
            <a:ext cx="8622599" cy="1457325"/>
          </a:xfrm>
          <a:prstGeom prst="rect">
            <a:avLst/>
          </a:prstGeom>
        </p:spPr>
        <p:txBody>
          <a:bodyPr lIns="0" tIns="0" rIns="0" bIns="0" rtlCol="0" anchor="t">
            <a:spAutoFit/>
          </a:bodyPr>
          <a:lstStyle/>
          <a:p>
            <a:pPr algn="l">
              <a:lnSpc>
                <a:spcPts val="2879"/>
              </a:lnSpc>
            </a:pPr>
            <a:r>
              <a:rPr lang="en-US" sz="2400" b="1">
                <a:solidFill>
                  <a:srgbClr val="E0004D"/>
                </a:solidFill>
                <a:latin typeface="Arimo Bold"/>
                <a:ea typeface="Arimo Bold"/>
                <a:cs typeface="Arimo Bold"/>
                <a:sym typeface="Arimo Bold"/>
              </a:rPr>
              <a:t>Work Experience</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Paid &amp; Non-paid</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Volunteering, community participation or leaderships roles.</a:t>
            </a:r>
          </a:p>
        </p:txBody>
      </p:sp>
      <p:sp>
        <p:nvSpPr>
          <p:cNvPr id="11" name="TextBox 11"/>
          <p:cNvSpPr txBox="1"/>
          <p:nvPr/>
        </p:nvSpPr>
        <p:spPr>
          <a:xfrm>
            <a:off x="1618946" y="2356905"/>
            <a:ext cx="8622599" cy="1095375"/>
          </a:xfrm>
          <a:prstGeom prst="rect">
            <a:avLst/>
          </a:prstGeom>
        </p:spPr>
        <p:txBody>
          <a:bodyPr lIns="0" tIns="0" rIns="0" bIns="0" rtlCol="0" anchor="t">
            <a:spAutoFit/>
          </a:bodyPr>
          <a:lstStyle/>
          <a:p>
            <a:pPr algn="l">
              <a:lnSpc>
                <a:spcPts val="2879"/>
              </a:lnSpc>
            </a:pPr>
            <a:r>
              <a:rPr lang="en-US" sz="2400" b="1">
                <a:solidFill>
                  <a:srgbClr val="E0004D"/>
                </a:solidFill>
                <a:latin typeface="Arimo Bold"/>
                <a:ea typeface="Arimo Bold"/>
                <a:cs typeface="Arimo Bold"/>
                <a:sym typeface="Arimo Bold"/>
              </a:rPr>
              <a:t>Career Objective</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Conveys enthusiasm and motivation</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Reflect the role you are applying for</a:t>
            </a:r>
          </a:p>
        </p:txBody>
      </p:sp>
      <p:sp>
        <p:nvSpPr>
          <p:cNvPr id="12" name="TextBox 12"/>
          <p:cNvSpPr txBox="1"/>
          <p:nvPr/>
        </p:nvSpPr>
        <p:spPr>
          <a:xfrm>
            <a:off x="1618946" y="4106380"/>
            <a:ext cx="7957572" cy="1095375"/>
          </a:xfrm>
          <a:prstGeom prst="rect">
            <a:avLst/>
          </a:prstGeom>
        </p:spPr>
        <p:txBody>
          <a:bodyPr lIns="0" tIns="0" rIns="0" bIns="0" rtlCol="0" anchor="t">
            <a:spAutoFit/>
          </a:bodyPr>
          <a:lstStyle/>
          <a:p>
            <a:pPr algn="l">
              <a:lnSpc>
                <a:spcPts val="2879"/>
              </a:lnSpc>
            </a:pPr>
            <a:r>
              <a:rPr lang="en-US" sz="2400" b="1">
                <a:solidFill>
                  <a:srgbClr val="E0004D"/>
                </a:solidFill>
                <a:latin typeface="Arimo Bold"/>
                <a:ea typeface="Arimo Bold"/>
                <a:cs typeface="Arimo Bold"/>
                <a:sym typeface="Arimo Bold"/>
              </a:rPr>
              <a:t>Skills</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Include 5-9 key skills relevant to the role </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Match to criteria listed in the advertisement.</a:t>
            </a:r>
          </a:p>
        </p:txBody>
      </p:sp>
      <p:sp>
        <p:nvSpPr>
          <p:cNvPr id="13" name="TextBox 13"/>
          <p:cNvSpPr txBox="1"/>
          <p:nvPr/>
        </p:nvSpPr>
        <p:spPr>
          <a:xfrm>
            <a:off x="1618946" y="7973530"/>
            <a:ext cx="8622599" cy="1095375"/>
          </a:xfrm>
          <a:prstGeom prst="rect">
            <a:avLst/>
          </a:prstGeom>
        </p:spPr>
        <p:txBody>
          <a:bodyPr lIns="0" tIns="0" rIns="0" bIns="0" rtlCol="0" anchor="t">
            <a:spAutoFit/>
          </a:bodyPr>
          <a:lstStyle/>
          <a:p>
            <a:pPr algn="l">
              <a:lnSpc>
                <a:spcPts val="2879"/>
              </a:lnSpc>
            </a:pPr>
            <a:r>
              <a:rPr lang="en-US" sz="2400" b="1">
                <a:solidFill>
                  <a:srgbClr val="E0004D"/>
                </a:solidFill>
                <a:latin typeface="Arimo Bold"/>
                <a:ea typeface="Arimo Bold"/>
                <a:cs typeface="Arimo Bold"/>
                <a:sym typeface="Arimo Bold"/>
              </a:rPr>
              <a:t>Referees</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Ask first</a:t>
            </a:r>
          </a:p>
          <a:p>
            <a:pPr marL="518160" lvl="1" indent="-259080" algn="l">
              <a:lnSpc>
                <a:spcPts val="2879"/>
              </a:lnSpc>
              <a:buFont typeface="Arial"/>
              <a:buChar char="•"/>
            </a:pPr>
            <a:r>
              <a:rPr lang="en-US" sz="2400" b="1">
                <a:solidFill>
                  <a:srgbClr val="000000"/>
                </a:solidFill>
                <a:latin typeface="Arimo Bold"/>
                <a:ea typeface="Arimo Bold"/>
                <a:cs typeface="Arimo Bold"/>
                <a:sym typeface="Arimo Bold"/>
              </a:rPr>
              <a:t>Someone that will support your application</a:t>
            </a:r>
          </a:p>
        </p:txBody>
      </p:sp>
      <p:grpSp>
        <p:nvGrpSpPr>
          <p:cNvPr id="14" name="Group 14"/>
          <p:cNvGrpSpPr/>
          <p:nvPr/>
        </p:nvGrpSpPr>
        <p:grpSpPr>
          <a:xfrm>
            <a:off x="-270296" y="0"/>
            <a:ext cx="10708199" cy="1785405"/>
            <a:chOff x="0" y="0"/>
            <a:chExt cx="2820266" cy="470230"/>
          </a:xfrm>
        </p:grpSpPr>
        <p:sp>
          <p:nvSpPr>
            <p:cNvPr id="15" name="Freeform 15"/>
            <p:cNvSpPr/>
            <p:nvPr/>
          </p:nvSpPr>
          <p:spPr>
            <a:xfrm>
              <a:off x="0" y="0"/>
              <a:ext cx="2820266" cy="470230"/>
            </a:xfrm>
            <a:custGeom>
              <a:avLst/>
              <a:gdLst/>
              <a:ahLst/>
              <a:cxnLst/>
              <a:rect l="l" t="t" r="r" b="b"/>
              <a:pathLst>
                <a:path w="2820266" h="470230">
                  <a:moveTo>
                    <a:pt x="0" y="0"/>
                  </a:moveTo>
                  <a:lnTo>
                    <a:pt x="2820266" y="0"/>
                  </a:lnTo>
                  <a:lnTo>
                    <a:pt x="2820266" y="470230"/>
                  </a:lnTo>
                  <a:lnTo>
                    <a:pt x="0" y="470230"/>
                  </a:lnTo>
                  <a:close/>
                </a:path>
              </a:pathLst>
            </a:custGeom>
            <a:solidFill>
              <a:srgbClr val="E0004D"/>
            </a:solidFill>
          </p:spPr>
        </p:sp>
        <p:sp>
          <p:nvSpPr>
            <p:cNvPr id="16" name="TextBox 16"/>
            <p:cNvSpPr txBox="1"/>
            <p:nvPr/>
          </p:nvSpPr>
          <p:spPr>
            <a:xfrm>
              <a:off x="0" y="-19050"/>
              <a:ext cx="2820266" cy="489280"/>
            </a:xfrm>
            <a:prstGeom prst="rect">
              <a:avLst/>
            </a:prstGeom>
          </p:spPr>
          <p:txBody>
            <a:bodyPr lIns="50800" tIns="50800" rIns="50800" bIns="50800" rtlCol="0" anchor="ctr"/>
            <a:lstStyle/>
            <a:p>
              <a:pPr algn="ctr">
                <a:lnSpc>
                  <a:spcPts val="1801"/>
                </a:lnSpc>
              </a:pPr>
              <a:endParaRPr/>
            </a:p>
          </p:txBody>
        </p:sp>
      </p:grpSp>
      <p:sp>
        <p:nvSpPr>
          <p:cNvPr id="17" name="TextBox 17"/>
          <p:cNvSpPr txBox="1"/>
          <p:nvPr/>
        </p:nvSpPr>
        <p:spPr>
          <a:xfrm>
            <a:off x="386244" y="34129"/>
            <a:ext cx="7337398" cy="1404111"/>
          </a:xfrm>
          <a:prstGeom prst="rect">
            <a:avLst/>
          </a:prstGeom>
        </p:spPr>
        <p:txBody>
          <a:bodyPr lIns="0" tIns="0" rIns="0" bIns="0" rtlCol="0" anchor="t">
            <a:spAutoFit/>
          </a:bodyPr>
          <a:lstStyle/>
          <a:p>
            <a:pPr marL="0" lvl="0" indent="0" algn="ctr">
              <a:lnSpc>
                <a:spcPts val="11333"/>
              </a:lnSpc>
            </a:pPr>
            <a:r>
              <a:rPr lang="en-US" sz="8095">
                <a:solidFill>
                  <a:srgbClr val="FFFFFF"/>
                </a:solidFill>
                <a:latin typeface="Black Diamond"/>
                <a:ea typeface="Black Diamond"/>
                <a:cs typeface="Black Diamond"/>
                <a:sym typeface="Black Diamond"/>
              </a:rPr>
              <a:t>Student resume example </a:t>
            </a:r>
          </a:p>
        </p:txBody>
      </p:sp>
      <p:sp>
        <p:nvSpPr>
          <p:cNvPr id="18" name="Freeform 18"/>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8"/>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299" t="-8832" r="-9604" b="-29761"/>
            </a:stretch>
          </a:blipFill>
        </p:spPr>
      </p:sp>
      <p:sp>
        <p:nvSpPr>
          <p:cNvPr id="3" name="TextBox 3"/>
          <p:cNvSpPr txBox="1"/>
          <p:nvPr/>
        </p:nvSpPr>
        <p:spPr>
          <a:xfrm>
            <a:off x="9386671" y="6020289"/>
            <a:ext cx="7746408" cy="2798192"/>
          </a:xfrm>
          <a:prstGeom prst="rect">
            <a:avLst/>
          </a:prstGeom>
        </p:spPr>
        <p:txBody>
          <a:bodyPr lIns="0" tIns="0" rIns="0" bIns="0" rtlCol="0" anchor="t">
            <a:spAutoFit/>
          </a:bodyPr>
          <a:lstStyle/>
          <a:p>
            <a:pPr algn="ctr">
              <a:lnSpc>
                <a:spcPts val="10359"/>
              </a:lnSpc>
            </a:pPr>
            <a:r>
              <a:rPr lang="en-US" sz="8632" b="1">
                <a:solidFill>
                  <a:srgbClr val="FFFFFF"/>
                </a:solidFill>
                <a:latin typeface="Helvetica Neue LT Std 5"/>
                <a:ea typeface="Helvetica Neue LT Std 5"/>
                <a:cs typeface="Helvetica Neue LT Std 5"/>
                <a:sym typeface="Helvetica Neue LT Std 5"/>
              </a:rPr>
              <a:t>RESUME LENGTH</a:t>
            </a:r>
          </a:p>
          <a:p>
            <a:pPr algn="ctr">
              <a:lnSpc>
                <a:spcPts val="10359"/>
              </a:lnSpc>
            </a:pPr>
            <a:r>
              <a:rPr lang="en-US" sz="8632" b="1">
                <a:solidFill>
                  <a:srgbClr val="FFFFFF"/>
                </a:solidFill>
                <a:latin typeface="Helvetica Neue LT Std 5"/>
                <a:ea typeface="Helvetica Neue LT Std 5"/>
                <a:cs typeface="Helvetica Neue LT Std 5"/>
                <a:sym typeface="Helvetica Neue LT Std 5"/>
              </a:rPr>
              <a:t>1 PAGE</a:t>
            </a:r>
          </a:p>
        </p:txBody>
      </p:sp>
      <p:sp>
        <p:nvSpPr>
          <p:cNvPr id="4" name="TextBox 4"/>
          <p:cNvSpPr txBox="1"/>
          <p:nvPr/>
        </p:nvSpPr>
        <p:spPr>
          <a:xfrm>
            <a:off x="6004340" y="3179731"/>
            <a:ext cx="3857661" cy="2328031"/>
          </a:xfrm>
          <a:prstGeom prst="rect">
            <a:avLst/>
          </a:prstGeom>
        </p:spPr>
        <p:txBody>
          <a:bodyPr lIns="0" tIns="0" rIns="0" bIns="0" rtlCol="0" anchor="t">
            <a:spAutoFit/>
          </a:bodyPr>
          <a:lstStyle/>
          <a:p>
            <a:pPr algn="ctr">
              <a:lnSpc>
                <a:spcPts val="16259"/>
              </a:lnSpc>
            </a:pPr>
            <a:r>
              <a:rPr lang="en-US" sz="13549" b="1">
                <a:solidFill>
                  <a:srgbClr val="FFFFFF"/>
                </a:solidFill>
                <a:latin typeface="Helvetica Neue LT Std 5"/>
                <a:ea typeface="Helvetica Neue LT Std 5"/>
                <a:cs typeface="Helvetica Neue LT Std 5"/>
                <a:sym typeface="Helvetica Neue LT Std 5"/>
              </a:rPr>
              <a:t>TIP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09330" y="0"/>
            <a:ext cx="13069340" cy="10287000"/>
          </a:xfrm>
          <a:custGeom>
            <a:avLst/>
            <a:gdLst/>
            <a:ahLst/>
            <a:cxnLst/>
            <a:rect l="l" t="t" r="r" b="b"/>
            <a:pathLst>
              <a:path w="13069340" h="10287000">
                <a:moveTo>
                  <a:pt x="0" y="0"/>
                </a:moveTo>
                <a:lnTo>
                  <a:pt x="13069340" y="0"/>
                </a:lnTo>
                <a:lnTo>
                  <a:pt x="13069340" y="10287000"/>
                </a:lnTo>
                <a:lnTo>
                  <a:pt x="0" y="10287000"/>
                </a:lnTo>
                <a:lnTo>
                  <a:pt x="0" y="0"/>
                </a:lnTo>
                <a:close/>
              </a:path>
            </a:pathLst>
          </a:custGeom>
          <a:blipFill>
            <a:blip r:embed="rId3"/>
            <a:stretch>
              <a:fillRect/>
            </a:stretch>
          </a:blipFill>
        </p:spPr>
      </p:sp>
      <p:sp>
        <p:nvSpPr>
          <p:cNvPr id="3" name="Freeform 3"/>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4"/>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52" b="-42"/>
            </a:stretch>
          </a:blipFill>
        </p:spPr>
      </p:sp>
      <p:grpSp>
        <p:nvGrpSpPr>
          <p:cNvPr id="3" name="Group 3"/>
          <p:cNvGrpSpPr>
            <a:grpSpLocks noChangeAspect="1"/>
          </p:cNvGrpSpPr>
          <p:nvPr/>
        </p:nvGrpSpPr>
        <p:grpSpPr>
          <a:xfrm>
            <a:off x="1415715" y="496061"/>
            <a:ext cx="4281499" cy="4281499"/>
            <a:chOff x="0" y="0"/>
            <a:chExt cx="6350000" cy="6350000"/>
          </a:xfrm>
        </p:grpSpPr>
        <p:sp>
          <p:nvSpPr>
            <p:cNvPr id="4" name="Freeform 4"/>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4"/>
              <a:stretch>
                <a:fillRect t="-2109" r="-5014" b="-2905"/>
              </a:stretch>
            </a:blipFill>
          </p:spPr>
        </p:sp>
        <p:sp>
          <p:nvSpPr>
            <p:cNvPr id="5" name="Freeform 5"/>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6" name="Group 6"/>
          <p:cNvGrpSpPr>
            <a:grpSpLocks noChangeAspect="1"/>
          </p:cNvGrpSpPr>
          <p:nvPr/>
        </p:nvGrpSpPr>
        <p:grpSpPr>
          <a:xfrm>
            <a:off x="7003250" y="496061"/>
            <a:ext cx="4281499" cy="4281499"/>
            <a:chOff x="0" y="0"/>
            <a:chExt cx="6350000" cy="6350000"/>
          </a:xfrm>
        </p:grpSpPr>
        <p:sp>
          <p:nvSpPr>
            <p:cNvPr id="7" name="Freeform 7"/>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5"/>
              <a:stretch>
                <a:fillRect/>
              </a:stretch>
            </a:blipFill>
          </p:spPr>
        </p:sp>
        <p:sp>
          <p:nvSpPr>
            <p:cNvPr id="8" name="Freeform 8"/>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9" name="Group 9"/>
          <p:cNvGrpSpPr>
            <a:grpSpLocks noChangeAspect="1"/>
          </p:cNvGrpSpPr>
          <p:nvPr/>
        </p:nvGrpSpPr>
        <p:grpSpPr>
          <a:xfrm>
            <a:off x="12590786" y="496061"/>
            <a:ext cx="4281499" cy="4281499"/>
            <a:chOff x="0" y="0"/>
            <a:chExt cx="6350000" cy="6350000"/>
          </a:xfrm>
        </p:grpSpPr>
        <p:sp>
          <p:nvSpPr>
            <p:cNvPr id="10" name="Freeform 10"/>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6"/>
              <a:stretch>
                <a:fillRect l="-9102" t="-7184" r="-767" b="-2684"/>
              </a:stretch>
            </a:blipFill>
          </p:spPr>
        </p:sp>
        <p:sp>
          <p:nvSpPr>
            <p:cNvPr id="11" name="Freeform 11"/>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12" name="Group 12"/>
          <p:cNvGrpSpPr>
            <a:grpSpLocks noChangeAspect="1"/>
          </p:cNvGrpSpPr>
          <p:nvPr/>
        </p:nvGrpSpPr>
        <p:grpSpPr>
          <a:xfrm>
            <a:off x="1415715" y="5509440"/>
            <a:ext cx="4281499" cy="4281499"/>
            <a:chOff x="0" y="0"/>
            <a:chExt cx="6350000" cy="6350000"/>
          </a:xfrm>
        </p:grpSpPr>
        <p:sp>
          <p:nvSpPr>
            <p:cNvPr id="13" name="Freeform 13"/>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7"/>
              <a:stretch>
                <a:fillRect r="-220" b="-220"/>
              </a:stretch>
            </a:blipFill>
          </p:spPr>
        </p:sp>
        <p:sp>
          <p:nvSpPr>
            <p:cNvPr id="14" name="Freeform 14"/>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grpSp>
        <p:nvGrpSpPr>
          <p:cNvPr id="15" name="Group 15"/>
          <p:cNvGrpSpPr>
            <a:grpSpLocks noChangeAspect="1"/>
          </p:cNvGrpSpPr>
          <p:nvPr/>
        </p:nvGrpSpPr>
        <p:grpSpPr>
          <a:xfrm>
            <a:off x="7003250" y="5509440"/>
            <a:ext cx="4281499" cy="4281499"/>
            <a:chOff x="0" y="0"/>
            <a:chExt cx="6350000" cy="6350000"/>
          </a:xfrm>
        </p:grpSpPr>
        <p:sp>
          <p:nvSpPr>
            <p:cNvPr id="16" name="Freeform 16"/>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8"/>
              <a:stretch>
                <a:fillRect l="-14191" t="-14191" r="-269" b="-269"/>
              </a:stretch>
            </a:blipFill>
          </p:spPr>
        </p:sp>
        <p:sp>
          <p:nvSpPr>
            <p:cNvPr id="17" name="Freeform 17"/>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FFFFF"/>
            </a:solidFill>
          </p:spPr>
        </p:sp>
      </p:grpSp>
      <p:sp>
        <p:nvSpPr>
          <p:cNvPr id="18" name="TextBox 18"/>
          <p:cNvSpPr txBox="1"/>
          <p:nvPr/>
        </p:nvSpPr>
        <p:spPr>
          <a:xfrm>
            <a:off x="11894088" y="6176266"/>
            <a:ext cx="6720283" cy="2814496"/>
          </a:xfrm>
          <a:prstGeom prst="rect">
            <a:avLst/>
          </a:prstGeom>
        </p:spPr>
        <p:txBody>
          <a:bodyPr lIns="0" tIns="0" rIns="0" bIns="0" rtlCol="0" anchor="t">
            <a:spAutoFit/>
          </a:bodyPr>
          <a:lstStyle/>
          <a:p>
            <a:pPr algn="l">
              <a:lnSpc>
                <a:spcPts val="11137"/>
              </a:lnSpc>
            </a:pPr>
            <a:r>
              <a:rPr lang="en-US" sz="8373">
                <a:solidFill>
                  <a:srgbClr val="FFFFFF"/>
                </a:solidFill>
                <a:latin typeface="Black Diamond"/>
                <a:ea typeface="Black Diamond"/>
                <a:cs typeface="Black Diamond"/>
                <a:sym typeface="Black Diamond"/>
              </a:rPr>
              <a:t>I dont have            work experience </a:t>
            </a:r>
          </a:p>
        </p:txBody>
      </p:sp>
      <p:sp>
        <p:nvSpPr>
          <p:cNvPr id="19" name="TextBox 19"/>
          <p:cNvSpPr txBox="1"/>
          <p:nvPr/>
        </p:nvSpPr>
        <p:spPr>
          <a:xfrm>
            <a:off x="15439814" y="6308054"/>
            <a:ext cx="2311539" cy="1634668"/>
          </a:xfrm>
          <a:prstGeom prst="rect">
            <a:avLst/>
          </a:prstGeom>
        </p:spPr>
        <p:txBody>
          <a:bodyPr lIns="0" tIns="0" rIns="0" bIns="0" rtlCol="0" anchor="t">
            <a:spAutoFit/>
          </a:bodyPr>
          <a:lstStyle/>
          <a:p>
            <a:pPr algn="l">
              <a:lnSpc>
                <a:spcPts val="11802"/>
              </a:lnSpc>
            </a:pPr>
            <a:r>
              <a:rPr lang="en-US" sz="8873">
                <a:solidFill>
                  <a:srgbClr val="484545"/>
                </a:solidFill>
                <a:latin typeface="Helvetica Neue LT Std 3"/>
                <a:ea typeface="Helvetica Neue LT Std 3"/>
                <a:cs typeface="Helvetica Neue LT Std 3"/>
                <a:sym typeface="Helvetica Neue LT Std 3"/>
              </a:rPr>
              <a:t>PAID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9538382" y="2027521"/>
            <a:ext cx="2760327" cy="2760327"/>
            <a:chOff x="0" y="0"/>
            <a:chExt cx="6350000" cy="6350000"/>
          </a:xfrm>
        </p:grpSpPr>
        <p:sp>
          <p:nvSpPr>
            <p:cNvPr id="3" name="Freeform 3"/>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3"/>
              <a:stretch>
                <a:fillRect t="-2109" r="-5014" b="-2905"/>
              </a:stretch>
            </a:blipFill>
          </p:spPr>
        </p:sp>
        <p:sp>
          <p:nvSpPr>
            <p:cNvPr id="4" name="Freeform 4"/>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E50048"/>
            </a:solidFill>
          </p:spPr>
        </p:sp>
      </p:grpSp>
      <p:grpSp>
        <p:nvGrpSpPr>
          <p:cNvPr id="5" name="Group 5"/>
          <p:cNvGrpSpPr>
            <a:grpSpLocks noChangeAspect="1"/>
          </p:cNvGrpSpPr>
          <p:nvPr/>
        </p:nvGrpSpPr>
        <p:grpSpPr>
          <a:xfrm>
            <a:off x="15246092" y="2027521"/>
            <a:ext cx="2760327" cy="2760327"/>
            <a:chOff x="0" y="0"/>
            <a:chExt cx="6350000" cy="6350000"/>
          </a:xfrm>
        </p:grpSpPr>
        <p:sp>
          <p:nvSpPr>
            <p:cNvPr id="6" name="Freeform 6"/>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4"/>
              <a:stretch>
                <a:fillRect/>
              </a:stretch>
            </a:blipFill>
          </p:spPr>
        </p:sp>
        <p:sp>
          <p:nvSpPr>
            <p:cNvPr id="7" name="Freeform 7"/>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E50048"/>
            </a:solidFill>
          </p:spPr>
        </p:sp>
      </p:grpSp>
      <p:grpSp>
        <p:nvGrpSpPr>
          <p:cNvPr id="8" name="Group 8"/>
          <p:cNvGrpSpPr>
            <a:grpSpLocks noChangeAspect="1"/>
          </p:cNvGrpSpPr>
          <p:nvPr/>
        </p:nvGrpSpPr>
        <p:grpSpPr>
          <a:xfrm>
            <a:off x="12403484" y="4787848"/>
            <a:ext cx="2760327" cy="2760327"/>
            <a:chOff x="0" y="0"/>
            <a:chExt cx="6350000" cy="6350000"/>
          </a:xfrm>
        </p:grpSpPr>
        <p:sp>
          <p:nvSpPr>
            <p:cNvPr id="9" name="Freeform 9"/>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5"/>
              <a:stretch>
                <a:fillRect l="-9102" t="-7184" r="-767" b="-2684"/>
              </a:stretch>
            </a:blipFill>
          </p:spPr>
        </p:sp>
        <p:sp>
          <p:nvSpPr>
            <p:cNvPr id="10" name="Freeform 10"/>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E50048"/>
            </a:solidFill>
          </p:spPr>
        </p:sp>
      </p:grpSp>
      <p:grpSp>
        <p:nvGrpSpPr>
          <p:cNvPr id="11" name="Group 11"/>
          <p:cNvGrpSpPr>
            <a:grpSpLocks noChangeAspect="1"/>
          </p:cNvGrpSpPr>
          <p:nvPr/>
        </p:nvGrpSpPr>
        <p:grpSpPr>
          <a:xfrm>
            <a:off x="9541827" y="7526673"/>
            <a:ext cx="2760327" cy="2760327"/>
            <a:chOff x="0" y="0"/>
            <a:chExt cx="6350000" cy="6350000"/>
          </a:xfrm>
        </p:grpSpPr>
        <p:sp>
          <p:nvSpPr>
            <p:cNvPr id="12" name="Freeform 12"/>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6"/>
              <a:stretch>
                <a:fillRect r="-220" b="-220"/>
              </a:stretch>
            </a:blipFill>
          </p:spPr>
        </p:sp>
        <p:sp>
          <p:nvSpPr>
            <p:cNvPr id="13" name="Freeform 13"/>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E50048"/>
            </a:solidFill>
          </p:spPr>
        </p:sp>
      </p:grpSp>
      <p:grpSp>
        <p:nvGrpSpPr>
          <p:cNvPr id="14" name="Group 14"/>
          <p:cNvGrpSpPr>
            <a:grpSpLocks noChangeAspect="1"/>
          </p:cNvGrpSpPr>
          <p:nvPr/>
        </p:nvGrpSpPr>
        <p:grpSpPr>
          <a:xfrm>
            <a:off x="15265142" y="7526673"/>
            <a:ext cx="2760327" cy="2760327"/>
            <a:chOff x="0" y="0"/>
            <a:chExt cx="6350000" cy="6350000"/>
          </a:xfrm>
        </p:grpSpPr>
        <p:sp>
          <p:nvSpPr>
            <p:cNvPr id="15" name="Freeform 15"/>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7"/>
              <a:stretch>
                <a:fillRect l="-14191" t="-14191" r="-269" b="-269"/>
              </a:stretch>
            </a:blipFill>
          </p:spPr>
        </p:sp>
        <p:sp>
          <p:nvSpPr>
            <p:cNvPr id="16" name="Freeform 16"/>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E50048"/>
            </a:solidFill>
          </p:spPr>
        </p:sp>
      </p:grpSp>
      <p:graphicFrame>
        <p:nvGraphicFramePr>
          <p:cNvPr id="17" name="Table 17"/>
          <p:cNvGraphicFramePr>
            <a:graphicFrameLocks noGrp="1"/>
          </p:cNvGraphicFramePr>
          <p:nvPr/>
        </p:nvGraphicFramePr>
        <p:xfrm>
          <a:off x="555290" y="2282361"/>
          <a:ext cx="8115300" cy="6831999"/>
        </p:xfrm>
        <a:graphic>
          <a:graphicData uri="http://schemas.openxmlformats.org/drawingml/2006/table">
            <a:tbl>
              <a:tblPr/>
              <a:tblGrid>
                <a:gridCol w="4057650">
                  <a:extLst>
                    <a:ext uri="{9D8B030D-6E8A-4147-A177-3AD203B41FA5}">
                      <a16:colId xmlns:a16="http://schemas.microsoft.com/office/drawing/2014/main" val="20000"/>
                    </a:ext>
                  </a:extLst>
                </a:gridCol>
                <a:gridCol w="4057650">
                  <a:extLst>
                    <a:ext uri="{9D8B030D-6E8A-4147-A177-3AD203B41FA5}">
                      <a16:colId xmlns:a16="http://schemas.microsoft.com/office/drawing/2014/main" val="20001"/>
                    </a:ext>
                  </a:extLst>
                </a:gridCol>
              </a:tblGrid>
              <a:tr h="1138667">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solidFill>
                      <a:srgbClr val="ED1556"/>
                    </a:solidFill>
                  </a:tcPr>
                </a:tc>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solidFill>
                      <a:srgbClr val="ED1C58"/>
                    </a:solidFill>
                  </a:tcPr>
                </a:tc>
                <a:extLst>
                  <a:ext uri="{0D108BD9-81ED-4DB2-BD59-A6C34878D82A}">
                    <a16:rowId xmlns:a16="http://schemas.microsoft.com/office/drawing/2014/main" val="10000"/>
                  </a:ext>
                </a:extLst>
              </a:tr>
              <a:tr h="1138667">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extLst>
                  <a:ext uri="{0D108BD9-81ED-4DB2-BD59-A6C34878D82A}">
                    <a16:rowId xmlns:a16="http://schemas.microsoft.com/office/drawing/2014/main" val="10001"/>
                  </a:ext>
                </a:extLst>
              </a:tr>
              <a:tr h="1138667">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extLst>
                  <a:ext uri="{0D108BD9-81ED-4DB2-BD59-A6C34878D82A}">
                    <a16:rowId xmlns:a16="http://schemas.microsoft.com/office/drawing/2014/main" val="10002"/>
                  </a:ext>
                </a:extLst>
              </a:tr>
              <a:tr h="1138667">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extLst>
                  <a:ext uri="{0D108BD9-81ED-4DB2-BD59-A6C34878D82A}">
                    <a16:rowId xmlns:a16="http://schemas.microsoft.com/office/drawing/2014/main" val="10003"/>
                  </a:ext>
                </a:extLst>
              </a:tr>
              <a:tr h="1138667">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extLst>
                  <a:ext uri="{0D108BD9-81ED-4DB2-BD59-A6C34878D82A}">
                    <a16:rowId xmlns:a16="http://schemas.microsoft.com/office/drawing/2014/main" val="10004"/>
                  </a:ext>
                </a:extLst>
              </a:tr>
              <a:tr h="1138667">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tc>
                  <a:txBody>
                    <a:bodyPr/>
                    <a:lstStyle/>
                    <a:p>
                      <a:pPr algn="ctr">
                        <a:lnSpc>
                          <a:spcPts val="2402"/>
                        </a:lnSpc>
                        <a:defRPr/>
                      </a:pPr>
                      <a:endParaRPr lang="en-US" sz="1100"/>
                    </a:p>
                  </a:txBody>
                  <a:tcPr marL="190500" marR="190500" marT="190500" marB="190500" anchor="ctr">
                    <a:lnL w="38100" cap="flat" cmpd="sng" algn="ctr">
                      <a:solidFill>
                        <a:srgbClr val="E50048"/>
                      </a:solidFill>
                      <a:prstDash val="solid"/>
                      <a:round/>
                      <a:headEnd type="none" w="med" len="med"/>
                      <a:tailEnd type="none" w="med" len="med"/>
                    </a:lnL>
                    <a:lnR w="38100" cap="flat" cmpd="sng" algn="ctr">
                      <a:solidFill>
                        <a:srgbClr val="E50048"/>
                      </a:solidFill>
                      <a:prstDash val="solid"/>
                      <a:round/>
                      <a:headEnd type="none" w="med" len="med"/>
                      <a:tailEnd type="none" w="med" len="med"/>
                    </a:lnR>
                    <a:lnT w="38100" cap="flat" cmpd="sng" algn="ctr">
                      <a:solidFill>
                        <a:srgbClr val="E50048"/>
                      </a:solidFill>
                      <a:prstDash val="solid"/>
                      <a:round/>
                      <a:headEnd type="none" w="med" len="med"/>
                      <a:tailEnd type="none" w="med" len="med"/>
                    </a:lnT>
                    <a:lnB w="38100" cap="flat" cmpd="sng" algn="ctr">
                      <a:solidFill>
                        <a:srgbClr val="E5004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8" name="TextBox 18"/>
          <p:cNvSpPr txBox="1"/>
          <p:nvPr/>
        </p:nvSpPr>
        <p:spPr>
          <a:xfrm>
            <a:off x="5076835" y="2571486"/>
            <a:ext cx="2957865" cy="438150"/>
          </a:xfrm>
          <a:prstGeom prst="rect">
            <a:avLst/>
          </a:prstGeom>
        </p:spPr>
        <p:txBody>
          <a:bodyPr lIns="0" tIns="0" rIns="0" bIns="0" rtlCol="0" anchor="t">
            <a:spAutoFit/>
          </a:bodyPr>
          <a:lstStyle/>
          <a:p>
            <a:pPr algn="ctr">
              <a:lnSpc>
                <a:spcPts val="3000"/>
              </a:lnSpc>
            </a:pPr>
            <a:r>
              <a:rPr lang="en-US" sz="2500" b="1">
                <a:solidFill>
                  <a:srgbClr val="FFFFFF"/>
                </a:solidFill>
                <a:latin typeface="Helvetica Neue LT Std 1"/>
                <a:ea typeface="Helvetica Neue LT Std 1"/>
                <a:cs typeface="Helvetica Neue LT Std 1"/>
                <a:sym typeface="Helvetica Neue LT Std 1"/>
              </a:rPr>
              <a:t>WHAT I CAN OFFIER</a:t>
            </a:r>
          </a:p>
        </p:txBody>
      </p:sp>
      <p:sp>
        <p:nvSpPr>
          <p:cNvPr id="19" name="TextBox 19"/>
          <p:cNvSpPr txBox="1"/>
          <p:nvPr/>
        </p:nvSpPr>
        <p:spPr>
          <a:xfrm>
            <a:off x="1028700" y="2571486"/>
            <a:ext cx="2855011" cy="438150"/>
          </a:xfrm>
          <a:prstGeom prst="rect">
            <a:avLst/>
          </a:prstGeom>
        </p:spPr>
        <p:txBody>
          <a:bodyPr lIns="0" tIns="0" rIns="0" bIns="0" rtlCol="0" anchor="t">
            <a:spAutoFit/>
          </a:bodyPr>
          <a:lstStyle/>
          <a:p>
            <a:pPr algn="ctr">
              <a:lnSpc>
                <a:spcPts val="3000"/>
              </a:lnSpc>
            </a:pPr>
            <a:r>
              <a:rPr lang="en-US" sz="2500" b="1">
                <a:solidFill>
                  <a:srgbClr val="FFFFFF"/>
                </a:solidFill>
                <a:latin typeface="Helvetica Neue LT Std 1"/>
                <a:ea typeface="Helvetica Neue LT Std 1"/>
                <a:cs typeface="Helvetica Neue LT Std 1"/>
                <a:sym typeface="Helvetica Neue LT Std 1"/>
              </a:rPr>
              <a:t>EMPLOYERS WANT  </a:t>
            </a:r>
          </a:p>
        </p:txBody>
      </p:sp>
      <p:grpSp>
        <p:nvGrpSpPr>
          <p:cNvPr id="20" name="Group 20"/>
          <p:cNvGrpSpPr/>
          <p:nvPr/>
        </p:nvGrpSpPr>
        <p:grpSpPr>
          <a:xfrm>
            <a:off x="-146076" y="0"/>
            <a:ext cx="18434076" cy="1718074"/>
            <a:chOff x="0" y="0"/>
            <a:chExt cx="4855065" cy="452497"/>
          </a:xfrm>
        </p:grpSpPr>
        <p:sp>
          <p:nvSpPr>
            <p:cNvPr id="21" name="Freeform 21"/>
            <p:cNvSpPr/>
            <p:nvPr/>
          </p:nvSpPr>
          <p:spPr>
            <a:xfrm>
              <a:off x="0" y="0"/>
              <a:ext cx="4855065" cy="452497"/>
            </a:xfrm>
            <a:custGeom>
              <a:avLst/>
              <a:gdLst/>
              <a:ahLst/>
              <a:cxnLst/>
              <a:rect l="l" t="t" r="r" b="b"/>
              <a:pathLst>
                <a:path w="4855065" h="452497">
                  <a:moveTo>
                    <a:pt x="0" y="0"/>
                  </a:moveTo>
                  <a:lnTo>
                    <a:pt x="4855065" y="0"/>
                  </a:lnTo>
                  <a:lnTo>
                    <a:pt x="4855065" y="452497"/>
                  </a:lnTo>
                  <a:lnTo>
                    <a:pt x="0" y="452497"/>
                  </a:lnTo>
                  <a:close/>
                </a:path>
              </a:pathLst>
            </a:custGeom>
            <a:solidFill>
              <a:srgbClr val="E0004D"/>
            </a:solidFill>
          </p:spPr>
        </p:sp>
        <p:sp>
          <p:nvSpPr>
            <p:cNvPr id="22" name="TextBox 22"/>
            <p:cNvSpPr txBox="1"/>
            <p:nvPr/>
          </p:nvSpPr>
          <p:spPr>
            <a:xfrm>
              <a:off x="0" y="-19050"/>
              <a:ext cx="4855065" cy="471547"/>
            </a:xfrm>
            <a:prstGeom prst="rect">
              <a:avLst/>
            </a:prstGeom>
          </p:spPr>
          <p:txBody>
            <a:bodyPr lIns="50800" tIns="50800" rIns="50800" bIns="50800" rtlCol="0" anchor="ctr"/>
            <a:lstStyle/>
            <a:p>
              <a:pPr algn="ctr">
                <a:lnSpc>
                  <a:spcPts val="1801"/>
                </a:lnSpc>
              </a:pPr>
              <a:endParaRPr/>
            </a:p>
          </p:txBody>
        </p:sp>
      </p:grpSp>
      <p:sp>
        <p:nvSpPr>
          <p:cNvPr id="23" name="TextBox 23"/>
          <p:cNvSpPr txBox="1"/>
          <p:nvPr/>
        </p:nvSpPr>
        <p:spPr>
          <a:xfrm>
            <a:off x="355895" y="79237"/>
            <a:ext cx="10097344" cy="1388150"/>
          </a:xfrm>
          <a:prstGeom prst="rect">
            <a:avLst/>
          </a:prstGeom>
        </p:spPr>
        <p:txBody>
          <a:bodyPr lIns="0" tIns="0" rIns="0" bIns="0" rtlCol="0" anchor="t">
            <a:spAutoFit/>
          </a:bodyPr>
          <a:lstStyle/>
          <a:p>
            <a:pPr marL="0" lvl="0" indent="0" algn="ctr">
              <a:lnSpc>
                <a:spcPts val="11193"/>
              </a:lnSpc>
            </a:pPr>
            <a:r>
              <a:rPr lang="en-US" sz="7995">
                <a:solidFill>
                  <a:srgbClr val="FFFFFF"/>
                </a:solidFill>
                <a:latin typeface="Black Diamond"/>
                <a:ea typeface="Black Diamond"/>
                <a:cs typeface="Black Diamond"/>
                <a:sym typeface="Black Diamond"/>
              </a:rPr>
              <a:t>What can I offer an employer?</a:t>
            </a:r>
          </a:p>
        </p:txBody>
      </p:sp>
      <p:sp>
        <p:nvSpPr>
          <p:cNvPr id="24" name="Freeform 24"/>
          <p:cNvSpPr/>
          <p:nvPr/>
        </p:nvSpPr>
        <p:spPr>
          <a:xfrm>
            <a:off x="555290" y="9114360"/>
            <a:ext cx="3175482" cy="1063786"/>
          </a:xfrm>
          <a:custGeom>
            <a:avLst/>
            <a:gdLst/>
            <a:ahLst/>
            <a:cxnLst/>
            <a:rect l="l" t="t" r="r" b="b"/>
            <a:pathLst>
              <a:path w="3175482" h="1063786">
                <a:moveTo>
                  <a:pt x="0" y="0"/>
                </a:moveTo>
                <a:lnTo>
                  <a:pt x="3175482" y="0"/>
                </a:lnTo>
                <a:lnTo>
                  <a:pt x="3175482" y="1063787"/>
                </a:lnTo>
                <a:lnTo>
                  <a:pt x="0" y="1063787"/>
                </a:lnTo>
                <a:lnTo>
                  <a:pt x="0" y="0"/>
                </a:lnTo>
                <a:close/>
              </a:path>
            </a:pathLst>
          </a:custGeom>
          <a:blipFill>
            <a:blip r:embed="rId8"/>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80936" y="5963418"/>
            <a:ext cx="4316422" cy="2854121"/>
          </a:xfrm>
          <a:custGeom>
            <a:avLst/>
            <a:gdLst/>
            <a:ahLst/>
            <a:cxnLst/>
            <a:rect l="l" t="t" r="r" b="b"/>
            <a:pathLst>
              <a:path w="4316422" h="2854121">
                <a:moveTo>
                  <a:pt x="0" y="0"/>
                </a:moveTo>
                <a:lnTo>
                  <a:pt x="4316422" y="0"/>
                </a:lnTo>
                <a:lnTo>
                  <a:pt x="4316422" y="2854121"/>
                </a:lnTo>
                <a:lnTo>
                  <a:pt x="0" y="2854121"/>
                </a:lnTo>
                <a:lnTo>
                  <a:pt x="0" y="0"/>
                </a:lnTo>
                <a:close/>
              </a:path>
            </a:pathLst>
          </a:custGeom>
          <a:blipFill>
            <a:blip r:embed="rId3"/>
            <a:stretch>
              <a:fillRect l="-4618" r="-12932"/>
            </a:stretch>
          </a:blipFill>
        </p:spPr>
      </p:sp>
      <p:sp>
        <p:nvSpPr>
          <p:cNvPr id="3" name="Freeform 3"/>
          <p:cNvSpPr/>
          <p:nvPr/>
        </p:nvSpPr>
        <p:spPr>
          <a:xfrm>
            <a:off x="1028700" y="5963418"/>
            <a:ext cx="4275836" cy="2854121"/>
          </a:xfrm>
          <a:custGeom>
            <a:avLst/>
            <a:gdLst/>
            <a:ahLst/>
            <a:cxnLst/>
            <a:rect l="l" t="t" r="r" b="b"/>
            <a:pathLst>
              <a:path w="4275836" h="2854121">
                <a:moveTo>
                  <a:pt x="0" y="0"/>
                </a:moveTo>
                <a:lnTo>
                  <a:pt x="4275836" y="0"/>
                </a:lnTo>
                <a:lnTo>
                  <a:pt x="4275836" y="2854121"/>
                </a:lnTo>
                <a:lnTo>
                  <a:pt x="0" y="2854121"/>
                </a:lnTo>
                <a:lnTo>
                  <a:pt x="0" y="0"/>
                </a:lnTo>
                <a:close/>
              </a:path>
            </a:pathLst>
          </a:custGeom>
          <a:blipFill>
            <a:blip r:embed="rId4"/>
            <a:stretch>
              <a:fillRect/>
            </a:stretch>
          </a:blipFill>
        </p:spPr>
      </p:sp>
      <p:sp>
        <p:nvSpPr>
          <p:cNvPr id="4" name="Freeform 4"/>
          <p:cNvSpPr/>
          <p:nvPr/>
        </p:nvSpPr>
        <p:spPr>
          <a:xfrm>
            <a:off x="12970589" y="5963418"/>
            <a:ext cx="4283858" cy="2854121"/>
          </a:xfrm>
          <a:custGeom>
            <a:avLst/>
            <a:gdLst/>
            <a:ahLst/>
            <a:cxnLst/>
            <a:rect l="l" t="t" r="r" b="b"/>
            <a:pathLst>
              <a:path w="4283858" h="2854121">
                <a:moveTo>
                  <a:pt x="0" y="0"/>
                </a:moveTo>
                <a:lnTo>
                  <a:pt x="4283858" y="0"/>
                </a:lnTo>
                <a:lnTo>
                  <a:pt x="4283858" y="2854121"/>
                </a:lnTo>
                <a:lnTo>
                  <a:pt x="0" y="2854121"/>
                </a:lnTo>
                <a:lnTo>
                  <a:pt x="0" y="0"/>
                </a:lnTo>
                <a:close/>
              </a:path>
            </a:pathLst>
          </a:custGeom>
          <a:blipFill>
            <a:blip r:embed="rId5"/>
            <a:stretch>
              <a:fillRect/>
            </a:stretch>
          </a:blipFill>
        </p:spPr>
      </p:sp>
      <p:sp>
        <p:nvSpPr>
          <p:cNvPr id="5" name="TextBox 5"/>
          <p:cNvSpPr txBox="1"/>
          <p:nvPr/>
        </p:nvSpPr>
        <p:spPr>
          <a:xfrm>
            <a:off x="589213" y="2501017"/>
            <a:ext cx="17109574" cy="3462401"/>
          </a:xfrm>
          <a:prstGeom prst="rect">
            <a:avLst/>
          </a:prstGeom>
        </p:spPr>
        <p:txBody>
          <a:bodyPr lIns="0" tIns="0" rIns="0" bIns="0" rtlCol="0" anchor="t">
            <a:spAutoFit/>
          </a:bodyPr>
          <a:lstStyle/>
          <a:p>
            <a:pPr algn="l">
              <a:lnSpc>
                <a:spcPts val="5541"/>
              </a:lnSpc>
            </a:pPr>
            <a:endParaRPr/>
          </a:p>
          <a:p>
            <a:pPr marL="734059" lvl="1" indent="-367030" algn="l">
              <a:lnSpc>
                <a:spcPts val="5541"/>
              </a:lnSpc>
              <a:buFont typeface="Arial"/>
              <a:buChar char="•"/>
            </a:pPr>
            <a:r>
              <a:rPr lang="en-US" sz="3399">
                <a:solidFill>
                  <a:srgbClr val="000000"/>
                </a:solidFill>
                <a:latin typeface="Helvetica Neue LT Std 2"/>
                <a:ea typeface="Helvetica Neue LT Std 2"/>
                <a:cs typeface="Helvetica Neue LT Std 2"/>
                <a:sym typeface="Helvetica Neue LT Std 2"/>
              </a:rPr>
              <a:t>Consistently exceeded customer expectations through prompt responses to customer complaints resulting in being awarded “Staff Member of the Month”.</a:t>
            </a:r>
          </a:p>
          <a:p>
            <a:pPr marL="690881" lvl="1" indent="-345440" algn="l">
              <a:lnSpc>
                <a:spcPts val="5216"/>
              </a:lnSpc>
              <a:buFont typeface="Arial"/>
              <a:buChar char="•"/>
            </a:pPr>
            <a:r>
              <a:rPr lang="en-US" sz="3200">
                <a:solidFill>
                  <a:srgbClr val="000000"/>
                </a:solidFill>
                <a:latin typeface="Helvetica Neue LT Std 2"/>
                <a:ea typeface="Helvetica Neue LT Std 2"/>
                <a:cs typeface="Helvetica Neue LT Std 2"/>
                <a:sym typeface="Helvetica Neue LT Std 2"/>
              </a:rPr>
              <a:t>Developed my communication skills by talking to customer on the phone, F2F and via email</a:t>
            </a:r>
          </a:p>
          <a:p>
            <a:pPr algn="l">
              <a:lnSpc>
                <a:spcPts val="5541"/>
              </a:lnSpc>
            </a:pPr>
            <a:endParaRPr lang="en-US" sz="3200">
              <a:solidFill>
                <a:srgbClr val="000000"/>
              </a:solidFill>
              <a:latin typeface="Helvetica Neue LT Std 2"/>
              <a:ea typeface="Helvetica Neue LT Std 2"/>
              <a:cs typeface="Helvetica Neue LT Std 2"/>
              <a:sym typeface="Helvetica Neue LT Std 2"/>
            </a:endParaRPr>
          </a:p>
        </p:txBody>
      </p:sp>
      <p:sp>
        <p:nvSpPr>
          <p:cNvPr id="6" name="TextBox 6"/>
          <p:cNvSpPr txBox="1"/>
          <p:nvPr/>
        </p:nvSpPr>
        <p:spPr>
          <a:xfrm>
            <a:off x="1028700" y="1508524"/>
            <a:ext cx="16631109" cy="1489329"/>
          </a:xfrm>
          <a:prstGeom prst="rect">
            <a:avLst/>
          </a:prstGeom>
        </p:spPr>
        <p:txBody>
          <a:bodyPr lIns="0" tIns="0" rIns="0" bIns="0" rtlCol="0" anchor="t">
            <a:spAutoFit/>
          </a:bodyPr>
          <a:lstStyle/>
          <a:p>
            <a:pPr algn="l">
              <a:lnSpc>
                <a:spcPts val="5541"/>
              </a:lnSpc>
            </a:pPr>
            <a:endParaRPr/>
          </a:p>
          <a:p>
            <a:pPr algn="l">
              <a:lnSpc>
                <a:spcPts val="6193"/>
              </a:lnSpc>
            </a:pPr>
            <a:r>
              <a:rPr lang="en-US" sz="3799">
                <a:solidFill>
                  <a:srgbClr val="000000"/>
                </a:solidFill>
                <a:latin typeface="Helvetica Neue LT Std 5"/>
                <a:ea typeface="Helvetica Neue LT Std 5"/>
                <a:cs typeface="Helvetica Neue LT Std 5"/>
                <a:sym typeface="Helvetica Neue LT Std 5"/>
              </a:rPr>
              <a:t>Formula - Action Verb + Skill + Evidence of demonstrating skill</a:t>
            </a:r>
          </a:p>
        </p:txBody>
      </p:sp>
      <p:sp>
        <p:nvSpPr>
          <p:cNvPr id="7" name="Freeform 7"/>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6"/>
            <a:stretch>
              <a:fillRect/>
            </a:stretch>
          </a:blipFill>
        </p:spPr>
      </p:sp>
      <p:grpSp>
        <p:nvGrpSpPr>
          <p:cNvPr id="8" name="Group 8"/>
          <p:cNvGrpSpPr/>
          <p:nvPr/>
        </p:nvGrpSpPr>
        <p:grpSpPr>
          <a:xfrm>
            <a:off x="-146076" y="0"/>
            <a:ext cx="18434076" cy="1718074"/>
            <a:chOff x="0" y="0"/>
            <a:chExt cx="4855065" cy="452497"/>
          </a:xfrm>
        </p:grpSpPr>
        <p:sp>
          <p:nvSpPr>
            <p:cNvPr id="9" name="Freeform 9"/>
            <p:cNvSpPr/>
            <p:nvPr/>
          </p:nvSpPr>
          <p:spPr>
            <a:xfrm>
              <a:off x="0" y="0"/>
              <a:ext cx="4855065" cy="452497"/>
            </a:xfrm>
            <a:custGeom>
              <a:avLst/>
              <a:gdLst/>
              <a:ahLst/>
              <a:cxnLst/>
              <a:rect l="l" t="t" r="r" b="b"/>
              <a:pathLst>
                <a:path w="4855065" h="452497">
                  <a:moveTo>
                    <a:pt x="0" y="0"/>
                  </a:moveTo>
                  <a:lnTo>
                    <a:pt x="4855065" y="0"/>
                  </a:lnTo>
                  <a:lnTo>
                    <a:pt x="4855065" y="452497"/>
                  </a:lnTo>
                  <a:lnTo>
                    <a:pt x="0" y="452497"/>
                  </a:lnTo>
                  <a:close/>
                </a:path>
              </a:pathLst>
            </a:custGeom>
            <a:solidFill>
              <a:srgbClr val="E0004D"/>
            </a:solidFill>
          </p:spPr>
        </p:sp>
        <p:sp>
          <p:nvSpPr>
            <p:cNvPr id="10" name="TextBox 10"/>
            <p:cNvSpPr txBox="1"/>
            <p:nvPr/>
          </p:nvSpPr>
          <p:spPr>
            <a:xfrm>
              <a:off x="0" y="-19050"/>
              <a:ext cx="4855065" cy="471547"/>
            </a:xfrm>
            <a:prstGeom prst="rect">
              <a:avLst/>
            </a:prstGeom>
          </p:spPr>
          <p:txBody>
            <a:bodyPr lIns="50800" tIns="50800" rIns="50800" bIns="50800" rtlCol="0" anchor="ctr"/>
            <a:lstStyle/>
            <a:p>
              <a:pPr algn="ctr">
                <a:lnSpc>
                  <a:spcPts val="1801"/>
                </a:lnSpc>
              </a:pPr>
              <a:endParaRPr/>
            </a:p>
          </p:txBody>
        </p:sp>
      </p:grpSp>
      <p:sp>
        <p:nvSpPr>
          <p:cNvPr id="11" name="TextBox 11"/>
          <p:cNvSpPr txBox="1"/>
          <p:nvPr/>
        </p:nvSpPr>
        <p:spPr>
          <a:xfrm>
            <a:off x="0" y="71257"/>
            <a:ext cx="10097344" cy="1404111"/>
          </a:xfrm>
          <a:prstGeom prst="rect">
            <a:avLst/>
          </a:prstGeom>
        </p:spPr>
        <p:txBody>
          <a:bodyPr lIns="0" tIns="0" rIns="0" bIns="0" rtlCol="0" anchor="t">
            <a:spAutoFit/>
          </a:bodyPr>
          <a:lstStyle/>
          <a:p>
            <a:pPr marL="0" lvl="0" indent="0" algn="ctr">
              <a:lnSpc>
                <a:spcPts val="11333"/>
              </a:lnSpc>
            </a:pPr>
            <a:r>
              <a:rPr lang="en-US" sz="8095">
                <a:solidFill>
                  <a:srgbClr val="FFFFFF"/>
                </a:solidFill>
                <a:latin typeface="Black Diamond"/>
                <a:ea typeface="Black Diamond"/>
                <a:cs typeface="Black Diamond"/>
                <a:sym typeface="Black Diamond"/>
              </a:rPr>
              <a:t>Demonstrating your Skills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grpSp>
        <p:nvGrpSpPr>
          <p:cNvPr id="4" name="Group 4"/>
          <p:cNvGrpSpPr>
            <a:grpSpLocks noChangeAspect="1"/>
          </p:cNvGrpSpPr>
          <p:nvPr/>
        </p:nvGrpSpPr>
        <p:grpSpPr>
          <a:xfrm>
            <a:off x="14562140" y="8864722"/>
            <a:ext cx="3118731" cy="787156"/>
            <a:chOff x="0" y="0"/>
            <a:chExt cx="7950200" cy="2006600"/>
          </a:xfrm>
        </p:grpSpPr>
        <p:sp>
          <p:nvSpPr>
            <p:cNvPr id="5" name="Freeform 5"/>
            <p:cNvSpPr/>
            <p:nvPr/>
          </p:nvSpPr>
          <p:spPr>
            <a:xfrm>
              <a:off x="0" y="0"/>
              <a:ext cx="7950200" cy="2006600"/>
            </a:xfrm>
            <a:custGeom>
              <a:avLst/>
              <a:gdLst/>
              <a:ahLst/>
              <a:cxnLst/>
              <a:rect l="l" t="t" r="r" b="b"/>
              <a:pathLst>
                <a:path w="7950200" h="2006600">
                  <a:moveTo>
                    <a:pt x="0" y="0"/>
                  </a:moveTo>
                  <a:lnTo>
                    <a:pt x="0" y="2006600"/>
                  </a:lnTo>
                  <a:lnTo>
                    <a:pt x="7950200" y="2006600"/>
                  </a:lnTo>
                  <a:lnTo>
                    <a:pt x="7950200" y="0"/>
                  </a:lnTo>
                  <a:close/>
                </a:path>
              </a:pathLst>
            </a:custGeom>
            <a:blipFill>
              <a:blip r:embed="rId3"/>
              <a:stretch>
                <a:fillRect/>
              </a:stretch>
            </a:blipFill>
          </p:spPr>
        </p:sp>
      </p:grpSp>
      <p:sp>
        <p:nvSpPr>
          <p:cNvPr id="6" name="TextBox 6"/>
          <p:cNvSpPr txBox="1"/>
          <p:nvPr/>
        </p:nvSpPr>
        <p:spPr>
          <a:xfrm>
            <a:off x="13080078" y="5175608"/>
            <a:ext cx="2983173" cy="1573247"/>
          </a:xfrm>
          <a:prstGeom prst="rect">
            <a:avLst/>
          </a:prstGeom>
        </p:spPr>
        <p:txBody>
          <a:bodyPr lIns="0" tIns="0" rIns="0" bIns="0" rtlCol="0" anchor="t">
            <a:spAutoFit/>
          </a:bodyPr>
          <a:lstStyle/>
          <a:p>
            <a:pPr algn="ctr">
              <a:lnSpc>
                <a:spcPts val="3041"/>
              </a:lnSpc>
            </a:pPr>
            <a:r>
              <a:rPr lang="en-US" sz="2358" spc="129">
                <a:solidFill>
                  <a:srgbClr val="FFFFFF"/>
                </a:solidFill>
                <a:latin typeface="Helvetica Neue LT Std 3"/>
                <a:ea typeface="Helvetica Neue LT Std 3"/>
                <a:cs typeface="Helvetica Neue LT Std 3"/>
                <a:sym typeface="Helvetica Neue LT Std 3"/>
              </a:rPr>
              <a:t>OF EMPLOYERS STATE MORE IMPORTANT THAN TECHNICAL SKILLS.</a:t>
            </a:r>
          </a:p>
        </p:txBody>
      </p:sp>
      <p:grpSp>
        <p:nvGrpSpPr>
          <p:cNvPr id="7" name="Group 7"/>
          <p:cNvGrpSpPr/>
          <p:nvPr/>
        </p:nvGrpSpPr>
        <p:grpSpPr>
          <a:xfrm>
            <a:off x="0" y="2665837"/>
            <a:ext cx="4025751" cy="6270352"/>
            <a:chOff x="0" y="0"/>
            <a:chExt cx="5367669" cy="8360469"/>
          </a:xfrm>
        </p:grpSpPr>
        <p:sp>
          <p:nvSpPr>
            <p:cNvPr id="8" name="Freeform 8"/>
            <p:cNvSpPr/>
            <p:nvPr/>
          </p:nvSpPr>
          <p:spPr>
            <a:xfrm>
              <a:off x="0" y="0"/>
              <a:ext cx="5367669" cy="8360469"/>
            </a:xfrm>
            <a:custGeom>
              <a:avLst/>
              <a:gdLst/>
              <a:ahLst/>
              <a:cxnLst/>
              <a:rect l="l" t="t" r="r" b="b"/>
              <a:pathLst>
                <a:path w="5367669" h="8360469">
                  <a:moveTo>
                    <a:pt x="0" y="0"/>
                  </a:moveTo>
                  <a:lnTo>
                    <a:pt x="5367669" y="0"/>
                  </a:lnTo>
                  <a:lnTo>
                    <a:pt x="5367669" y="8360469"/>
                  </a:lnTo>
                  <a:lnTo>
                    <a:pt x="0" y="8360469"/>
                  </a:lnTo>
                  <a:lnTo>
                    <a:pt x="0" y="0"/>
                  </a:lnTo>
                  <a:close/>
                </a:path>
              </a:pathLst>
            </a:custGeom>
            <a:blipFill>
              <a:blip r:embed="rId4"/>
              <a:stretch>
                <a:fillRect/>
              </a:stretch>
            </a:blipFill>
          </p:spPr>
        </p:sp>
        <p:sp>
          <p:nvSpPr>
            <p:cNvPr id="9" name="Freeform 9"/>
            <p:cNvSpPr/>
            <p:nvPr/>
          </p:nvSpPr>
          <p:spPr>
            <a:xfrm>
              <a:off x="585122" y="536772"/>
              <a:ext cx="4197425" cy="7095093"/>
            </a:xfrm>
            <a:custGeom>
              <a:avLst/>
              <a:gdLst/>
              <a:ahLst/>
              <a:cxnLst/>
              <a:rect l="l" t="t" r="r" b="b"/>
              <a:pathLst>
                <a:path w="4197425" h="7095093">
                  <a:moveTo>
                    <a:pt x="0" y="0"/>
                  </a:moveTo>
                  <a:lnTo>
                    <a:pt x="4197425" y="0"/>
                  </a:lnTo>
                  <a:lnTo>
                    <a:pt x="4197425" y="7095093"/>
                  </a:lnTo>
                  <a:lnTo>
                    <a:pt x="0" y="7095093"/>
                  </a:lnTo>
                  <a:lnTo>
                    <a:pt x="0" y="0"/>
                  </a:lnTo>
                  <a:close/>
                </a:path>
              </a:pathLst>
            </a:custGeom>
            <a:blipFill>
              <a:blip r:embed="rId5"/>
              <a:stretch>
                <a:fillRect l="-5409" r="-7209"/>
              </a:stretch>
            </a:blipFill>
          </p:spPr>
        </p:sp>
      </p:grpSp>
      <p:grpSp>
        <p:nvGrpSpPr>
          <p:cNvPr id="10" name="Group 10"/>
          <p:cNvGrpSpPr/>
          <p:nvPr/>
        </p:nvGrpSpPr>
        <p:grpSpPr>
          <a:xfrm>
            <a:off x="4025751" y="3363883"/>
            <a:ext cx="14262249" cy="4939826"/>
            <a:chOff x="0" y="0"/>
            <a:chExt cx="4721221" cy="1635227"/>
          </a:xfrm>
        </p:grpSpPr>
        <p:sp>
          <p:nvSpPr>
            <p:cNvPr id="11" name="Freeform 11"/>
            <p:cNvSpPr/>
            <p:nvPr/>
          </p:nvSpPr>
          <p:spPr>
            <a:xfrm>
              <a:off x="0" y="0"/>
              <a:ext cx="4721221" cy="1635227"/>
            </a:xfrm>
            <a:custGeom>
              <a:avLst/>
              <a:gdLst/>
              <a:ahLst/>
              <a:cxnLst/>
              <a:rect l="l" t="t" r="r" b="b"/>
              <a:pathLst>
                <a:path w="4721221" h="1635227">
                  <a:moveTo>
                    <a:pt x="0" y="0"/>
                  </a:moveTo>
                  <a:lnTo>
                    <a:pt x="4721221" y="0"/>
                  </a:lnTo>
                  <a:lnTo>
                    <a:pt x="4721221" y="1635227"/>
                  </a:lnTo>
                  <a:lnTo>
                    <a:pt x="0" y="1635227"/>
                  </a:lnTo>
                  <a:close/>
                </a:path>
              </a:pathLst>
            </a:custGeom>
            <a:solidFill>
              <a:srgbClr val="E0004D"/>
            </a:solidFill>
          </p:spPr>
        </p:sp>
      </p:grpSp>
      <p:sp>
        <p:nvSpPr>
          <p:cNvPr id="12" name="Freeform 12"/>
          <p:cNvSpPr/>
          <p:nvPr/>
        </p:nvSpPr>
        <p:spPr>
          <a:xfrm>
            <a:off x="15605237" y="3611973"/>
            <a:ext cx="1846165" cy="1578471"/>
          </a:xfrm>
          <a:custGeom>
            <a:avLst/>
            <a:gdLst/>
            <a:ahLst/>
            <a:cxnLst/>
            <a:rect l="l" t="t" r="r" b="b"/>
            <a:pathLst>
              <a:path w="1846165" h="1578471">
                <a:moveTo>
                  <a:pt x="0" y="0"/>
                </a:moveTo>
                <a:lnTo>
                  <a:pt x="1846165" y="0"/>
                </a:lnTo>
                <a:lnTo>
                  <a:pt x="1846165" y="1578471"/>
                </a:lnTo>
                <a:lnTo>
                  <a:pt x="0" y="1578471"/>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3" name="TextBox 13"/>
          <p:cNvSpPr txBox="1"/>
          <p:nvPr/>
        </p:nvSpPr>
        <p:spPr>
          <a:xfrm>
            <a:off x="904416" y="174830"/>
            <a:ext cx="16354884" cy="1386684"/>
          </a:xfrm>
          <a:prstGeom prst="rect">
            <a:avLst/>
          </a:prstGeom>
        </p:spPr>
        <p:txBody>
          <a:bodyPr lIns="0" tIns="0" rIns="0" bIns="0" rtlCol="0" anchor="t">
            <a:spAutoFit/>
          </a:bodyPr>
          <a:lstStyle/>
          <a:p>
            <a:pPr algn="l">
              <a:lnSpc>
                <a:spcPts val="11243"/>
              </a:lnSpc>
            </a:pPr>
            <a:r>
              <a:rPr lang="en-US" sz="8031" spc="441">
                <a:solidFill>
                  <a:srgbClr val="FFFFFF"/>
                </a:solidFill>
                <a:latin typeface="Black Diamond"/>
                <a:ea typeface="Black Diamond"/>
                <a:cs typeface="Black Diamond"/>
                <a:sym typeface="Black Diamond"/>
              </a:rPr>
              <a:t>Demonstrating Employability Skills</a:t>
            </a:r>
          </a:p>
        </p:txBody>
      </p:sp>
      <p:sp>
        <p:nvSpPr>
          <p:cNvPr id="14" name="TextBox 14"/>
          <p:cNvSpPr txBox="1"/>
          <p:nvPr/>
        </p:nvSpPr>
        <p:spPr>
          <a:xfrm>
            <a:off x="4905119" y="3892816"/>
            <a:ext cx="8525925" cy="508392"/>
          </a:xfrm>
          <a:prstGeom prst="rect">
            <a:avLst/>
          </a:prstGeom>
        </p:spPr>
        <p:txBody>
          <a:bodyPr lIns="0" tIns="0" rIns="0" bIns="0" rtlCol="0" anchor="t">
            <a:spAutoFit/>
          </a:bodyPr>
          <a:lstStyle/>
          <a:p>
            <a:pPr algn="l">
              <a:lnSpc>
                <a:spcPts val="2890"/>
              </a:lnSpc>
            </a:pPr>
            <a:r>
              <a:rPr lang="en-US" sz="4244" spc="-46">
                <a:solidFill>
                  <a:srgbClr val="FFFFFF"/>
                </a:solidFill>
                <a:latin typeface="Helvetica Neue LT Std 4"/>
                <a:ea typeface="Helvetica Neue LT Std 4"/>
                <a:cs typeface="Helvetica Neue LT Std 4"/>
                <a:sym typeface="Helvetica Neue LT Std 4"/>
              </a:rPr>
              <a:t>Fast Food Workers </a:t>
            </a:r>
          </a:p>
        </p:txBody>
      </p:sp>
      <p:sp>
        <p:nvSpPr>
          <p:cNvPr id="15" name="TextBox 15"/>
          <p:cNvSpPr txBox="1"/>
          <p:nvPr/>
        </p:nvSpPr>
        <p:spPr>
          <a:xfrm>
            <a:off x="4301324" y="5563896"/>
            <a:ext cx="195976" cy="2498880"/>
          </a:xfrm>
          <a:prstGeom prst="rect">
            <a:avLst/>
          </a:prstGeom>
        </p:spPr>
        <p:txBody>
          <a:bodyPr lIns="0" tIns="0" rIns="0" bIns="0" rtlCol="0" anchor="t">
            <a:spAutoFit/>
          </a:bodyPr>
          <a:lstStyle/>
          <a:p>
            <a:pPr algn="just">
              <a:lnSpc>
                <a:spcPts val="6469"/>
              </a:lnSpc>
            </a:pPr>
            <a:r>
              <a:rPr lang="en-US" sz="4163" spc="24">
                <a:solidFill>
                  <a:srgbClr val="FFFFFF"/>
                </a:solidFill>
                <a:latin typeface="Helvetica Neue LT Std 4"/>
                <a:ea typeface="Helvetica Neue LT Std 4"/>
                <a:cs typeface="Helvetica Neue LT Std 4"/>
                <a:sym typeface="Helvetica Neue LT Std 4"/>
              </a:rPr>
              <a:t>✓ ✓✓</a:t>
            </a:r>
          </a:p>
        </p:txBody>
      </p:sp>
      <p:sp>
        <p:nvSpPr>
          <p:cNvPr id="16" name="TextBox 16"/>
          <p:cNvSpPr txBox="1"/>
          <p:nvPr/>
        </p:nvSpPr>
        <p:spPr>
          <a:xfrm>
            <a:off x="4905119" y="4598051"/>
            <a:ext cx="13485164" cy="4038728"/>
          </a:xfrm>
          <a:prstGeom prst="rect">
            <a:avLst/>
          </a:prstGeom>
        </p:spPr>
        <p:txBody>
          <a:bodyPr lIns="0" tIns="0" rIns="0" bIns="0" rtlCol="0" anchor="t">
            <a:spAutoFit/>
          </a:bodyPr>
          <a:lstStyle/>
          <a:p>
            <a:pPr algn="l">
              <a:lnSpc>
                <a:spcPts val="4604"/>
              </a:lnSpc>
            </a:pPr>
            <a:r>
              <a:rPr lang="en-US" sz="2963" spc="-38">
                <a:solidFill>
                  <a:srgbClr val="FFFFFF"/>
                </a:solidFill>
                <a:latin typeface="Helvetica Neue LT Std 4"/>
                <a:ea typeface="Helvetica Neue LT Std 4"/>
                <a:cs typeface="Helvetica Neue LT Std 4"/>
                <a:sym typeface="Helvetica Neue LT Std 4"/>
              </a:rPr>
              <a:t>If you have worked at a fast food restaurant, you:</a:t>
            </a:r>
          </a:p>
          <a:p>
            <a:pPr algn="l">
              <a:lnSpc>
                <a:spcPts val="4148"/>
              </a:lnSpc>
            </a:pPr>
            <a:endParaRPr lang="en-US" sz="2963" spc="-38">
              <a:solidFill>
                <a:srgbClr val="FFFFFF"/>
              </a:solidFill>
              <a:latin typeface="Helvetica Neue LT Std 4"/>
              <a:ea typeface="Helvetica Neue LT Std 4"/>
              <a:cs typeface="Helvetica Neue LT Std 4"/>
              <a:sym typeface="Helvetica Neue LT Std 4"/>
            </a:endParaRPr>
          </a:p>
          <a:p>
            <a:pPr algn="l">
              <a:lnSpc>
                <a:spcPts val="4604"/>
              </a:lnSpc>
            </a:pPr>
            <a:r>
              <a:rPr lang="en-US" sz="2963" spc="-38">
                <a:solidFill>
                  <a:srgbClr val="FFFFFF"/>
                </a:solidFill>
                <a:latin typeface="Helvetica Neue LT Std 4"/>
                <a:ea typeface="Helvetica Neue LT Std 4"/>
                <a:cs typeface="Helvetica Neue LT Std 4"/>
                <a:sym typeface="Helvetica Neue LT Std 4"/>
              </a:rPr>
              <a:t>Worked in a busy environment, showing that you can work under  pressure and as part of team</a:t>
            </a:r>
          </a:p>
          <a:p>
            <a:pPr algn="l">
              <a:lnSpc>
                <a:spcPts val="4604"/>
              </a:lnSpc>
            </a:pPr>
            <a:r>
              <a:rPr lang="en-US" sz="2963" spc="-38">
                <a:solidFill>
                  <a:srgbClr val="FFFFFF"/>
                </a:solidFill>
                <a:latin typeface="Helvetica Neue LT Std 4"/>
                <a:ea typeface="Helvetica Neue LT Std 4"/>
                <a:cs typeface="Helvetica Neue LT Std 4"/>
                <a:sym typeface="Helvetica Neue LT Std 4"/>
              </a:rPr>
              <a:t>Responded to customer complaints, which shows your problem solving, negotiation and               customer service skills</a:t>
            </a:r>
          </a:p>
          <a:p>
            <a:pPr algn="l">
              <a:lnSpc>
                <a:spcPts val="4604"/>
              </a:lnSpc>
            </a:pPr>
            <a:r>
              <a:rPr lang="en-US" sz="2963" spc="-38">
                <a:solidFill>
                  <a:srgbClr val="FFFFFF"/>
                </a:solidFill>
                <a:latin typeface="Helvetica Neue LT Std 4"/>
                <a:ea typeface="Helvetica Neue LT Std 4"/>
                <a:cs typeface="Helvetica Neue LT Std 4"/>
                <a:sym typeface="Helvetica Neue LT Std 4"/>
              </a:rPr>
              <a:t>Turned up on time for your shifts which demonstrates your reliability and punctuality</a:t>
            </a:r>
          </a:p>
          <a:p>
            <a:pPr algn="l">
              <a:lnSpc>
                <a:spcPts val="4604"/>
              </a:lnSpc>
            </a:pPr>
            <a:endParaRPr lang="en-US" sz="2963" spc="-38">
              <a:solidFill>
                <a:srgbClr val="FFFFFF"/>
              </a:solidFill>
              <a:latin typeface="Helvetica Neue LT Std 4"/>
              <a:ea typeface="Helvetica Neue LT Std 4"/>
              <a:cs typeface="Helvetica Neue LT Std 4"/>
              <a:sym typeface="Helvetica Neue LT Std 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220109" y="2859042"/>
            <a:ext cx="10170385" cy="5624703"/>
            <a:chOff x="0" y="0"/>
            <a:chExt cx="13560514" cy="7499604"/>
          </a:xfrm>
        </p:grpSpPr>
        <p:sp>
          <p:nvSpPr>
            <p:cNvPr id="3" name="Freeform 3"/>
            <p:cNvSpPr/>
            <p:nvPr/>
          </p:nvSpPr>
          <p:spPr>
            <a:xfrm>
              <a:off x="0" y="0"/>
              <a:ext cx="13560546" cy="7499549"/>
            </a:xfrm>
            <a:custGeom>
              <a:avLst/>
              <a:gdLst/>
              <a:ahLst/>
              <a:cxnLst/>
              <a:rect l="l" t="t" r="r" b="b"/>
              <a:pathLst>
                <a:path w="13560546" h="7499549">
                  <a:moveTo>
                    <a:pt x="0" y="0"/>
                  </a:moveTo>
                  <a:lnTo>
                    <a:pt x="13560546" y="0"/>
                  </a:lnTo>
                  <a:lnTo>
                    <a:pt x="13560546" y="7499549"/>
                  </a:lnTo>
                  <a:lnTo>
                    <a:pt x="0" y="7499549"/>
                  </a:lnTo>
                  <a:close/>
                </a:path>
              </a:pathLst>
            </a:custGeom>
            <a:solidFill>
              <a:srgbClr val="FFFFFF">
                <a:alpha val="12941"/>
              </a:srgbClr>
            </a:solidFill>
          </p:spPr>
        </p:sp>
        <p:sp>
          <p:nvSpPr>
            <p:cNvPr id="4" name="TextBox 4"/>
            <p:cNvSpPr txBox="1"/>
            <p:nvPr/>
          </p:nvSpPr>
          <p:spPr>
            <a:xfrm>
              <a:off x="0" y="-257175"/>
              <a:ext cx="13560514" cy="7756779"/>
            </a:xfrm>
            <a:prstGeom prst="rect">
              <a:avLst/>
            </a:prstGeom>
          </p:spPr>
          <p:txBody>
            <a:bodyPr lIns="50800" tIns="50800" rIns="50800" bIns="50800" rtlCol="0" anchor="t"/>
            <a:lstStyle/>
            <a:p>
              <a:pPr algn="l">
                <a:lnSpc>
                  <a:spcPts val="5670"/>
                </a:lnSpc>
              </a:pPr>
              <a:endParaRPr/>
            </a:p>
            <a:p>
              <a:pPr marL="542925" lvl="1" indent="-271462" algn="l">
                <a:lnSpc>
                  <a:spcPts val="5670"/>
                </a:lnSpc>
                <a:buFont typeface="Arial"/>
                <a:buChar char="•"/>
              </a:pPr>
              <a:r>
                <a:rPr lang="en-US" sz="3000">
                  <a:solidFill>
                    <a:srgbClr val="000000"/>
                  </a:solidFill>
                  <a:latin typeface="Helvetica Neue LT Std 2"/>
                  <a:ea typeface="Helvetica Neue LT Std 2"/>
                  <a:cs typeface="Helvetica Neue LT Std 2"/>
                  <a:sym typeface="Helvetica Neue LT Std 2"/>
                </a:rPr>
                <a:t>NO tables, images or text boxes</a:t>
              </a:r>
            </a:p>
            <a:p>
              <a:pPr marL="542925" lvl="1" indent="-271462" algn="l">
                <a:lnSpc>
                  <a:spcPts val="5670"/>
                </a:lnSpc>
                <a:buFont typeface="Arial"/>
                <a:buChar char="•"/>
              </a:pPr>
              <a:r>
                <a:rPr lang="en-US" sz="3000">
                  <a:solidFill>
                    <a:srgbClr val="000000"/>
                  </a:solidFill>
                  <a:latin typeface="Helvetica Neue LT Std 2"/>
                  <a:ea typeface="Helvetica Neue LT Std 2"/>
                  <a:cs typeface="Helvetica Neue LT Std 2"/>
                  <a:sym typeface="Helvetica Neue LT Std 2"/>
                </a:rPr>
                <a:t>Use a clear and easy to read FONT such as Arial or Calibri</a:t>
              </a:r>
            </a:p>
            <a:p>
              <a:pPr marL="542925" lvl="1" indent="-271462" algn="l">
                <a:lnSpc>
                  <a:spcPts val="5670"/>
                </a:lnSpc>
                <a:buFont typeface="Arial"/>
                <a:buChar char="•"/>
              </a:pPr>
              <a:r>
                <a:rPr lang="en-US" sz="3000">
                  <a:solidFill>
                    <a:srgbClr val="000000"/>
                  </a:solidFill>
                  <a:latin typeface="Helvetica Neue LT Std 2"/>
                  <a:ea typeface="Helvetica Neue LT Std 2"/>
                  <a:cs typeface="Helvetica Neue LT Std 2"/>
                  <a:sym typeface="Helvetica Neue LT Std 2"/>
                </a:rPr>
                <a:t>Include KEY WORDS from the job ad</a:t>
              </a:r>
            </a:p>
            <a:p>
              <a:pPr marL="542925" lvl="1" indent="-271462" algn="l">
                <a:lnSpc>
                  <a:spcPts val="5670"/>
                </a:lnSpc>
                <a:buFont typeface="Arial"/>
                <a:buChar char="•"/>
              </a:pPr>
              <a:r>
                <a:rPr lang="en-US" sz="3000">
                  <a:solidFill>
                    <a:srgbClr val="000000"/>
                  </a:solidFill>
                  <a:latin typeface="Helvetica Neue LT Std 2"/>
                  <a:ea typeface="Helvetica Neue LT Std 2"/>
                  <a:cs typeface="Helvetica Neue LT Std 2"/>
                  <a:sym typeface="Helvetica Neue LT Std 2"/>
                </a:rPr>
                <a:t>Clearly LABEL section headings</a:t>
              </a:r>
            </a:p>
            <a:p>
              <a:pPr marL="542925" lvl="1" indent="-271462" algn="l">
                <a:lnSpc>
                  <a:spcPts val="5670"/>
                </a:lnSpc>
                <a:buFont typeface="Arial"/>
                <a:buChar char="•"/>
              </a:pPr>
              <a:r>
                <a:rPr lang="en-US" sz="3000">
                  <a:solidFill>
                    <a:srgbClr val="000000"/>
                  </a:solidFill>
                  <a:latin typeface="Helvetica Neue LT Std 2"/>
                  <a:ea typeface="Helvetica Neue LT Std 2"/>
                  <a:cs typeface="Helvetica Neue LT Std 2"/>
                  <a:sym typeface="Helvetica Neue LT Std 2"/>
                </a:rPr>
                <a:t>Organise the CONTENT in each section from the most current to the oldest</a:t>
              </a:r>
            </a:p>
            <a:p>
              <a:pPr marL="542925" lvl="1" indent="-271462" algn="l">
                <a:lnSpc>
                  <a:spcPts val="5670"/>
                </a:lnSpc>
                <a:buFont typeface="Arial"/>
                <a:buChar char="•"/>
              </a:pPr>
              <a:r>
                <a:rPr lang="en-US" sz="3000">
                  <a:solidFill>
                    <a:srgbClr val="000000"/>
                  </a:solidFill>
                  <a:latin typeface="Helvetica Neue LT Std 2"/>
                  <a:ea typeface="Helvetica Neue LT Std 2"/>
                  <a:cs typeface="Helvetica Neue LT Std 2"/>
                  <a:sym typeface="Helvetica Neue LT Std 2"/>
                </a:rPr>
                <a:t>Use Jobscan to rank your Resume to the Job Ad </a:t>
              </a:r>
            </a:p>
          </p:txBody>
        </p:sp>
      </p:grpSp>
      <p:grpSp>
        <p:nvGrpSpPr>
          <p:cNvPr id="5" name="Group 5"/>
          <p:cNvGrpSpPr/>
          <p:nvPr/>
        </p:nvGrpSpPr>
        <p:grpSpPr>
          <a:xfrm>
            <a:off x="7476748" y="2678419"/>
            <a:ext cx="6827980" cy="809752"/>
            <a:chOff x="0" y="0"/>
            <a:chExt cx="7695964" cy="912689"/>
          </a:xfrm>
        </p:grpSpPr>
        <p:sp>
          <p:nvSpPr>
            <p:cNvPr id="6" name="Freeform 6"/>
            <p:cNvSpPr/>
            <p:nvPr/>
          </p:nvSpPr>
          <p:spPr>
            <a:xfrm>
              <a:off x="0" y="0"/>
              <a:ext cx="7695996" cy="912682"/>
            </a:xfrm>
            <a:custGeom>
              <a:avLst/>
              <a:gdLst/>
              <a:ahLst/>
              <a:cxnLst/>
              <a:rect l="l" t="t" r="r" b="b"/>
              <a:pathLst>
                <a:path w="7695996" h="912682">
                  <a:moveTo>
                    <a:pt x="0" y="0"/>
                  </a:moveTo>
                  <a:lnTo>
                    <a:pt x="7695996" y="0"/>
                  </a:lnTo>
                  <a:lnTo>
                    <a:pt x="7695996" y="912682"/>
                  </a:lnTo>
                  <a:lnTo>
                    <a:pt x="0" y="912682"/>
                  </a:lnTo>
                  <a:close/>
                </a:path>
              </a:pathLst>
            </a:custGeom>
            <a:solidFill>
              <a:srgbClr val="FFFFFF">
                <a:alpha val="12941"/>
              </a:srgbClr>
            </a:solidFill>
          </p:spPr>
        </p:sp>
        <p:sp>
          <p:nvSpPr>
            <p:cNvPr id="7" name="TextBox 7"/>
            <p:cNvSpPr txBox="1"/>
            <p:nvPr/>
          </p:nvSpPr>
          <p:spPr>
            <a:xfrm>
              <a:off x="0" y="-285750"/>
              <a:ext cx="7695964" cy="1198439"/>
            </a:xfrm>
            <a:prstGeom prst="rect">
              <a:avLst/>
            </a:prstGeom>
          </p:spPr>
          <p:txBody>
            <a:bodyPr lIns="50800" tIns="50800" rIns="50800" bIns="50800" rtlCol="0" anchor="t"/>
            <a:lstStyle/>
            <a:p>
              <a:pPr algn="l">
                <a:lnSpc>
                  <a:spcPts val="6911"/>
                </a:lnSpc>
              </a:pPr>
              <a:r>
                <a:rPr lang="en-US" sz="3999" b="1">
                  <a:solidFill>
                    <a:srgbClr val="E0004D"/>
                  </a:solidFill>
                  <a:latin typeface="Helvetica Neue LT Std 3"/>
                  <a:ea typeface="Helvetica Neue LT Std 3"/>
                  <a:cs typeface="Helvetica Neue LT Std 3"/>
                  <a:sym typeface="Helvetica Neue LT Std 3"/>
                </a:rPr>
                <a:t>IMPORTANT TO REMEMBER</a:t>
              </a:r>
            </a:p>
          </p:txBody>
        </p:sp>
      </p:grpSp>
      <p:grpSp>
        <p:nvGrpSpPr>
          <p:cNvPr id="8" name="Group 8"/>
          <p:cNvGrpSpPr/>
          <p:nvPr/>
        </p:nvGrpSpPr>
        <p:grpSpPr>
          <a:xfrm>
            <a:off x="0" y="0"/>
            <a:ext cx="18288000" cy="1907794"/>
            <a:chOff x="0" y="0"/>
            <a:chExt cx="10218561" cy="1065995"/>
          </a:xfrm>
        </p:grpSpPr>
        <p:sp>
          <p:nvSpPr>
            <p:cNvPr id="9" name="Freeform 9"/>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sp>
        <p:nvSpPr>
          <p:cNvPr id="10" name="Freeform 10"/>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3"/>
            <a:stretch>
              <a:fillRect/>
            </a:stretch>
          </a:blipFill>
        </p:spPr>
      </p:sp>
      <p:sp>
        <p:nvSpPr>
          <p:cNvPr id="11" name="Freeform 11"/>
          <p:cNvSpPr/>
          <p:nvPr/>
        </p:nvSpPr>
        <p:spPr>
          <a:xfrm>
            <a:off x="689834" y="2669338"/>
            <a:ext cx="6076601" cy="6004110"/>
          </a:xfrm>
          <a:custGeom>
            <a:avLst/>
            <a:gdLst/>
            <a:ahLst/>
            <a:cxnLst/>
            <a:rect l="l" t="t" r="r" b="b"/>
            <a:pathLst>
              <a:path w="6076601" h="6004110">
                <a:moveTo>
                  <a:pt x="0" y="0"/>
                </a:moveTo>
                <a:lnTo>
                  <a:pt x="6076602" y="0"/>
                </a:lnTo>
                <a:lnTo>
                  <a:pt x="6076602" y="6004111"/>
                </a:lnTo>
                <a:lnTo>
                  <a:pt x="0" y="6004111"/>
                </a:lnTo>
                <a:lnTo>
                  <a:pt x="0" y="0"/>
                </a:lnTo>
                <a:close/>
              </a:path>
            </a:pathLst>
          </a:custGeom>
          <a:blipFill>
            <a:blip r:embed="rId4"/>
            <a:stretch>
              <a:fillRect l="-7468"/>
            </a:stretch>
          </a:blipFill>
        </p:spPr>
      </p:sp>
      <p:sp>
        <p:nvSpPr>
          <p:cNvPr id="12" name="TextBox 12"/>
          <p:cNvSpPr txBox="1"/>
          <p:nvPr/>
        </p:nvSpPr>
        <p:spPr>
          <a:xfrm>
            <a:off x="851951" y="176100"/>
            <a:ext cx="14260567" cy="1393669"/>
          </a:xfrm>
          <a:prstGeom prst="rect">
            <a:avLst/>
          </a:prstGeom>
        </p:spPr>
        <p:txBody>
          <a:bodyPr lIns="0" tIns="0" rIns="0" bIns="0" rtlCol="0" anchor="t">
            <a:spAutoFit/>
          </a:bodyPr>
          <a:lstStyle/>
          <a:p>
            <a:pPr algn="l">
              <a:lnSpc>
                <a:spcPts val="11383"/>
              </a:lnSpc>
            </a:pPr>
            <a:r>
              <a:rPr lang="en-US" sz="8131" spc="447">
                <a:solidFill>
                  <a:srgbClr val="FFFFFF"/>
                </a:solidFill>
                <a:latin typeface="Black Diamond"/>
                <a:ea typeface="Black Diamond"/>
                <a:cs typeface="Black Diamond"/>
                <a:sym typeface="Black Diamond"/>
              </a:rPr>
              <a:t>Applicant Tracking Systems (ATS)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sp>
      </p:grpSp>
      <p:grpSp>
        <p:nvGrpSpPr>
          <p:cNvPr id="4" name="Group 4"/>
          <p:cNvGrpSpPr/>
          <p:nvPr/>
        </p:nvGrpSpPr>
        <p:grpSpPr>
          <a:xfrm>
            <a:off x="904416" y="9045772"/>
            <a:ext cx="10860485" cy="752631"/>
            <a:chOff x="0" y="0"/>
            <a:chExt cx="2860375" cy="198224"/>
          </a:xfrm>
        </p:grpSpPr>
        <p:sp>
          <p:nvSpPr>
            <p:cNvPr id="5" name="Freeform 5"/>
            <p:cNvSpPr/>
            <p:nvPr/>
          </p:nvSpPr>
          <p:spPr>
            <a:xfrm>
              <a:off x="0" y="0"/>
              <a:ext cx="2860375" cy="198224"/>
            </a:xfrm>
            <a:custGeom>
              <a:avLst/>
              <a:gdLst/>
              <a:ahLst/>
              <a:cxnLst/>
              <a:rect l="l" t="t" r="r" b="b"/>
              <a:pathLst>
                <a:path w="2860375" h="198224">
                  <a:moveTo>
                    <a:pt x="0" y="0"/>
                  </a:moveTo>
                  <a:lnTo>
                    <a:pt x="2860375" y="0"/>
                  </a:lnTo>
                  <a:lnTo>
                    <a:pt x="2860375" y="198224"/>
                  </a:lnTo>
                  <a:lnTo>
                    <a:pt x="0" y="198224"/>
                  </a:lnTo>
                  <a:close/>
                </a:path>
              </a:pathLst>
            </a:custGeom>
            <a:solidFill>
              <a:srgbClr val="222A35"/>
            </a:solidFill>
          </p:spPr>
        </p:sp>
        <p:sp>
          <p:nvSpPr>
            <p:cNvPr id="6" name="TextBox 6"/>
            <p:cNvSpPr txBox="1"/>
            <p:nvPr/>
          </p:nvSpPr>
          <p:spPr>
            <a:xfrm>
              <a:off x="0" y="-9525"/>
              <a:ext cx="2860375" cy="207749"/>
            </a:xfrm>
            <a:prstGeom prst="rect">
              <a:avLst/>
            </a:prstGeom>
          </p:spPr>
          <p:txBody>
            <a:bodyPr lIns="50800" tIns="50800" rIns="50800" bIns="50800" rtlCol="0" anchor="ctr"/>
            <a:lstStyle/>
            <a:p>
              <a:pPr algn="ctr">
                <a:lnSpc>
                  <a:spcPts val="2879"/>
                </a:lnSpc>
              </a:pPr>
              <a:endParaRPr/>
            </a:p>
          </p:txBody>
        </p:sp>
      </p:grpSp>
      <p:sp>
        <p:nvSpPr>
          <p:cNvPr id="7" name="Freeform 7"/>
          <p:cNvSpPr/>
          <p:nvPr/>
        </p:nvSpPr>
        <p:spPr>
          <a:xfrm>
            <a:off x="904416" y="2499312"/>
            <a:ext cx="10860485" cy="6546459"/>
          </a:xfrm>
          <a:custGeom>
            <a:avLst/>
            <a:gdLst/>
            <a:ahLst/>
            <a:cxnLst/>
            <a:rect l="l" t="t" r="r" b="b"/>
            <a:pathLst>
              <a:path w="10860485" h="6546459">
                <a:moveTo>
                  <a:pt x="0" y="0"/>
                </a:moveTo>
                <a:lnTo>
                  <a:pt x="10860485" y="0"/>
                </a:lnTo>
                <a:lnTo>
                  <a:pt x="10860485" y="6546460"/>
                </a:lnTo>
                <a:lnTo>
                  <a:pt x="0" y="6546460"/>
                </a:lnTo>
                <a:lnTo>
                  <a:pt x="0" y="0"/>
                </a:lnTo>
                <a:close/>
              </a:path>
            </a:pathLst>
          </a:custGeom>
          <a:blipFill>
            <a:blip r:embed="rId3"/>
            <a:stretch>
              <a:fillRect/>
            </a:stretch>
          </a:blipFill>
        </p:spPr>
      </p:sp>
      <p:sp>
        <p:nvSpPr>
          <p:cNvPr id="8" name="Freeform 8"/>
          <p:cNvSpPr/>
          <p:nvPr/>
        </p:nvSpPr>
        <p:spPr>
          <a:xfrm>
            <a:off x="12519458" y="2107976"/>
            <a:ext cx="5291049" cy="7782909"/>
          </a:xfrm>
          <a:custGeom>
            <a:avLst/>
            <a:gdLst/>
            <a:ahLst/>
            <a:cxnLst/>
            <a:rect l="l" t="t" r="r" b="b"/>
            <a:pathLst>
              <a:path w="5291049" h="7782909">
                <a:moveTo>
                  <a:pt x="0" y="0"/>
                </a:moveTo>
                <a:lnTo>
                  <a:pt x="5291049" y="0"/>
                </a:lnTo>
                <a:lnTo>
                  <a:pt x="5291049" y="7782909"/>
                </a:lnTo>
                <a:lnTo>
                  <a:pt x="0" y="7782909"/>
                </a:lnTo>
                <a:lnTo>
                  <a:pt x="0" y="0"/>
                </a:lnTo>
                <a:close/>
              </a:path>
            </a:pathLst>
          </a:custGeom>
          <a:blipFill>
            <a:blip r:embed="rId4"/>
            <a:stretch>
              <a:fillRect/>
            </a:stretch>
          </a:blipFill>
        </p:spPr>
      </p:sp>
      <p:sp>
        <p:nvSpPr>
          <p:cNvPr id="9" name="TextBox 9"/>
          <p:cNvSpPr txBox="1"/>
          <p:nvPr/>
        </p:nvSpPr>
        <p:spPr>
          <a:xfrm>
            <a:off x="857754" y="9179199"/>
            <a:ext cx="10907147" cy="447675"/>
          </a:xfrm>
          <a:prstGeom prst="rect">
            <a:avLst/>
          </a:prstGeom>
        </p:spPr>
        <p:txBody>
          <a:bodyPr lIns="0" tIns="0" rIns="0" bIns="0" rtlCol="0" anchor="t">
            <a:spAutoFit/>
          </a:bodyPr>
          <a:lstStyle/>
          <a:p>
            <a:pPr algn="ctr">
              <a:lnSpc>
                <a:spcPts val="3120"/>
              </a:lnSpc>
            </a:pPr>
            <a:r>
              <a:rPr lang="en-US" sz="2600" spc="213">
                <a:solidFill>
                  <a:srgbClr val="FFFFFF"/>
                </a:solidFill>
                <a:latin typeface="Helvetica Neue LT Std 1"/>
                <a:ea typeface="Helvetica Neue LT Std 1"/>
                <a:cs typeface="Helvetica Neue LT Std 1"/>
                <a:sym typeface="Helvetica Neue LT Std 1"/>
              </a:rPr>
              <a:t>www.jobscan.com</a:t>
            </a:r>
          </a:p>
        </p:txBody>
      </p:sp>
      <p:sp>
        <p:nvSpPr>
          <p:cNvPr id="10" name="TextBox 10"/>
          <p:cNvSpPr txBox="1"/>
          <p:nvPr/>
        </p:nvSpPr>
        <p:spPr>
          <a:xfrm>
            <a:off x="904416" y="176100"/>
            <a:ext cx="14260567" cy="1393669"/>
          </a:xfrm>
          <a:prstGeom prst="rect">
            <a:avLst/>
          </a:prstGeom>
        </p:spPr>
        <p:txBody>
          <a:bodyPr lIns="0" tIns="0" rIns="0" bIns="0" rtlCol="0" anchor="t">
            <a:spAutoFit/>
          </a:bodyPr>
          <a:lstStyle/>
          <a:p>
            <a:pPr algn="l">
              <a:lnSpc>
                <a:spcPts val="11383"/>
              </a:lnSpc>
            </a:pPr>
            <a:r>
              <a:rPr lang="en-US" sz="8131" spc="447">
                <a:solidFill>
                  <a:srgbClr val="FFFFFF"/>
                </a:solidFill>
                <a:latin typeface="Black Diamond"/>
                <a:ea typeface="Black Diamond"/>
                <a:cs typeface="Black Diamond"/>
                <a:sym typeface="Black Diamond"/>
              </a:rPr>
              <a:t>Jobscan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l="-738" r="-165954"/>
            </a:stretch>
          </a:blipFill>
        </p:spPr>
      </p:sp>
      <p:sp>
        <p:nvSpPr>
          <p:cNvPr id="3" name="TextBox 3"/>
          <p:cNvSpPr txBox="1"/>
          <p:nvPr/>
        </p:nvSpPr>
        <p:spPr>
          <a:xfrm>
            <a:off x="7455570" y="3684051"/>
            <a:ext cx="9965119" cy="3931920"/>
          </a:xfrm>
          <a:prstGeom prst="rect">
            <a:avLst/>
          </a:prstGeom>
        </p:spPr>
        <p:txBody>
          <a:bodyPr lIns="0" tIns="0" rIns="0" bIns="0" rtlCol="0" anchor="t">
            <a:spAutoFit/>
          </a:bodyPr>
          <a:lstStyle/>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What is a resume and why do I need one?</a:t>
            </a:r>
          </a:p>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Resume format</a:t>
            </a:r>
          </a:p>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What do I put in my resume?</a:t>
            </a:r>
          </a:p>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Demonstrating skills </a:t>
            </a:r>
          </a:p>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Support resources</a:t>
            </a:r>
          </a:p>
        </p:txBody>
      </p:sp>
      <p:sp>
        <p:nvSpPr>
          <p:cNvPr id="4" name="TextBox 4"/>
          <p:cNvSpPr txBox="1"/>
          <p:nvPr/>
        </p:nvSpPr>
        <p:spPr>
          <a:xfrm>
            <a:off x="7675132" y="1770508"/>
            <a:ext cx="9584168" cy="1980023"/>
          </a:xfrm>
          <a:prstGeom prst="rect">
            <a:avLst/>
          </a:prstGeom>
        </p:spPr>
        <p:txBody>
          <a:bodyPr lIns="0" tIns="0" rIns="0" bIns="0" rtlCol="0" anchor="t">
            <a:spAutoFit/>
          </a:bodyPr>
          <a:lstStyle/>
          <a:p>
            <a:pPr algn="l">
              <a:lnSpc>
                <a:spcPts val="14570"/>
              </a:lnSpc>
            </a:pPr>
            <a:r>
              <a:rPr lang="en-US" sz="10407">
                <a:solidFill>
                  <a:srgbClr val="E0004D"/>
                </a:solidFill>
                <a:latin typeface="Helvetica Neue LT Std 3"/>
                <a:ea typeface="Helvetica Neue LT Std 3"/>
                <a:cs typeface="Helvetica Neue LT Std 3"/>
                <a:sym typeface="Helvetica Neue LT Std 3"/>
              </a:rPr>
              <a:t>Let’s talk about…</a:t>
            </a:r>
          </a:p>
        </p:txBody>
      </p:sp>
      <p:sp>
        <p:nvSpPr>
          <p:cNvPr id="5" name="Freeform 5"/>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4"/>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55746"/>
            <a:ext cx="18999200" cy="1585673"/>
            <a:chOff x="0" y="0"/>
            <a:chExt cx="25332266" cy="2114231"/>
          </a:xfrm>
        </p:grpSpPr>
        <p:sp>
          <p:nvSpPr>
            <p:cNvPr id="3" name="Freeform 3"/>
            <p:cNvSpPr/>
            <p:nvPr/>
          </p:nvSpPr>
          <p:spPr>
            <a:xfrm>
              <a:off x="0" y="0"/>
              <a:ext cx="25332310" cy="2114265"/>
            </a:xfrm>
            <a:custGeom>
              <a:avLst/>
              <a:gdLst/>
              <a:ahLst/>
              <a:cxnLst/>
              <a:rect l="l" t="t" r="r" b="b"/>
              <a:pathLst>
                <a:path w="25332310" h="2114265">
                  <a:moveTo>
                    <a:pt x="0" y="0"/>
                  </a:moveTo>
                  <a:lnTo>
                    <a:pt x="25332310" y="0"/>
                  </a:lnTo>
                  <a:lnTo>
                    <a:pt x="25332310" y="2114265"/>
                  </a:lnTo>
                  <a:lnTo>
                    <a:pt x="0" y="2114265"/>
                  </a:lnTo>
                  <a:close/>
                </a:path>
              </a:pathLst>
            </a:custGeom>
            <a:solidFill>
              <a:srgbClr val="ED1C58"/>
            </a:solidFill>
          </p:spPr>
        </p:sp>
      </p:grpSp>
      <p:sp>
        <p:nvSpPr>
          <p:cNvPr id="4" name="TextBox 4"/>
          <p:cNvSpPr txBox="1"/>
          <p:nvPr/>
        </p:nvSpPr>
        <p:spPr>
          <a:xfrm>
            <a:off x="1028700" y="169500"/>
            <a:ext cx="15149588" cy="1386716"/>
          </a:xfrm>
          <a:prstGeom prst="rect">
            <a:avLst/>
          </a:prstGeom>
        </p:spPr>
        <p:txBody>
          <a:bodyPr lIns="0" tIns="0" rIns="0" bIns="0" rtlCol="0" anchor="t">
            <a:spAutoFit/>
          </a:bodyPr>
          <a:lstStyle/>
          <a:p>
            <a:pPr algn="l">
              <a:lnSpc>
                <a:spcPts val="11241"/>
              </a:lnSpc>
              <a:spcBef>
                <a:spcPct val="0"/>
              </a:spcBef>
            </a:pPr>
            <a:r>
              <a:rPr lang="en-US" sz="8029">
                <a:solidFill>
                  <a:srgbClr val="FFFFFF"/>
                </a:solidFill>
                <a:latin typeface="Black Diamond"/>
                <a:ea typeface="Black Diamond"/>
                <a:cs typeface="Black Diamond"/>
                <a:sym typeface="Black Diamond"/>
              </a:rPr>
              <a:t>Effective use of AI for Applications </a:t>
            </a:r>
          </a:p>
        </p:txBody>
      </p:sp>
      <p:sp>
        <p:nvSpPr>
          <p:cNvPr id="5" name="Freeform 5"/>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3"/>
            <a:stretch>
              <a:fillRect/>
            </a:stretch>
          </a:blipFill>
        </p:spPr>
      </p:sp>
      <p:sp>
        <p:nvSpPr>
          <p:cNvPr id="6" name="TextBox 6"/>
          <p:cNvSpPr txBox="1"/>
          <p:nvPr/>
        </p:nvSpPr>
        <p:spPr>
          <a:xfrm>
            <a:off x="1028700" y="2107930"/>
            <a:ext cx="14933145" cy="8590119"/>
          </a:xfrm>
          <a:prstGeom prst="rect">
            <a:avLst/>
          </a:prstGeom>
        </p:spPr>
        <p:txBody>
          <a:bodyPr lIns="0" tIns="0" rIns="0" bIns="0" rtlCol="0" anchor="t">
            <a:spAutoFit/>
          </a:bodyPr>
          <a:lstStyle/>
          <a:p>
            <a:pPr algn="l">
              <a:lnSpc>
                <a:spcPts val="4803"/>
              </a:lnSpc>
              <a:spcBef>
                <a:spcPct val="0"/>
              </a:spcBef>
            </a:pPr>
            <a:r>
              <a:rPr lang="en-US" sz="3431" spc="188">
                <a:solidFill>
                  <a:srgbClr val="E61955"/>
                </a:solidFill>
                <a:latin typeface="Helvetica Neue LT Std 3"/>
                <a:ea typeface="Helvetica Neue LT Std 3"/>
                <a:cs typeface="Helvetica Neue LT Std 3"/>
                <a:sym typeface="Helvetica Neue LT Std 3"/>
              </a:rPr>
              <a:t>Us</a:t>
            </a:r>
            <a:r>
              <a:rPr lang="en-US" sz="3431" b="1" spc="188">
                <a:solidFill>
                  <a:srgbClr val="E61955"/>
                </a:solidFill>
                <a:latin typeface="Helvetica Neue LT Std 3"/>
                <a:ea typeface="Helvetica Neue LT Std 3"/>
                <a:cs typeface="Helvetica Neue LT Std 3"/>
                <a:sym typeface="Helvetica Neue LT Std 3"/>
              </a:rPr>
              <a:t>e as a starting point: </a:t>
            </a:r>
            <a:r>
              <a:rPr lang="en-US" sz="3431" b="1" spc="188">
                <a:solidFill>
                  <a:srgbClr val="000000"/>
                </a:solidFill>
                <a:latin typeface="Helvetica Neue LT Std 3"/>
                <a:ea typeface="Helvetica Neue LT Std 3"/>
                <a:cs typeface="Helvetica Neue LT Std 3"/>
                <a:sym typeface="Helvetica Neue LT Std 3"/>
              </a:rPr>
              <a:t>AI can help you brainstorm bullet points, format your CV, or polish your grammar, but you should always add your own voice and experience.</a:t>
            </a:r>
            <a:r>
              <a:rPr lang="en-US" sz="3431" b="1" spc="188">
                <a:solidFill>
                  <a:srgbClr val="E61955"/>
                </a:solidFill>
                <a:latin typeface="Helvetica Neue LT Std 3"/>
                <a:ea typeface="Helvetica Neue LT Std 3"/>
                <a:cs typeface="Helvetica Neue LT Std 3"/>
                <a:sym typeface="Helvetica Neue LT Std 3"/>
              </a:rPr>
              <a:t> </a:t>
            </a:r>
          </a:p>
          <a:p>
            <a:pPr algn="l">
              <a:lnSpc>
                <a:spcPts val="4803"/>
              </a:lnSpc>
              <a:spcBef>
                <a:spcPct val="0"/>
              </a:spcBef>
            </a:pPr>
            <a:endParaRPr lang="en-US" sz="3431" b="1" spc="188">
              <a:solidFill>
                <a:srgbClr val="E61955"/>
              </a:solidFill>
              <a:latin typeface="Helvetica Neue LT Std 3"/>
              <a:ea typeface="Helvetica Neue LT Std 3"/>
              <a:cs typeface="Helvetica Neue LT Std 3"/>
              <a:sym typeface="Helvetica Neue LT Std 3"/>
            </a:endParaRPr>
          </a:p>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Tailor your application to the specific role: </a:t>
            </a:r>
            <a:r>
              <a:rPr lang="en-US" sz="3431" b="1" spc="188">
                <a:solidFill>
                  <a:srgbClr val="000000"/>
                </a:solidFill>
                <a:latin typeface="Helvetica Neue LT Std 3"/>
                <a:ea typeface="Helvetica Neue LT Std 3"/>
                <a:cs typeface="Helvetica Neue LT Std 3"/>
                <a:sym typeface="Helvetica Neue LT Std 3"/>
              </a:rPr>
              <a:t>Research the company, read the job description closely, and address specific skills &amp; attributes</a:t>
            </a:r>
          </a:p>
          <a:p>
            <a:pPr algn="l">
              <a:lnSpc>
                <a:spcPts val="4803"/>
              </a:lnSpc>
              <a:spcBef>
                <a:spcPct val="0"/>
              </a:spcBef>
            </a:pPr>
            <a:endParaRPr lang="en-US" sz="3431" b="1" spc="188">
              <a:solidFill>
                <a:srgbClr val="000000"/>
              </a:solidFill>
              <a:latin typeface="Helvetica Neue LT Std 3"/>
              <a:ea typeface="Helvetica Neue LT Std 3"/>
              <a:cs typeface="Helvetica Neue LT Std 3"/>
              <a:sym typeface="Helvetica Neue LT Std 3"/>
            </a:endParaRPr>
          </a:p>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Add a short, personal cover letter: </a:t>
            </a:r>
            <a:r>
              <a:rPr lang="en-US" sz="3431" b="1" spc="188">
                <a:solidFill>
                  <a:srgbClr val="000000"/>
                </a:solidFill>
                <a:latin typeface="Helvetica Neue LT Std 3"/>
                <a:ea typeface="Helvetica Neue LT Std 3"/>
                <a:cs typeface="Helvetica Neue LT Std 3"/>
                <a:sym typeface="Helvetica Neue LT Std 3"/>
              </a:rPr>
              <a:t>Explain why you’re genuinely interested in the company. This can help you stand out from bulk applications</a:t>
            </a:r>
          </a:p>
          <a:p>
            <a:pPr algn="l">
              <a:lnSpc>
                <a:spcPts val="4803"/>
              </a:lnSpc>
              <a:spcBef>
                <a:spcPct val="0"/>
              </a:spcBef>
            </a:pPr>
            <a:endParaRPr lang="en-US" sz="3431" b="1" spc="188">
              <a:solidFill>
                <a:srgbClr val="000000"/>
              </a:solidFill>
              <a:latin typeface="Helvetica Neue LT Std 3"/>
              <a:ea typeface="Helvetica Neue LT Std 3"/>
              <a:cs typeface="Helvetica Neue LT Std 3"/>
              <a:sym typeface="Helvetica Neue LT Std 3"/>
            </a:endParaRPr>
          </a:p>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Be authentic: </a:t>
            </a:r>
            <a:r>
              <a:rPr lang="en-US" sz="3431" b="1" spc="188">
                <a:solidFill>
                  <a:srgbClr val="000000"/>
                </a:solidFill>
                <a:latin typeface="Helvetica Neue LT Std 3"/>
                <a:ea typeface="Helvetica Neue LT Std 3"/>
                <a:cs typeface="Helvetica Neue LT Std 3"/>
                <a:sym typeface="Helvetica Neue LT Std 3"/>
              </a:rPr>
              <a:t>Avoid vague buzzwords or inflated claims. Genuine enthusiasm and honesty go a long way.</a:t>
            </a:r>
          </a:p>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 </a:t>
            </a:r>
          </a:p>
          <a:p>
            <a:pPr algn="l">
              <a:lnSpc>
                <a:spcPts val="4803"/>
              </a:lnSpc>
              <a:spcBef>
                <a:spcPct val="0"/>
              </a:spcBef>
            </a:pPr>
            <a:endParaRPr lang="en-US" sz="3431" b="1" spc="188">
              <a:solidFill>
                <a:srgbClr val="E61955"/>
              </a:solidFill>
              <a:latin typeface="Helvetica Neue LT Std 3"/>
              <a:ea typeface="Helvetica Neue LT Std 3"/>
              <a:cs typeface="Helvetica Neue LT Std 3"/>
              <a:sym typeface="Helvetica Neue LT Std 3"/>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999200" cy="1585673"/>
            <a:chOff x="0" y="0"/>
            <a:chExt cx="25332266" cy="2114231"/>
          </a:xfrm>
        </p:grpSpPr>
        <p:sp>
          <p:nvSpPr>
            <p:cNvPr id="3" name="Freeform 3"/>
            <p:cNvSpPr/>
            <p:nvPr/>
          </p:nvSpPr>
          <p:spPr>
            <a:xfrm>
              <a:off x="0" y="0"/>
              <a:ext cx="25332310" cy="2114265"/>
            </a:xfrm>
            <a:custGeom>
              <a:avLst/>
              <a:gdLst/>
              <a:ahLst/>
              <a:cxnLst/>
              <a:rect l="l" t="t" r="r" b="b"/>
              <a:pathLst>
                <a:path w="25332310" h="2114265">
                  <a:moveTo>
                    <a:pt x="0" y="0"/>
                  </a:moveTo>
                  <a:lnTo>
                    <a:pt x="25332310" y="0"/>
                  </a:lnTo>
                  <a:lnTo>
                    <a:pt x="25332310" y="2114265"/>
                  </a:lnTo>
                  <a:lnTo>
                    <a:pt x="0" y="2114265"/>
                  </a:lnTo>
                  <a:close/>
                </a:path>
              </a:pathLst>
            </a:custGeom>
            <a:solidFill>
              <a:srgbClr val="ED1C58"/>
            </a:solidFill>
          </p:spPr>
        </p:sp>
      </p:grpSp>
      <p:sp>
        <p:nvSpPr>
          <p:cNvPr id="4" name="TextBox 4"/>
          <p:cNvSpPr txBox="1"/>
          <p:nvPr/>
        </p:nvSpPr>
        <p:spPr>
          <a:xfrm>
            <a:off x="577926" y="13754"/>
            <a:ext cx="15149588" cy="1386716"/>
          </a:xfrm>
          <a:prstGeom prst="rect">
            <a:avLst/>
          </a:prstGeom>
        </p:spPr>
        <p:txBody>
          <a:bodyPr lIns="0" tIns="0" rIns="0" bIns="0" rtlCol="0" anchor="t">
            <a:spAutoFit/>
          </a:bodyPr>
          <a:lstStyle/>
          <a:p>
            <a:pPr algn="l">
              <a:lnSpc>
                <a:spcPts val="11241"/>
              </a:lnSpc>
              <a:spcBef>
                <a:spcPct val="0"/>
              </a:spcBef>
            </a:pPr>
            <a:r>
              <a:rPr lang="en-US" sz="8029">
                <a:solidFill>
                  <a:srgbClr val="FFFFFF"/>
                </a:solidFill>
                <a:latin typeface="Black Diamond"/>
                <a:ea typeface="Black Diamond"/>
                <a:cs typeface="Black Diamond"/>
                <a:sym typeface="Black Diamond"/>
              </a:rPr>
              <a:t>Risks of relying on AI for Applications</a:t>
            </a:r>
          </a:p>
        </p:txBody>
      </p:sp>
      <p:sp>
        <p:nvSpPr>
          <p:cNvPr id="5" name="Freeform 5"/>
          <p:cNvSpPr/>
          <p:nvPr/>
        </p:nvSpPr>
        <p:spPr>
          <a:xfrm>
            <a:off x="14530832" y="8960252"/>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3"/>
            <a:stretch>
              <a:fillRect/>
            </a:stretch>
          </a:blipFill>
        </p:spPr>
      </p:sp>
      <p:sp>
        <p:nvSpPr>
          <p:cNvPr id="6" name="TextBox 6"/>
          <p:cNvSpPr txBox="1"/>
          <p:nvPr/>
        </p:nvSpPr>
        <p:spPr>
          <a:xfrm>
            <a:off x="983397" y="2496981"/>
            <a:ext cx="14933145" cy="6761319"/>
          </a:xfrm>
          <a:prstGeom prst="rect">
            <a:avLst/>
          </a:prstGeom>
        </p:spPr>
        <p:txBody>
          <a:bodyPr lIns="0" tIns="0" rIns="0" bIns="0" rtlCol="0" anchor="t">
            <a:spAutoFit/>
          </a:bodyPr>
          <a:lstStyle/>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Generic results:</a:t>
            </a:r>
            <a:r>
              <a:rPr lang="en-US" sz="3431" b="1" spc="188">
                <a:solidFill>
                  <a:srgbClr val="000000"/>
                </a:solidFill>
                <a:latin typeface="Helvetica Neue LT Std 3"/>
                <a:ea typeface="Helvetica Neue LT Std 3"/>
                <a:cs typeface="Helvetica Neue LT Std 3"/>
                <a:sym typeface="Helvetica Neue LT Std 3"/>
              </a:rPr>
              <a:t> AI tools can produce CVs and cover letters that sound polished but lack personal detail or an authentic voice</a:t>
            </a:r>
          </a:p>
          <a:p>
            <a:pPr algn="l">
              <a:lnSpc>
                <a:spcPts val="4803"/>
              </a:lnSpc>
              <a:spcBef>
                <a:spcPct val="0"/>
              </a:spcBef>
            </a:pPr>
            <a:endParaRPr lang="en-US" sz="3431" b="1" spc="188">
              <a:solidFill>
                <a:srgbClr val="000000"/>
              </a:solidFill>
              <a:latin typeface="Helvetica Neue LT Std 3"/>
              <a:ea typeface="Helvetica Neue LT Std 3"/>
              <a:cs typeface="Helvetica Neue LT Std 3"/>
              <a:sym typeface="Helvetica Neue LT Std 3"/>
            </a:endParaRPr>
          </a:p>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Mismatched applications: </a:t>
            </a:r>
            <a:r>
              <a:rPr lang="en-US" sz="3431" b="1" spc="188">
                <a:solidFill>
                  <a:srgbClr val="000000"/>
                </a:solidFill>
                <a:latin typeface="Helvetica Neue LT Std 3"/>
                <a:ea typeface="Helvetica Neue LT Std 3"/>
                <a:cs typeface="Helvetica Neue LT Std 3"/>
                <a:sym typeface="Helvetica Neue LT Std 3"/>
              </a:rPr>
              <a:t>Auto‑apply features can lead to submitting for roles you’re not actually suited for</a:t>
            </a:r>
          </a:p>
          <a:p>
            <a:pPr algn="l">
              <a:lnSpc>
                <a:spcPts val="4803"/>
              </a:lnSpc>
              <a:spcBef>
                <a:spcPct val="0"/>
              </a:spcBef>
            </a:pPr>
            <a:endParaRPr lang="en-US" sz="3431" b="1" spc="188">
              <a:solidFill>
                <a:srgbClr val="000000"/>
              </a:solidFill>
              <a:latin typeface="Helvetica Neue LT Std 3"/>
              <a:ea typeface="Helvetica Neue LT Std 3"/>
              <a:cs typeface="Helvetica Neue LT Std 3"/>
              <a:sym typeface="Helvetica Neue LT Std 3"/>
            </a:endParaRPr>
          </a:p>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Missed human connection:</a:t>
            </a:r>
            <a:r>
              <a:rPr lang="en-US" sz="3431" b="1" spc="188">
                <a:solidFill>
                  <a:srgbClr val="000000"/>
                </a:solidFill>
                <a:latin typeface="Helvetica Neue LT Std 3"/>
                <a:ea typeface="Helvetica Neue LT Std 3"/>
                <a:cs typeface="Helvetica Neue LT Std 3"/>
                <a:sym typeface="Helvetica Neue LT Std 3"/>
              </a:rPr>
              <a:t> Recruiters and hiring managers value the personality, motivation and cultural fit that AI can’t always convey</a:t>
            </a:r>
          </a:p>
          <a:p>
            <a:pPr algn="l">
              <a:lnSpc>
                <a:spcPts val="4803"/>
              </a:lnSpc>
              <a:spcBef>
                <a:spcPct val="0"/>
              </a:spcBef>
            </a:pPr>
            <a:endParaRPr lang="en-US" sz="3431" b="1" spc="188">
              <a:solidFill>
                <a:srgbClr val="000000"/>
              </a:solidFill>
              <a:latin typeface="Helvetica Neue LT Std 3"/>
              <a:ea typeface="Helvetica Neue LT Std 3"/>
              <a:cs typeface="Helvetica Neue LT Std 3"/>
              <a:sym typeface="Helvetica Neue LT Std 3"/>
            </a:endParaRPr>
          </a:p>
          <a:p>
            <a:pPr algn="l">
              <a:lnSpc>
                <a:spcPts val="4803"/>
              </a:lnSpc>
              <a:spcBef>
                <a:spcPct val="0"/>
              </a:spcBef>
            </a:pPr>
            <a:r>
              <a:rPr lang="en-US" sz="3431" b="1" spc="188">
                <a:solidFill>
                  <a:srgbClr val="E61955"/>
                </a:solidFill>
                <a:latin typeface="Helvetica Neue LT Std 3"/>
                <a:ea typeface="Helvetica Neue LT Std 3"/>
                <a:cs typeface="Helvetica Neue LT Std 3"/>
                <a:sym typeface="Helvetica Neue LT Std 3"/>
              </a:rPr>
              <a:t>Risk of errors:</a:t>
            </a:r>
            <a:r>
              <a:rPr lang="en-US" sz="3431" b="1" spc="188">
                <a:solidFill>
                  <a:srgbClr val="000000"/>
                </a:solidFill>
                <a:latin typeface="Helvetica Neue LT Std 3"/>
                <a:ea typeface="Helvetica Neue LT Std 3"/>
                <a:cs typeface="Helvetica Neue LT Std 3"/>
                <a:sym typeface="Helvetica Neue LT Std 3"/>
              </a:rPr>
              <a:t> AI can sometimes insert outdated, irrelevant, or even incorrect information if you don’t proofread carefully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9457"/>
            <a:ext cx="18999200" cy="1585673"/>
            <a:chOff x="0" y="0"/>
            <a:chExt cx="25332266" cy="2114231"/>
          </a:xfrm>
        </p:grpSpPr>
        <p:sp>
          <p:nvSpPr>
            <p:cNvPr id="3" name="Freeform 3"/>
            <p:cNvSpPr/>
            <p:nvPr/>
          </p:nvSpPr>
          <p:spPr>
            <a:xfrm>
              <a:off x="0" y="0"/>
              <a:ext cx="25332310" cy="2114265"/>
            </a:xfrm>
            <a:custGeom>
              <a:avLst/>
              <a:gdLst/>
              <a:ahLst/>
              <a:cxnLst/>
              <a:rect l="l" t="t" r="r" b="b"/>
              <a:pathLst>
                <a:path w="25332310" h="2114265">
                  <a:moveTo>
                    <a:pt x="0" y="0"/>
                  </a:moveTo>
                  <a:lnTo>
                    <a:pt x="25332310" y="0"/>
                  </a:lnTo>
                  <a:lnTo>
                    <a:pt x="25332310" y="2114265"/>
                  </a:lnTo>
                  <a:lnTo>
                    <a:pt x="0" y="2114265"/>
                  </a:lnTo>
                  <a:close/>
                </a:path>
              </a:pathLst>
            </a:custGeom>
            <a:solidFill>
              <a:srgbClr val="ED1C58"/>
            </a:solidFill>
          </p:spPr>
        </p:sp>
      </p:grpSp>
      <p:sp>
        <p:nvSpPr>
          <p:cNvPr id="4" name="Freeform 4"/>
          <p:cNvSpPr/>
          <p:nvPr/>
        </p:nvSpPr>
        <p:spPr>
          <a:xfrm>
            <a:off x="14931735" y="9162651"/>
            <a:ext cx="3356265" cy="1124349"/>
          </a:xfrm>
          <a:custGeom>
            <a:avLst/>
            <a:gdLst/>
            <a:ahLst/>
            <a:cxnLst/>
            <a:rect l="l" t="t" r="r" b="b"/>
            <a:pathLst>
              <a:path w="3356265" h="1124349">
                <a:moveTo>
                  <a:pt x="0" y="0"/>
                </a:moveTo>
                <a:lnTo>
                  <a:pt x="3356265" y="0"/>
                </a:lnTo>
                <a:lnTo>
                  <a:pt x="3356265" y="1124349"/>
                </a:lnTo>
                <a:lnTo>
                  <a:pt x="0" y="1124349"/>
                </a:lnTo>
                <a:lnTo>
                  <a:pt x="0" y="0"/>
                </a:lnTo>
                <a:close/>
              </a:path>
            </a:pathLst>
          </a:custGeom>
          <a:blipFill>
            <a:blip r:embed="rId3"/>
            <a:stretch>
              <a:fillRect/>
            </a:stretch>
          </a:blipFill>
        </p:spPr>
      </p:sp>
      <p:sp>
        <p:nvSpPr>
          <p:cNvPr id="5" name="Freeform 5"/>
          <p:cNvSpPr/>
          <p:nvPr/>
        </p:nvSpPr>
        <p:spPr>
          <a:xfrm>
            <a:off x="139139" y="1855001"/>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4"/>
            <a:stretch>
              <a:fillRect/>
            </a:stretch>
          </a:blipFill>
        </p:spPr>
      </p:sp>
      <p:sp>
        <p:nvSpPr>
          <p:cNvPr id="6" name="TextBox 6"/>
          <p:cNvSpPr txBox="1"/>
          <p:nvPr/>
        </p:nvSpPr>
        <p:spPr>
          <a:xfrm>
            <a:off x="8512719" y="1712126"/>
            <a:ext cx="9124565" cy="8107216"/>
          </a:xfrm>
          <a:prstGeom prst="rect">
            <a:avLst/>
          </a:prstGeom>
        </p:spPr>
        <p:txBody>
          <a:bodyPr lIns="0" tIns="0" rIns="0" bIns="0" rtlCol="0" anchor="t">
            <a:spAutoFit/>
          </a:bodyPr>
          <a:lstStyle/>
          <a:p>
            <a:pPr algn="ctr">
              <a:lnSpc>
                <a:spcPts val="4025"/>
              </a:lnSpc>
            </a:pPr>
            <a:endParaRP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Clear contact details (name, phone, email, LinkedIn)</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Professional summary (2–3 lines: who you are + value you bring)</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Key skills / capabilities (aligned to the job, keyword-rich)</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Relevant experience (most recent first, impact-focused not task lists)</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Achievements with evidence (results, outcomes, metrics where possible)</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Education &amp; qualifications (include current study if relevant)</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Tailored content for each role (not a generic resume)</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Clean, professional layout (easy to scan, consistent formatting)</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No unnecessary extras (e.g., photos, personal details, outdated hobbies)</a:t>
            </a:r>
          </a:p>
          <a:p>
            <a:pPr marL="564296" lvl="1" indent="-282148" algn="l">
              <a:lnSpc>
                <a:spcPts val="4025"/>
              </a:lnSpc>
              <a:buAutoNum type="arabicPeriod"/>
            </a:pPr>
            <a:r>
              <a:rPr lang="en-US" sz="2613" b="1">
                <a:solidFill>
                  <a:srgbClr val="000000"/>
                </a:solidFill>
                <a:latin typeface="Helvetica Neue LT Std 1"/>
                <a:ea typeface="Helvetica Neue LT Std 1"/>
                <a:cs typeface="Helvetica Neue LT Std 1"/>
                <a:sym typeface="Helvetica Neue LT Std 1"/>
              </a:rPr>
              <a:t>Referees available on request (or listed only if specifically asked)</a:t>
            </a:r>
          </a:p>
        </p:txBody>
      </p:sp>
      <p:sp>
        <p:nvSpPr>
          <p:cNvPr id="7" name="TextBox 7"/>
          <p:cNvSpPr txBox="1"/>
          <p:nvPr/>
        </p:nvSpPr>
        <p:spPr>
          <a:xfrm>
            <a:off x="583524" y="-15704"/>
            <a:ext cx="15149588" cy="1386716"/>
          </a:xfrm>
          <a:prstGeom prst="rect">
            <a:avLst/>
          </a:prstGeom>
        </p:spPr>
        <p:txBody>
          <a:bodyPr lIns="0" tIns="0" rIns="0" bIns="0" rtlCol="0" anchor="t">
            <a:spAutoFit/>
          </a:bodyPr>
          <a:lstStyle/>
          <a:p>
            <a:pPr algn="l">
              <a:lnSpc>
                <a:spcPts val="11241"/>
              </a:lnSpc>
              <a:spcBef>
                <a:spcPct val="0"/>
              </a:spcBef>
            </a:pPr>
            <a:r>
              <a:rPr lang="en-US" sz="8029">
                <a:solidFill>
                  <a:srgbClr val="FFFFFF"/>
                </a:solidFill>
                <a:latin typeface="Black Diamond"/>
                <a:ea typeface="Black Diamond"/>
                <a:cs typeface="Black Diamond"/>
                <a:sym typeface="Black Diamond"/>
              </a:rPr>
              <a:t>Essential elements of your resume!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55810" y="2048764"/>
            <a:ext cx="10724815" cy="6722400"/>
          </a:xfrm>
          <a:prstGeom prst="rect">
            <a:avLst/>
          </a:prstGeom>
        </p:spPr>
        <p:txBody>
          <a:bodyPr lIns="0" tIns="0" rIns="0" bIns="0" rtlCol="0" anchor="t">
            <a:spAutoFit/>
          </a:bodyPr>
          <a:lstStyle/>
          <a:p>
            <a:pPr algn="l">
              <a:lnSpc>
                <a:spcPts val="6845"/>
              </a:lnSpc>
            </a:pPr>
            <a:endParaRPr/>
          </a:p>
          <a:p>
            <a:pPr marL="759467" lvl="1" indent="-379733" algn="l">
              <a:lnSpc>
                <a:spcPts val="7769"/>
              </a:lnSpc>
              <a:buFont typeface="Arial"/>
              <a:buChar char="•"/>
            </a:pPr>
            <a:r>
              <a:rPr lang="en-US" sz="4199">
                <a:solidFill>
                  <a:srgbClr val="000000"/>
                </a:solidFill>
                <a:latin typeface="Helvetica Neue LT Std 5"/>
                <a:ea typeface="Helvetica Neue LT Std 5"/>
                <a:cs typeface="Helvetica Neue LT Std 5"/>
                <a:sym typeface="Helvetica Neue LT Std 5"/>
              </a:rPr>
              <a:t>Upload with application or </a:t>
            </a:r>
          </a:p>
          <a:p>
            <a:pPr marL="759467" lvl="1" indent="-379733" algn="l">
              <a:lnSpc>
                <a:spcPts val="7769"/>
              </a:lnSpc>
              <a:buFont typeface="Arial"/>
              <a:buChar char="•"/>
            </a:pPr>
            <a:r>
              <a:rPr lang="en-US" sz="4199">
                <a:solidFill>
                  <a:srgbClr val="000000"/>
                </a:solidFill>
                <a:latin typeface="Helvetica Neue LT Std 5"/>
                <a:ea typeface="Helvetica Neue LT Std 5"/>
                <a:cs typeface="Helvetica Neue LT Std 5"/>
                <a:sym typeface="Helvetica Neue LT Std 5"/>
              </a:rPr>
              <a:t>Write in body of email</a:t>
            </a:r>
          </a:p>
          <a:p>
            <a:pPr marL="759467" lvl="1" indent="-379733" algn="l">
              <a:lnSpc>
                <a:spcPts val="7769"/>
              </a:lnSpc>
              <a:buFont typeface="Arial"/>
              <a:buChar char="•"/>
            </a:pPr>
            <a:r>
              <a:rPr lang="en-US" sz="4199">
                <a:solidFill>
                  <a:srgbClr val="000000"/>
                </a:solidFill>
                <a:latin typeface="Helvetica Neue LT Std 5"/>
                <a:ea typeface="Helvetica Neue LT Std 5"/>
                <a:cs typeface="Helvetica Neue LT Std 5"/>
                <a:sym typeface="Helvetica Neue LT Std 5"/>
              </a:rPr>
              <a:t>Put some personality into your application</a:t>
            </a:r>
            <a:r>
              <a:rPr lang="en-US" sz="4199">
                <a:solidFill>
                  <a:srgbClr val="ED1C58"/>
                </a:solidFill>
                <a:latin typeface="Helvetica Neue LT Std 5"/>
                <a:ea typeface="Helvetica Neue LT Std 5"/>
                <a:cs typeface="Helvetica Neue LT Std 5"/>
                <a:sym typeface="Helvetica Neue LT Std 5"/>
              </a:rPr>
              <a:t> </a:t>
            </a:r>
          </a:p>
          <a:p>
            <a:pPr marL="759467" lvl="1" indent="-379733" algn="l">
              <a:lnSpc>
                <a:spcPts val="7769"/>
              </a:lnSpc>
              <a:buFont typeface="Arial"/>
              <a:buChar char="•"/>
            </a:pPr>
            <a:r>
              <a:rPr lang="en-US" sz="4199">
                <a:solidFill>
                  <a:srgbClr val="000000"/>
                </a:solidFill>
                <a:latin typeface="Helvetica Neue LT Std 5"/>
                <a:ea typeface="Helvetica Neue LT Std 5"/>
                <a:cs typeface="Helvetica Neue LT Std 5"/>
                <a:sym typeface="Helvetica Neue LT Std 5"/>
              </a:rPr>
              <a:t>Outline reason for application </a:t>
            </a:r>
          </a:p>
          <a:p>
            <a:pPr marL="759467" lvl="1" indent="-379733" algn="l">
              <a:lnSpc>
                <a:spcPts val="7769"/>
              </a:lnSpc>
              <a:buFont typeface="Arial"/>
              <a:buChar char="•"/>
            </a:pPr>
            <a:r>
              <a:rPr lang="en-US" sz="4199">
                <a:solidFill>
                  <a:srgbClr val="000000"/>
                </a:solidFill>
                <a:latin typeface="Helvetica Neue LT Std 5"/>
                <a:ea typeface="Helvetica Neue LT Std 5"/>
                <a:cs typeface="Helvetica Neue LT Std 5"/>
                <a:sym typeface="Helvetica Neue LT Std 5"/>
              </a:rPr>
              <a:t>Present reasons for your suitability </a:t>
            </a:r>
          </a:p>
          <a:p>
            <a:pPr marL="759467" lvl="1" indent="-379733" algn="l">
              <a:lnSpc>
                <a:spcPts val="7769"/>
              </a:lnSpc>
              <a:buFont typeface="Arial"/>
              <a:buChar char="•"/>
            </a:pPr>
            <a:r>
              <a:rPr lang="en-US" sz="4199">
                <a:solidFill>
                  <a:srgbClr val="000000"/>
                </a:solidFill>
                <a:latin typeface="Helvetica Neue LT Std 5"/>
                <a:ea typeface="Helvetica Neue LT Std 5"/>
                <a:cs typeface="Helvetica Neue LT Std 5"/>
                <a:sym typeface="Helvetica Neue LT Std 5"/>
              </a:rPr>
              <a:t>Templates to assist (MyFuture)</a:t>
            </a:r>
          </a:p>
        </p:txBody>
      </p:sp>
      <p:grpSp>
        <p:nvGrpSpPr>
          <p:cNvPr id="3" name="Group 3"/>
          <p:cNvGrpSpPr/>
          <p:nvPr/>
        </p:nvGrpSpPr>
        <p:grpSpPr>
          <a:xfrm>
            <a:off x="-146076" y="0"/>
            <a:ext cx="18434076" cy="1919170"/>
            <a:chOff x="0" y="0"/>
            <a:chExt cx="4855065" cy="505461"/>
          </a:xfrm>
        </p:grpSpPr>
        <p:sp>
          <p:nvSpPr>
            <p:cNvPr id="4" name="Freeform 4"/>
            <p:cNvSpPr/>
            <p:nvPr/>
          </p:nvSpPr>
          <p:spPr>
            <a:xfrm>
              <a:off x="0" y="0"/>
              <a:ext cx="4855065" cy="505461"/>
            </a:xfrm>
            <a:custGeom>
              <a:avLst/>
              <a:gdLst/>
              <a:ahLst/>
              <a:cxnLst/>
              <a:rect l="l" t="t" r="r" b="b"/>
              <a:pathLst>
                <a:path w="4855065" h="505461">
                  <a:moveTo>
                    <a:pt x="0" y="0"/>
                  </a:moveTo>
                  <a:lnTo>
                    <a:pt x="4855065" y="0"/>
                  </a:lnTo>
                  <a:lnTo>
                    <a:pt x="4855065" y="505461"/>
                  </a:lnTo>
                  <a:lnTo>
                    <a:pt x="0" y="505461"/>
                  </a:lnTo>
                  <a:close/>
                </a:path>
              </a:pathLst>
            </a:custGeom>
            <a:solidFill>
              <a:srgbClr val="E0004D"/>
            </a:solidFill>
          </p:spPr>
        </p:sp>
        <p:sp>
          <p:nvSpPr>
            <p:cNvPr id="5" name="TextBox 5"/>
            <p:cNvSpPr txBox="1"/>
            <p:nvPr/>
          </p:nvSpPr>
          <p:spPr>
            <a:xfrm>
              <a:off x="0" y="-19050"/>
              <a:ext cx="4855065" cy="524511"/>
            </a:xfrm>
            <a:prstGeom prst="rect">
              <a:avLst/>
            </a:prstGeom>
          </p:spPr>
          <p:txBody>
            <a:bodyPr lIns="50800" tIns="50800" rIns="50800" bIns="50800" rtlCol="0" anchor="ctr"/>
            <a:lstStyle/>
            <a:p>
              <a:pPr algn="ctr">
                <a:lnSpc>
                  <a:spcPts val="1801"/>
                </a:lnSpc>
              </a:pPr>
              <a:endParaRPr/>
            </a:p>
          </p:txBody>
        </p:sp>
      </p:grpSp>
      <p:sp>
        <p:nvSpPr>
          <p:cNvPr id="6" name="Freeform 6"/>
          <p:cNvSpPr/>
          <p:nvPr/>
        </p:nvSpPr>
        <p:spPr>
          <a:xfrm>
            <a:off x="11590246" y="2305939"/>
            <a:ext cx="5669054" cy="7339130"/>
          </a:xfrm>
          <a:custGeom>
            <a:avLst/>
            <a:gdLst/>
            <a:ahLst/>
            <a:cxnLst/>
            <a:rect l="l" t="t" r="r" b="b"/>
            <a:pathLst>
              <a:path w="5669054" h="7339130">
                <a:moveTo>
                  <a:pt x="0" y="0"/>
                </a:moveTo>
                <a:lnTo>
                  <a:pt x="5669054" y="0"/>
                </a:lnTo>
                <a:lnTo>
                  <a:pt x="5669054" y="7339130"/>
                </a:lnTo>
                <a:lnTo>
                  <a:pt x="0" y="7339130"/>
                </a:lnTo>
                <a:lnTo>
                  <a:pt x="0" y="0"/>
                </a:lnTo>
                <a:close/>
              </a:path>
            </a:pathLst>
          </a:custGeom>
          <a:blipFill>
            <a:blip r:embed="rId3"/>
            <a:stretch>
              <a:fillRect l="-61190" r="-61190" b="-14016"/>
            </a:stretch>
          </a:blipFill>
        </p:spPr>
      </p:sp>
      <p:sp>
        <p:nvSpPr>
          <p:cNvPr id="7" name="TextBox 7"/>
          <p:cNvSpPr txBox="1"/>
          <p:nvPr/>
        </p:nvSpPr>
        <p:spPr>
          <a:xfrm>
            <a:off x="614657" y="249174"/>
            <a:ext cx="10407122" cy="1404113"/>
          </a:xfrm>
          <a:prstGeom prst="rect">
            <a:avLst/>
          </a:prstGeom>
        </p:spPr>
        <p:txBody>
          <a:bodyPr lIns="0" tIns="0" rIns="0" bIns="0" rtlCol="0" anchor="t">
            <a:spAutoFit/>
          </a:bodyPr>
          <a:lstStyle/>
          <a:p>
            <a:pPr marL="0" lvl="0" indent="0" algn="l">
              <a:lnSpc>
                <a:spcPts val="11332"/>
              </a:lnSpc>
            </a:pPr>
            <a:r>
              <a:rPr lang="en-US" sz="8094">
                <a:solidFill>
                  <a:srgbClr val="FFFFFF"/>
                </a:solidFill>
                <a:latin typeface="Black Diamond"/>
                <a:ea typeface="Black Diamond"/>
                <a:cs typeface="Black Diamond"/>
                <a:sym typeface="Black Diamond"/>
              </a:rPr>
              <a:t>Do I need a Cover Letter?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33962" y="3227260"/>
            <a:ext cx="10586591" cy="4725313"/>
          </a:xfrm>
          <a:prstGeom prst="rect">
            <a:avLst/>
          </a:prstGeom>
        </p:spPr>
        <p:txBody>
          <a:bodyPr lIns="0" tIns="0" rIns="0" bIns="0" rtlCol="0" anchor="t">
            <a:spAutoFit/>
          </a:bodyPr>
          <a:lstStyle/>
          <a:p>
            <a:pPr marL="703608" lvl="1" indent="-351804" algn="l">
              <a:lnSpc>
                <a:spcPts val="7464"/>
              </a:lnSpc>
              <a:buFont typeface="Arial"/>
              <a:buChar char="•"/>
            </a:pPr>
            <a:r>
              <a:rPr lang="en-US" sz="3887" b="1">
                <a:solidFill>
                  <a:srgbClr val="000000"/>
                </a:solidFill>
                <a:latin typeface="Helvetica Neue LT Std 3"/>
                <a:ea typeface="Helvetica Neue LT Std 3"/>
                <a:cs typeface="Helvetica Neue LT Std 3"/>
                <a:sym typeface="Helvetica Neue LT Std 3"/>
              </a:rPr>
              <a:t>Tailor your application to the specific job</a:t>
            </a:r>
          </a:p>
          <a:p>
            <a:pPr marL="703608" lvl="1" indent="-351804" algn="l">
              <a:lnSpc>
                <a:spcPts val="7464"/>
              </a:lnSpc>
              <a:buFont typeface="Arial"/>
              <a:buChar char="•"/>
            </a:pPr>
            <a:r>
              <a:rPr lang="en-US" sz="3887" b="1">
                <a:solidFill>
                  <a:srgbClr val="000000"/>
                </a:solidFill>
                <a:latin typeface="Helvetica Neue LT Std 3"/>
                <a:ea typeface="Helvetica Neue LT Std 3"/>
                <a:cs typeface="Helvetica Neue LT Std 3"/>
                <a:sym typeface="Helvetica Neue LT Std 3"/>
              </a:rPr>
              <a:t>Make sure it looks and sounds professional</a:t>
            </a:r>
          </a:p>
          <a:p>
            <a:pPr marL="703608" lvl="1" indent="-351804" algn="l">
              <a:lnSpc>
                <a:spcPts val="7464"/>
              </a:lnSpc>
              <a:buFont typeface="Arial"/>
              <a:buChar char="•"/>
            </a:pPr>
            <a:r>
              <a:rPr lang="en-US" sz="3887" b="1">
                <a:solidFill>
                  <a:srgbClr val="000000"/>
                </a:solidFill>
                <a:latin typeface="Helvetica Neue LT Std 3"/>
                <a:ea typeface="Helvetica Neue LT Std 3"/>
                <a:cs typeface="Helvetica Neue LT Std 3"/>
                <a:sym typeface="Helvetica Neue LT Std 3"/>
              </a:rPr>
              <a:t>Write to the job requirements</a:t>
            </a:r>
          </a:p>
          <a:p>
            <a:pPr marL="703608" lvl="1" indent="-351804" algn="l">
              <a:lnSpc>
                <a:spcPts val="7464"/>
              </a:lnSpc>
              <a:buFont typeface="Arial"/>
              <a:buChar char="•"/>
            </a:pPr>
            <a:r>
              <a:rPr lang="en-US" sz="3887" b="1">
                <a:solidFill>
                  <a:srgbClr val="000000"/>
                </a:solidFill>
                <a:latin typeface="Helvetica Neue LT Std 3"/>
                <a:ea typeface="Helvetica Neue LT Std 3"/>
                <a:cs typeface="Helvetica Neue LT Std 3"/>
                <a:sym typeface="Helvetica Neue LT Std 3"/>
              </a:rPr>
              <a:t>No spelling, punctuation or grammatical errors</a:t>
            </a:r>
          </a:p>
          <a:p>
            <a:pPr marL="703608" lvl="1" indent="-351804" algn="l">
              <a:lnSpc>
                <a:spcPts val="7464"/>
              </a:lnSpc>
              <a:buFont typeface="Arial"/>
              <a:buChar char="•"/>
            </a:pPr>
            <a:r>
              <a:rPr lang="en-US" sz="3887" b="1">
                <a:solidFill>
                  <a:srgbClr val="000000"/>
                </a:solidFill>
                <a:latin typeface="Helvetica Neue LT Std 3"/>
                <a:ea typeface="Helvetica Neue LT Std 3"/>
                <a:cs typeface="Helvetica Neue LT Std 3"/>
                <a:sym typeface="Helvetica Neue LT Std 3"/>
              </a:rPr>
              <a:t>Proof read it again and again before sending</a:t>
            </a:r>
          </a:p>
        </p:txBody>
      </p:sp>
      <p:sp>
        <p:nvSpPr>
          <p:cNvPr id="3" name="Freeform 3"/>
          <p:cNvSpPr/>
          <p:nvPr/>
        </p:nvSpPr>
        <p:spPr>
          <a:xfrm>
            <a:off x="963854" y="2346419"/>
            <a:ext cx="6270108" cy="7443307"/>
          </a:xfrm>
          <a:custGeom>
            <a:avLst/>
            <a:gdLst/>
            <a:ahLst/>
            <a:cxnLst/>
            <a:rect l="l" t="t" r="r" b="b"/>
            <a:pathLst>
              <a:path w="6270108" h="7443307">
                <a:moveTo>
                  <a:pt x="0" y="0"/>
                </a:moveTo>
                <a:lnTo>
                  <a:pt x="6270108" y="0"/>
                </a:lnTo>
                <a:lnTo>
                  <a:pt x="6270108" y="7443307"/>
                </a:lnTo>
                <a:lnTo>
                  <a:pt x="0" y="7443307"/>
                </a:lnTo>
                <a:lnTo>
                  <a:pt x="0" y="0"/>
                </a:lnTo>
                <a:close/>
              </a:path>
            </a:pathLst>
          </a:custGeom>
          <a:blipFill>
            <a:blip r:embed="rId3"/>
            <a:stretch>
              <a:fillRect r="-26" b="-98"/>
            </a:stretch>
          </a:blipFill>
        </p:spPr>
      </p:sp>
      <p:grpSp>
        <p:nvGrpSpPr>
          <p:cNvPr id="4" name="Group 4"/>
          <p:cNvGrpSpPr/>
          <p:nvPr/>
        </p:nvGrpSpPr>
        <p:grpSpPr>
          <a:xfrm>
            <a:off x="-146076" y="0"/>
            <a:ext cx="18434076" cy="1718074"/>
            <a:chOff x="0" y="0"/>
            <a:chExt cx="4855065" cy="452497"/>
          </a:xfrm>
        </p:grpSpPr>
        <p:sp>
          <p:nvSpPr>
            <p:cNvPr id="5" name="Freeform 5"/>
            <p:cNvSpPr/>
            <p:nvPr/>
          </p:nvSpPr>
          <p:spPr>
            <a:xfrm>
              <a:off x="0" y="0"/>
              <a:ext cx="4855065" cy="452497"/>
            </a:xfrm>
            <a:custGeom>
              <a:avLst/>
              <a:gdLst/>
              <a:ahLst/>
              <a:cxnLst/>
              <a:rect l="l" t="t" r="r" b="b"/>
              <a:pathLst>
                <a:path w="4855065" h="452497">
                  <a:moveTo>
                    <a:pt x="0" y="0"/>
                  </a:moveTo>
                  <a:lnTo>
                    <a:pt x="4855065" y="0"/>
                  </a:lnTo>
                  <a:lnTo>
                    <a:pt x="4855065" y="452497"/>
                  </a:lnTo>
                  <a:lnTo>
                    <a:pt x="0" y="452497"/>
                  </a:lnTo>
                  <a:close/>
                </a:path>
              </a:pathLst>
            </a:custGeom>
            <a:solidFill>
              <a:srgbClr val="E0004D"/>
            </a:solidFill>
          </p:spPr>
        </p:sp>
        <p:sp>
          <p:nvSpPr>
            <p:cNvPr id="6" name="TextBox 6"/>
            <p:cNvSpPr txBox="1"/>
            <p:nvPr/>
          </p:nvSpPr>
          <p:spPr>
            <a:xfrm>
              <a:off x="0" y="-19050"/>
              <a:ext cx="4855065" cy="471547"/>
            </a:xfrm>
            <a:prstGeom prst="rect">
              <a:avLst/>
            </a:prstGeom>
          </p:spPr>
          <p:txBody>
            <a:bodyPr lIns="50800" tIns="50800" rIns="50800" bIns="50800" rtlCol="0" anchor="ctr"/>
            <a:lstStyle/>
            <a:p>
              <a:pPr algn="ctr">
                <a:lnSpc>
                  <a:spcPts val="1801"/>
                </a:lnSpc>
              </a:pPr>
              <a:endParaRPr/>
            </a:p>
          </p:txBody>
        </p:sp>
      </p:grpSp>
      <p:sp>
        <p:nvSpPr>
          <p:cNvPr id="7" name="TextBox 7"/>
          <p:cNvSpPr txBox="1"/>
          <p:nvPr/>
        </p:nvSpPr>
        <p:spPr>
          <a:xfrm>
            <a:off x="0" y="79237"/>
            <a:ext cx="8814151" cy="1404111"/>
          </a:xfrm>
          <a:prstGeom prst="rect">
            <a:avLst/>
          </a:prstGeom>
        </p:spPr>
        <p:txBody>
          <a:bodyPr lIns="0" tIns="0" rIns="0" bIns="0" rtlCol="0" anchor="t">
            <a:spAutoFit/>
          </a:bodyPr>
          <a:lstStyle/>
          <a:p>
            <a:pPr marL="0" lvl="0" indent="0" algn="ctr">
              <a:lnSpc>
                <a:spcPts val="11333"/>
              </a:lnSpc>
            </a:pPr>
            <a:r>
              <a:rPr lang="en-US" sz="8095">
                <a:solidFill>
                  <a:srgbClr val="FFFFFF"/>
                </a:solidFill>
                <a:latin typeface="Black Diamond"/>
                <a:ea typeface="Black Diamond"/>
                <a:cs typeface="Black Diamond"/>
                <a:sym typeface="Black Diamond"/>
              </a:rPr>
              <a:t>Application Documents </a:t>
            </a:r>
          </a:p>
        </p:txBody>
      </p:sp>
      <p:sp>
        <p:nvSpPr>
          <p:cNvPr id="8" name="Freeform 8"/>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4"/>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0004D"/>
        </a:solidFill>
        <a:effectLst/>
      </p:bgPr>
    </p:bg>
    <p:spTree>
      <p:nvGrpSpPr>
        <p:cNvPr id="1" name=""/>
        <p:cNvGrpSpPr/>
        <p:nvPr/>
      </p:nvGrpSpPr>
      <p:grpSpPr>
        <a:xfrm>
          <a:off x="0" y="0"/>
          <a:ext cx="0" cy="0"/>
          <a:chOff x="0" y="0"/>
          <a:chExt cx="0" cy="0"/>
        </a:xfrm>
      </p:grpSpPr>
      <p:sp>
        <p:nvSpPr>
          <p:cNvPr id="2" name="Freeform 2"/>
          <p:cNvSpPr/>
          <p:nvPr/>
        </p:nvSpPr>
        <p:spPr>
          <a:xfrm>
            <a:off x="12868501" y="4946249"/>
            <a:ext cx="4644840" cy="4579937"/>
          </a:xfrm>
          <a:custGeom>
            <a:avLst/>
            <a:gdLst/>
            <a:ahLst/>
            <a:cxnLst/>
            <a:rect l="l" t="t" r="r" b="b"/>
            <a:pathLst>
              <a:path w="4644840" h="4579937">
                <a:moveTo>
                  <a:pt x="0" y="0"/>
                </a:moveTo>
                <a:lnTo>
                  <a:pt x="4644840" y="0"/>
                </a:lnTo>
                <a:lnTo>
                  <a:pt x="4644840" y="4579937"/>
                </a:lnTo>
                <a:lnTo>
                  <a:pt x="0" y="4579937"/>
                </a:lnTo>
                <a:lnTo>
                  <a:pt x="0" y="0"/>
                </a:lnTo>
                <a:close/>
              </a:path>
            </a:pathLst>
          </a:custGeom>
          <a:blipFill>
            <a:blip r:embed="rId2"/>
            <a:stretch>
              <a:fillRect t="-708" b="-708"/>
            </a:stretch>
          </a:blipFill>
        </p:spPr>
      </p:sp>
      <p:pic>
        <p:nvPicPr>
          <p:cNvPr id="3" name="Picture 3"/>
          <p:cNvPicPr>
            <a:picLocks noChangeAspect="1"/>
          </p:cNvPicPr>
          <p:nvPr/>
        </p:nvPicPr>
        <p:blipFill>
          <a:blip r:embed="rId3"/>
          <a:stretch>
            <a:fillRect/>
          </a:stretch>
        </p:blipFill>
        <p:spPr>
          <a:xfrm>
            <a:off x="13000928" y="5046224"/>
            <a:ext cx="4379986" cy="4379986"/>
          </a:xfrm>
          <a:prstGeom prst="rect">
            <a:avLst/>
          </a:prstGeom>
        </p:spPr>
      </p:pic>
      <p:sp>
        <p:nvSpPr>
          <p:cNvPr id="4" name="Freeform 4"/>
          <p:cNvSpPr/>
          <p:nvPr/>
        </p:nvSpPr>
        <p:spPr>
          <a:xfrm>
            <a:off x="684767" y="0"/>
            <a:ext cx="11135063" cy="10287000"/>
          </a:xfrm>
          <a:custGeom>
            <a:avLst/>
            <a:gdLst/>
            <a:ahLst/>
            <a:cxnLst/>
            <a:rect l="l" t="t" r="r" b="b"/>
            <a:pathLst>
              <a:path w="11135063" h="10287000">
                <a:moveTo>
                  <a:pt x="0" y="0"/>
                </a:moveTo>
                <a:lnTo>
                  <a:pt x="11135063" y="0"/>
                </a:lnTo>
                <a:lnTo>
                  <a:pt x="11135063" y="10287000"/>
                </a:lnTo>
                <a:lnTo>
                  <a:pt x="0" y="10287000"/>
                </a:lnTo>
                <a:lnTo>
                  <a:pt x="0" y="0"/>
                </a:lnTo>
                <a:close/>
              </a:path>
            </a:pathLst>
          </a:custGeom>
          <a:blipFill>
            <a:blip r:embed="rId4"/>
            <a:stretch>
              <a:fillRect l="-6644" r="-6644"/>
            </a:stretch>
          </a:blipFill>
        </p:spPr>
      </p:sp>
      <p:sp>
        <p:nvSpPr>
          <p:cNvPr id="5" name="TextBox 5"/>
          <p:cNvSpPr txBox="1"/>
          <p:nvPr/>
        </p:nvSpPr>
        <p:spPr>
          <a:xfrm>
            <a:off x="11858560" y="585978"/>
            <a:ext cx="6664723" cy="3259470"/>
          </a:xfrm>
          <a:prstGeom prst="rect">
            <a:avLst/>
          </a:prstGeom>
        </p:spPr>
        <p:txBody>
          <a:bodyPr lIns="0" tIns="0" rIns="0" bIns="0" rtlCol="0" anchor="t">
            <a:spAutoFit/>
          </a:bodyPr>
          <a:lstStyle/>
          <a:p>
            <a:pPr algn="ctr">
              <a:lnSpc>
                <a:spcPts val="13019"/>
              </a:lnSpc>
            </a:pPr>
            <a:r>
              <a:rPr lang="en-US" sz="9299">
                <a:solidFill>
                  <a:srgbClr val="FFFEFE"/>
                </a:solidFill>
                <a:latin typeface="Black Diamond"/>
                <a:ea typeface="Black Diamond"/>
                <a:cs typeface="Black Diamond"/>
                <a:sym typeface="Black Diamond"/>
              </a:rPr>
              <a:t>Follow us on Instagram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46046" y="-161337"/>
            <a:ext cx="9584168" cy="1980023"/>
          </a:xfrm>
          <a:prstGeom prst="rect">
            <a:avLst/>
          </a:prstGeom>
        </p:spPr>
        <p:txBody>
          <a:bodyPr lIns="0" tIns="0" rIns="0" bIns="0" rtlCol="0" anchor="t">
            <a:spAutoFit/>
          </a:bodyPr>
          <a:lstStyle/>
          <a:p>
            <a:pPr algn="l">
              <a:lnSpc>
                <a:spcPts val="14570"/>
              </a:lnSpc>
            </a:pPr>
            <a:r>
              <a:rPr lang="en-US" sz="10407">
                <a:solidFill>
                  <a:srgbClr val="E0004D"/>
                </a:solidFill>
                <a:latin typeface="Helvetica Neue LT Std 3"/>
                <a:ea typeface="Helvetica Neue LT Std 3"/>
                <a:cs typeface="Helvetica Neue LT Std 3"/>
                <a:sym typeface="Helvetica Neue LT Std 3"/>
              </a:rPr>
              <a:t>Quiz</a:t>
            </a:r>
          </a:p>
        </p:txBody>
      </p:sp>
      <p:sp>
        <p:nvSpPr>
          <p:cNvPr id="3" name="Freeform 3"/>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l="-738" r="-165954"/>
            </a:stretch>
          </a:blipFill>
        </p:spPr>
      </p:sp>
      <p:sp>
        <p:nvSpPr>
          <p:cNvPr id="4" name="TextBox 4"/>
          <p:cNvSpPr txBox="1"/>
          <p:nvPr/>
        </p:nvSpPr>
        <p:spPr>
          <a:xfrm>
            <a:off x="7736036" y="1817720"/>
            <a:ext cx="9965119" cy="1550766"/>
          </a:xfrm>
          <a:prstGeom prst="rect">
            <a:avLst/>
          </a:prstGeom>
        </p:spPr>
        <p:txBody>
          <a:bodyPr lIns="0" tIns="0" rIns="0" bIns="0" rtlCol="0" anchor="t">
            <a:spAutoFit/>
          </a:bodyPr>
          <a:lstStyle/>
          <a:p>
            <a:pPr marL="0" lvl="1" indent="0" algn="ctr">
              <a:lnSpc>
                <a:spcPts val="5874"/>
              </a:lnSpc>
              <a:spcBef>
                <a:spcPct val="0"/>
              </a:spcBef>
            </a:pPr>
            <a:r>
              <a:rPr lang="en-US" sz="4196" b="1" u="none" strike="noStrike">
                <a:solidFill>
                  <a:srgbClr val="000000"/>
                </a:solidFill>
                <a:latin typeface="Helvetica Neue LT Std 3"/>
                <a:ea typeface="Helvetica Neue LT Std 3"/>
                <a:cs typeface="Helvetica Neue LT Std 3"/>
                <a:sym typeface="Helvetica Neue LT Std 3"/>
              </a:rPr>
              <a:t>What is your desired outcome from sending your resume to an employer?</a:t>
            </a:r>
          </a:p>
        </p:txBody>
      </p:sp>
      <p:sp>
        <p:nvSpPr>
          <p:cNvPr id="5" name="TextBox 5"/>
          <p:cNvSpPr txBox="1"/>
          <p:nvPr/>
        </p:nvSpPr>
        <p:spPr>
          <a:xfrm>
            <a:off x="7206253" y="3911411"/>
            <a:ext cx="10331340" cy="1558872"/>
          </a:xfrm>
          <a:prstGeom prst="rect">
            <a:avLst/>
          </a:prstGeom>
        </p:spPr>
        <p:txBody>
          <a:bodyPr lIns="0" tIns="0" rIns="0" bIns="0" rtlCol="0" anchor="t">
            <a:spAutoFit/>
          </a:bodyPr>
          <a:lstStyle/>
          <a:p>
            <a:pPr algn="ctr">
              <a:lnSpc>
                <a:spcPts val="5952"/>
              </a:lnSpc>
            </a:pPr>
            <a:r>
              <a:rPr lang="en-US" sz="4252">
                <a:solidFill>
                  <a:srgbClr val="000000"/>
                </a:solidFill>
                <a:latin typeface="Helvetica Neue LT Std 3"/>
                <a:ea typeface="Helvetica Neue LT Std 3"/>
                <a:cs typeface="Helvetica Neue LT Std 3"/>
                <a:sym typeface="Helvetica Neue LT Std 3"/>
              </a:rPr>
              <a:t>Where can you find examples to demonstrate your skills to an employer?</a:t>
            </a:r>
          </a:p>
        </p:txBody>
      </p:sp>
      <p:sp>
        <p:nvSpPr>
          <p:cNvPr id="6" name="TextBox 6"/>
          <p:cNvSpPr txBox="1"/>
          <p:nvPr/>
        </p:nvSpPr>
        <p:spPr>
          <a:xfrm>
            <a:off x="7149192" y="8103972"/>
            <a:ext cx="11138808" cy="1550766"/>
          </a:xfrm>
          <a:prstGeom prst="rect">
            <a:avLst/>
          </a:prstGeom>
        </p:spPr>
        <p:txBody>
          <a:bodyPr lIns="0" tIns="0" rIns="0" bIns="0" rtlCol="0" anchor="t">
            <a:spAutoFit/>
          </a:bodyPr>
          <a:lstStyle/>
          <a:p>
            <a:pPr algn="ctr">
              <a:lnSpc>
                <a:spcPts val="5874"/>
              </a:lnSpc>
            </a:pPr>
            <a:r>
              <a:rPr lang="en-US" sz="4196">
                <a:solidFill>
                  <a:srgbClr val="000000"/>
                </a:solidFill>
                <a:latin typeface="Helvetica Neue LT Std 3"/>
                <a:ea typeface="Helvetica Neue LT Std 3"/>
                <a:cs typeface="Helvetica Neue LT Std 3"/>
                <a:sym typeface="Helvetica Neue LT Std 3"/>
              </a:rPr>
              <a:t>Which website has resume and cover letter templates for students?</a:t>
            </a:r>
          </a:p>
        </p:txBody>
      </p:sp>
      <p:sp>
        <p:nvSpPr>
          <p:cNvPr id="7" name="TextBox 7"/>
          <p:cNvSpPr txBox="1"/>
          <p:nvPr/>
        </p:nvSpPr>
        <p:spPr>
          <a:xfrm>
            <a:off x="7272460" y="6012810"/>
            <a:ext cx="10198927" cy="1558160"/>
          </a:xfrm>
          <a:prstGeom prst="rect">
            <a:avLst/>
          </a:prstGeom>
        </p:spPr>
        <p:txBody>
          <a:bodyPr lIns="0" tIns="0" rIns="0" bIns="0" rtlCol="0" anchor="t">
            <a:spAutoFit/>
          </a:bodyPr>
          <a:lstStyle/>
          <a:p>
            <a:pPr algn="ctr">
              <a:lnSpc>
                <a:spcPts val="5992"/>
              </a:lnSpc>
              <a:spcBef>
                <a:spcPct val="0"/>
              </a:spcBef>
            </a:pPr>
            <a:r>
              <a:rPr lang="en-US" sz="4280">
                <a:solidFill>
                  <a:srgbClr val="000000"/>
                </a:solidFill>
                <a:latin typeface="Helvetica Neue LT Std 3"/>
                <a:ea typeface="Helvetica Neue LT Std 3"/>
                <a:cs typeface="Helvetica Neue LT Std 3"/>
                <a:sym typeface="Helvetica Neue LT Std 3"/>
              </a:rPr>
              <a:t>What information do you need to put in your resume?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3"/>
            <a:stretch>
              <a:fillRect/>
            </a:stretch>
          </a:blipFill>
        </p:spPr>
      </p:sp>
      <p:grpSp>
        <p:nvGrpSpPr>
          <p:cNvPr id="3" name="Group 3"/>
          <p:cNvGrpSpPr/>
          <p:nvPr/>
        </p:nvGrpSpPr>
        <p:grpSpPr>
          <a:xfrm>
            <a:off x="0" y="-61846"/>
            <a:ext cx="18434076" cy="1664488"/>
            <a:chOff x="0" y="0"/>
            <a:chExt cx="4855065" cy="438384"/>
          </a:xfrm>
        </p:grpSpPr>
        <p:sp>
          <p:nvSpPr>
            <p:cNvPr id="4" name="Freeform 4"/>
            <p:cNvSpPr/>
            <p:nvPr/>
          </p:nvSpPr>
          <p:spPr>
            <a:xfrm>
              <a:off x="0" y="0"/>
              <a:ext cx="4855065" cy="438384"/>
            </a:xfrm>
            <a:custGeom>
              <a:avLst/>
              <a:gdLst/>
              <a:ahLst/>
              <a:cxnLst/>
              <a:rect l="l" t="t" r="r" b="b"/>
              <a:pathLst>
                <a:path w="4855065" h="438384">
                  <a:moveTo>
                    <a:pt x="0" y="0"/>
                  </a:moveTo>
                  <a:lnTo>
                    <a:pt x="4855065" y="0"/>
                  </a:lnTo>
                  <a:lnTo>
                    <a:pt x="4855065" y="438384"/>
                  </a:lnTo>
                  <a:lnTo>
                    <a:pt x="0" y="438384"/>
                  </a:lnTo>
                  <a:close/>
                </a:path>
              </a:pathLst>
            </a:custGeom>
            <a:solidFill>
              <a:srgbClr val="E61955"/>
            </a:solidFill>
          </p:spPr>
        </p:sp>
        <p:sp>
          <p:nvSpPr>
            <p:cNvPr id="5" name="TextBox 5"/>
            <p:cNvSpPr txBox="1"/>
            <p:nvPr/>
          </p:nvSpPr>
          <p:spPr>
            <a:xfrm>
              <a:off x="0" y="-19050"/>
              <a:ext cx="4855065" cy="457434"/>
            </a:xfrm>
            <a:prstGeom prst="rect">
              <a:avLst/>
            </a:prstGeom>
          </p:spPr>
          <p:txBody>
            <a:bodyPr lIns="50800" tIns="50800" rIns="50800" bIns="50800" rtlCol="0" anchor="ctr"/>
            <a:lstStyle/>
            <a:p>
              <a:pPr algn="ctr">
                <a:lnSpc>
                  <a:spcPts val="1801"/>
                </a:lnSpc>
              </a:pPr>
              <a:endParaRPr/>
            </a:p>
          </p:txBody>
        </p:sp>
      </p:grpSp>
      <p:sp>
        <p:nvSpPr>
          <p:cNvPr id="6" name="Freeform 6"/>
          <p:cNvSpPr/>
          <p:nvPr/>
        </p:nvSpPr>
        <p:spPr>
          <a:xfrm>
            <a:off x="107455" y="1939707"/>
            <a:ext cx="12865333" cy="7413648"/>
          </a:xfrm>
          <a:custGeom>
            <a:avLst/>
            <a:gdLst/>
            <a:ahLst/>
            <a:cxnLst/>
            <a:rect l="l" t="t" r="r" b="b"/>
            <a:pathLst>
              <a:path w="12865333" h="7413648">
                <a:moveTo>
                  <a:pt x="0" y="0"/>
                </a:moveTo>
                <a:lnTo>
                  <a:pt x="12865333" y="0"/>
                </a:lnTo>
                <a:lnTo>
                  <a:pt x="12865333" y="7413648"/>
                </a:lnTo>
                <a:lnTo>
                  <a:pt x="0" y="7413648"/>
                </a:lnTo>
                <a:lnTo>
                  <a:pt x="0" y="0"/>
                </a:lnTo>
                <a:close/>
              </a:path>
            </a:pathLst>
          </a:custGeom>
          <a:blipFill>
            <a:blip r:embed="rId4"/>
            <a:stretch>
              <a:fillRect/>
            </a:stretch>
          </a:blipFill>
        </p:spPr>
      </p:sp>
      <p:sp>
        <p:nvSpPr>
          <p:cNvPr id="7" name="TextBox 7"/>
          <p:cNvSpPr txBox="1"/>
          <p:nvPr/>
        </p:nvSpPr>
        <p:spPr>
          <a:xfrm>
            <a:off x="623418" y="-9128"/>
            <a:ext cx="17810658" cy="1387602"/>
          </a:xfrm>
          <a:prstGeom prst="rect">
            <a:avLst/>
          </a:prstGeom>
        </p:spPr>
        <p:txBody>
          <a:bodyPr lIns="0" tIns="0" rIns="0" bIns="0" rtlCol="0" anchor="t">
            <a:spAutoFit/>
          </a:bodyPr>
          <a:lstStyle/>
          <a:p>
            <a:pPr marL="0" lvl="0" indent="0" algn="l">
              <a:lnSpc>
                <a:spcPts val="11192"/>
              </a:lnSpc>
            </a:pPr>
            <a:r>
              <a:rPr lang="en-US" sz="7994">
                <a:solidFill>
                  <a:srgbClr val="FFFFFF"/>
                </a:solidFill>
                <a:latin typeface="Black Diamond"/>
                <a:ea typeface="Black Diamond"/>
                <a:cs typeface="Black Diamond"/>
                <a:sym typeface="Black Diamond"/>
              </a:rPr>
              <a:t>Resumes are your Pitch, not your story</a:t>
            </a:r>
          </a:p>
        </p:txBody>
      </p:sp>
      <p:sp>
        <p:nvSpPr>
          <p:cNvPr id="8" name="TextBox 8"/>
          <p:cNvSpPr txBox="1"/>
          <p:nvPr/>
        </p:nvSpPr>
        <p:spPr>
          <a:xfrm>
            <a:off x="13152337" y="2814175"/>
            <a:ext cx="5057401" cy="4854869"/>
          </a:xfrm>
          <a:prstGeom prst="rect">
            <a:avLst/>
          </a:prstGeom>
        </p:spPr>
        <p:txBody>
          <a:bodyPr lIns="0" tIns="0" rIns="0" bIns="0" rtlCol="0" anchor="t">
            <a:spAutoFit/>
          </a:bodyPr>
          <a:lstStyle/>
          <a:p>
            <a:pPr algn="l">
              <a:lnSpc>
                <a:spcPts val="4437"/>
              </a:lnSpc>
            </a:pPr>
            <a:r>
              <a:rPr lang="en-US" sz="2938">
                <a:solidFill>
                  <a:srgbClr val="000000"/>
                </a:solidFill>
                <a:latin typeface="Helvetica Neue LT Std 1"/>
                <a:ea typeface="Helvetica Neue LT Std 1"/>
                <a:cs typeface="Helvetica Neue LT Std 1"/>
                <a:sym typeface="Helvetica Neue LT Std 1"/>
              </a:rPr>
              <a:t>A professional summary of your experience and qualifications.</a:t>
            </a:r>
          </a:p>
          <a:p>
            <a:pPr algn="l">
              <a:lnSpc>
                <a:spcPts val="5671"/>
              </a:lnSpc>
            </a:pPr>
            <a:r>
              <a:rPr lang="en-US" sz="2938">
                <a:solidFill>
                  <a:srgbClr val="000000"/>
                </a:solidFill>
                <a:latin typeface="Helvetica Neue LT Std 1"/>
                <a:ea typeface="Helvetica Neue LT Std 1"/>
                <a:cs typeface="Helvetica Neue LT Std 1"/>
                <a:sym typeface="Helvetica Neue LT Std 1"/>
              </a:rPr>
              <a:t>Includes:</a:t>
            </a:r>
          </a:p>
          <a:p>
            <a:pPr marL="634498" lvl="1" indent="-317249" algn="l">
              <a:lnSpc>
                <a:spcPts val="4760"/>
              </a:lnSpc>
              <a:buFont typeface="Arial"/>
              <a:buChar char="•"/>
            </a:pPr>
            <a:r>
              <a:rPr lang="en-US" sz="2938">
                <a:solidFill>
                  <a:srgbClr val="000000"/>
                </a:solidFill>
                <a:latin typeface="Helvetica Neue LT Std 1"/>
                <a:ea typeface="Helvetica Neue LT Std 1"/>
                <a:cs typeface="Helvetica Neue LT Std 1"/>
                <a:sym typeface="Helvetica Neue LT Std 1"/>
              </a:rPr>
              <a:t>Objectives</a:t>
            </a:r>
          </a:p>
          <a:p>
            <a:pPr marL="634498" lvl="1" indent="-317249" algn="l">
              <a:lnSpc>
                <a:spcPts val="4760"/>
              </a:lnSpc>
              <a:buFont typeface="Arial"/>
              <a:buChar char="•"/>
            </a:pPr>
            <a:r>
              <a:rPr lang="en-US" sz="2938">
                <a:solidFill>
                  <a:srgbClr val="000000"/>
                </a:solidFill>
                <a:latin typeface="Helvetica Neue LT Std 1"/>
                <a:ea typeface="Helvetica Neue LT Std 1"/>
                <a:cs typeface="Helvetica Neue LT Std 1"/>
                <a:sym typeface="Helvetica Neue LT Std 1"/>
              </a:rPr>
              <a:t>Skills </a:t>
            </a:r>
          </a:p>
          <a:p>
            <a:pPr marL="634498" lvl="1" indent="-317249" algn="l">
              <a:lnSpc>
                <a:spcPts val="4760"/>
              </a:lnSpc>
              <a:buFont typeface="Arial"/>
              <a:buChar char="•"/>
            </a:pPr>
            <a:r>
              <a:rPr lang="en-US" sz="2938">
                <a:solidFill>
                  <a:srgbClr val="000000"/>
                </a:solidFill>
                <a:latin typeface="Helvetica Neue LT Std 1"/>
                <a:ea typeface="Helvetica Neue LT Std 1"/>
                <a:cs typeface="Helvetica Neue LT Std 1"/>
                <a:sym typeface="Helvetica Neue LT Std 1"/>
              </a:rPr>
              <a:t>Work experience</a:t>
            </a:r>
          </a:p>
          <a:p>
            <a:pPr marL="634498" lvl="1" indent="-317249" algn="l">
              <a:lnSpc>
                <a:spcPts val="4760"/>
              </a:lnSpc>
              <a:buFont typeface="Arial"/>
              <a:buChar char="•"/>
            </a:pPr>
            <a:r>
              <a:rPr lang="en-US" sz="2938">
                <a:solidFill>
                  <a:srgbClr val="000000"/>
                </a:solidFill>
                <a:latin typeface="Helvetica Neue LT Std 1"/>
                <a:ea typeface="Helvetica Neue LT Std 1"/>
                <a:cs typeface="Helvetica Neue LT Std 1"/>
                <a:sym typeface="Helvetica Neue LT Std 1"/>
              </a:rPr>
              <a:t>Education and Qualifications</a:t>
            </a:r>
          </a:p>
          <a:p>
            <a:pPr marL="634498" lvl="1" indent="-317249" algn="l">
              <a:lnSpc>
                <a:spcPts val="4760"/>
              </a:lnSpc>
              <a:buFont typeface="Arial"/>
              <a:buChar char="•"/>
            </a:pPr>
            <a:r>
              <a:rPr lang="en-US" sz="2938">
                <a:solidFill>
                  <a:srgbClr val="000000"/>
                </a:solidFill>
                <a:latin typeface="Helvetica Neue LT Std 1"/>
                <a:ea typeface="Helvetica Neue LT Std 1"/>
                <a:cs typeface="Helvetica Neue LT Std 1"/>
                <a:sym typeface="Helvetica Neue LT Std 1"/>
              </a:rPr>
              <a:t>Achievements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249246" y="2328391"/>
            <a:ext cx="11665224" cy="7276184"/>
          </a:xfrm>
          <a:custGeom>
            <a:avLst/>
            <a:gdLst/>
            <a:ahLst/>
            <a:cxnLst/>
            <a:rect l="l" t="t" r="r" b="b"/>
            <a:pathLst>
              <a:path w="11665224" h="7276184">
                <a:moveTo>
                  <a:pt x="0" y="0"/>
                </a:moveTo>
                <a:lnTo>
                  <a:pt x="11665224" y="0"/>
                </a:lnTo>
                <a:lnTo>
                  <a:pt x="11665224" y="7276184"/>
                </a:lnTo>
                <a:lnTo>
                  <a:pt x="0" y="7276184"/>
                </a:lnTo>
                <a:lnTo>
                  <a:pt x="0" y="0"/>
                </a:lnTo>
                <a:close/>
              </a:path>
            </a:pathLst>
          </a:custGeom>
          <a:blipFill>
            <a:blip r:embed="rId3"/>
            <a:stretch>
              <a:fillRect/>
            </a:stretch>
          </a:blipFill>
        </p:spPr>
      </p:sp>
      <p:sp>
        <p:nvSpPr>
          <p:cNvPr id="3" name="Freeform 3"/>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4"/>
            <a:stretch>
              <a:fillRect/>
            </a:stretch>
          </a:blipFill>
        </p:spPr>
      </p:sp>
      <p:grpSp>
        <p:nvGrpSpPr>
          <p:cNvPr id="4" name="Group 4"/>
          <p:cNvGrpSpPr/>
          <p:nvPr/>
        </p:nvGrpSpPr>
        <p:grpSpPr>
          <a:xfrm>
            <a:off x="-146076" y="0"/>
            <a:ext cx="18434076" cy="1718074"/>
            <a:chOff x="0" y="0"/>
            <a:chExt cx="4855065" cy="452497"/>
          </a:xfrm>
        </p:grpSpPr>
        <p:sp>
          <p:nvSpPr>
            <p:cNvPr id="5" name="Freeform 5"/>
            <p:cNvSpPr/>
            <p:nvPr/>
          </p:nvSpPr>
          <p:spPr>
            <a:xfrm>
              <a:off x="0" y="0"/>
              <a:ext cx="4855065" cy="452497"/>
            </a:xfrm>
            <a:custGeom>
              <a:avLst/>
              <a:gdLst/>
              <a:ahLst/>
              <a:cxnLst/>
              <a:rect l="l" t="t" r="r" b="b"/>
              <a:pathLst>
                <a:path w="4855065" h="452497">
                  <a:moveTo>
                    <a:pt x="0" y="0"/>
                  </a:moveTo>
                  <a:lnTo>
                    <a:pt x="4855065" y="0"/>
                  </a:lnTo>
                  <a:lnTo>
                    <a:pt x="4855065" y="452497"/>
                  </a:lnTo>
                  <a:lnTo>
                    <a:pt x="0" y="452497"/>
                  </a:lnTo>
                  <a:close/>
                </a:path>
              </a:pathLst>
            </a:custGeom>
            <a:solidFill>
              <a:srgbClr val="E0004D"/>
            </a:solidFill>
          </p:spPr>
        </p:sp>
        <p:sp>
          <p:nvSpPr>
            <p:cNvPr id="6" name="TextBox 6"/>
            <p:cNvSpPr txBox="1"/>
            <p:nvPr/>
          </p:nvSpPr>
          <p:spPr>
            <a:xfrm>
              <a:off x="0" y="-19050"/>
              <a:ext cx="4855065" cy="471547"/>
            </a:xfrm>
            <a:prstGeom prst="rect">
              <a:avLst/>
            </a:prstGeom>
          </p:spPr>
          <p:txBody>
            <a:bodyPr lIns="50800" tIns="50800" rIns="50800" bIns="50800" rtlCol="0" anchor="ctr"/>
            <a:lstStyle/>
            <a:p>
              <a:pPr algn="ctr">
                <a:lnSpc>
                  <a:spcPts val="1801"/>
                </a:lnSpc>
              </a:pPr>
              <a:endParaRPr/>
            </a:p>
          </p:txBody>
        </p:sp>
      </p:grpSp>
      <p:sp>
        <p:nvSpPr>
          <p:cNvPr id="7" name="TextBox 7"/>
          <p:cNvSpPr txBox="1"/>
          <p:nvPr/>
        </p:nvSpPr>
        <p:spPr>
          <a:xfrm>
            <a:off x="394278" y="71257"/>
            <a:ext cx="7337398" cy="1404111"/>
          </a:xfrm>
          <a:prstGeom prst="rect">
            <a:avLst/>
          </a:prstGeom>
        </p:spPr>
        <p:txBody>
          <a:bodyPr lIns="0" tIns="0" rIns="0" bIns="0" rtlCol="0" anchor="t">
            <a:spAutoFit/>
          </a:bodyPr>
          <a:lstStyle/>
          <a:p>
            <a:pPr marL="0" lvl="0" indent="0" algn="ctr">
              <a:lnSpc>
                <a:spcPts val="11333"/>
              </a:lnSpc>
            </a:pPr>
            <a:r>
              <a:rPr lang="en-US" sz="8095">
                <a:solidFill>
                  <a:srgbClr val="FFFFFF"/>
                </a:solidFill>
                <a:latin typeface="Black Diamond"/>
                <a:ea typeface="Black Diamond"/>
                <a:cs typeface="Black Diamond"/>
                <a:sym typeface="Black Diamond"/>
              </a:rPr>
              <a:t>Why do I need 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5170FF">
                <a:alpha val="100000"/>
              </a:srgbClr>
            </a:gs>
            <a:gs pos="50000">
              <a:srgbClr val="FF66C4">
                <a:alpha val="100000"/>
              </a:srgbClr>
            </a:gs>
            <a:gs pos="100000">
              <a:srgbClr val="BE0950">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3"/>
            <a:stretch>
              <a:fillRect/>
            </a:stretch>
          </a:blipFill>
        </p:spPr>
      </p:sp>
      <p:grpSp>
        <p:nvGrpSpPr>
          <p:cNvPr id="3" name="Group 3"/>
          <p:cNvGrpSpPr/>
          <p:nvPr/>
        </p:nvGrpSpPr>
        <p:grpSpPr>
          <a:xfrm>
            <a:off x="6472966" y="2451882"/>
            <a:ext cx="5342068" cy="534206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4906" r="-24906"/>
              </a:stretch>
            </a:blipFill>
            <a:ln w="171450" cap="sq">
              <a:solidFill>
                <a:srgbClr val="E0004D"/>
              </a:solidFill>
              <a:prstDash val="solid"/>
              <a:miter/>
            </a:ln>
          </p:spPr>
        </p:sp>
      </p:grpSp>
      <p:sp>
        <p:nvSpPr>
          <p:cNvPr id="5" name="TextBox 5"/>
          <p:cNvSpPr txBox="1"/>
          <p:nvPr/>
        </p:nvSpPr>
        <p:spPr>
          <a:xfrm>
            <a:off x="11443819" y="4466941"/>
            <a:ext cx="7337398" cy="1388150"/>
          </a:xfrm>
          <a:prstGeom prst="rect">
            <a:avLst/>
          </a:prstGeom>
        </p:spPr>
        <p:txBody>
          <a:bodyPr lIns="0" tIns="0" rIns="0" bIns="0" rtlCol="0" anchor="t">
            <a:spAutoFit/>
          </a:bodyPr>
          <a:lstStyle/>
          <a:p>
            <a:pPr marL="0" lvl="0" indent="0" algn="ctr">
              <a:lnSpc>
                <a:spcPts val="11193"/>
              </a:lnSpc>
            </a:pPr>
            <a:r>
              <a:rPr lang="en-US" sz="7995">
                <a:solidFill>
                  <a:srgbClr val="FFFFFF"/>
                </a:solidFill>
                <a:latin typeface="Black Diamond"/>
                <a:ea typeface="Black Diamond"/>
                <a:cs typeface="Black Diamond"/>
                <a:sym typeface="Black Diamond"/>
              </a:rPr>
              <a:t>Stand out </a:t>
            </a:r>
          </a:p>
        </p:txBody>
      </p:sp>
      <p:sp>
        <p:nvSpPr>
          <p:cNvPr id="6" name="TextBox 6"/>
          <p:cNvSpPr txBox="1"/>
          <p:nvPr/>
        </p:nvSpPr>
        <p:spPr>
          <a:xfrm>
            <a:off x="1494665" y="7870150"/>
            <a:ext cx="7337398" cy="1388150"/>
          </a:xfrm>
          <a:prstGeom prst="rect">
            <a:avLst/>
          </a:prstGeom>
        </p:spPr>
        <p:txBody>
          <a:bodyPr lIns="0" tIns="0" rIns="0" bIns="0" rtlCol="0" anchor="t">
            <a:spAutoFit/>
          </a:bodyPr>
          <a:lstStyle/>
          <a:p>
            <a:pPr marL="0" lvl="0" indent="0" algn="ctr">
              <a:lnSpc>
                <a:spcPts val="11193"/>
              </a:lnSpc>
            </a:pPr>
            <a:r>
              <a:rPr lang="en-US" sz="7995">
                <a:solidFill>
                  <a:srgbClr val="FFFFFF"/>
                </a:solidFill>
                <a:latin typeface="Black Diamond"/>
                <a:ea typeface="Black Diamond"/>
                <a:cs typeface="Black Diamond"/>
                <a:sym typeface="Black Diamond"/>
              </a:rPr>
              <a:t>Match skills to job</a:t>
            </a:r>
          </a:p>
        </p:txBody>
      </p:sp>
      <p:sp>
        <p:nvSpPr>
          <p:cNvPr id="7" name="TextBox 7"/>
          <p:cNvSpPr txBox="1"/>
          <p:nvPr/>
        </p:nvSpPr>
        <p:spPr>
          <a:xfrm>
            <a:off x="-637366" y="4466941"/>
            <a:ext cx="7337398" cy="1388150"/>
          </a:xfrm>
          <a:prstGeom prst="rect">
            <a:avLst/>
          </a:prstGeom>
        </p:spPr>
        <p:txBody>
          <a:bodyPr lIns="0" tIns="0" rIns="0" bIns="0" rtlCol="0" anchor="t">
            <a:spAutoFit/>
          </a:bodyPr>
          <a:lstStyle/>
          <a:p>
            <a:pPr marL="0" lvl="0" indent="0" algn="ctr">
              <a:lnSpc>
                <a:spcPts val="11193"/>
              </a:lnSpc>
            </a:pPr>
            <a:r>
              <a:rPr lang="en-US" sz="7995">
                <a:solidFill>
                  <a:srgbClr val="FFFFFF"/>
                </a:solidFill>
                <a:latin typeface="Black Diamond"/>
                <a:ea typeface="Black Diamond"/>
                <a:cs typeface="Black Diamond"/>
                <a:sym typeface="Black Diamond"/>
              </a:rPr>
              <a:t>Demonstrate skills </a:t>
            </a:r>
          </a:p>
        </p:txBody>
      </p:sp>
      <p:sp>
        <p:nvSpPr>
          <p:cNvPr id="8" name="TextBox 8"/>
          <p:cNvSpPr txBox="1"/>
          <p:nvPr/>
        </p:nvSpPr>
        <p:spPr>
          <a:xfrm>
            <a:off x="10412950" y="1063732"/>
            <a:ext cx="7337398" cy="1388150"/>
          </a:xfrm>
          <a:prstGeom prst="rect">
            <a:avLst/>
          </a:prstGeom>
        </p:spPr>
        <p:txBody>
          <a:bodyPr lIns="0" tIns="0" rIns="0" bIns="0" rtlCol="0" anchor="t">
            <a:spAutoFit/>
          </a:bodyPr>
          <a:lstStyle/>
          <a:p>
            <a:pPr marL="0" lvl="0" indent="0" algn="ctr">
              <a:lnSpc>
                <a:spcPts val="11193"/>
              </a:lnSpc>
            </a:pPr>
            <a:r>
              <a:rPr lang="en-US" sz="7995">
                <a:solidFill>
                  <a:srgbClr val="FFFFFF"/>
                </a:solidFill>
                <a:latin typeface="Black Diamond"/>
                <a:ea typeface="Black Diamond"/>
                <a:cs typeface="Black Diamond"/>
                <a:sym typeface="Black Diamond"/>
              </a:rPr>
              <a:t>Snapshot of experience </a:t>
            </a:r>
          </a:p>
        </p:txBody>
      </p:sp>
      <p:sp>
        <p:nvSpPr>
          <p:cNvPr id="9" name="TextBox 9"/>
          <p:cNvSpPr txBox="1"/>
          <p:nvPr/>
        </p:nvSpPr>
        <p:spPr>
          <a:xfrm>
            <a:off x="1028700" y="1063732"/>
            <a:ext cx="7337398" cy="1388150"/>
          </a:xfrm>
          <a:prstGeom prst="rect">
            <a:avLst/>
          </a:prstGeom>
        </p:spPr>
        <p:txBody>
          <a:bodyPr lIns="0" tIns="0" rIns="0" bIns="0" rtlCol="0" anchor="t">
            <a:spAutoFit/>
          </a:bodyPr>
          <a:lstStyle/>
          <a:p>
            <a:pPr marL="0" lvl="0" indent="0" algn="ctr">
              <a:lnSpc>
                <a:spcPts val="11193"/>
              </a:lnSpc>
            </a:pPr>
            <a:r>
              <a:rPr lang="en-US" sz="7995">
                <a:solidFill>
                  <a:srgbClr val="FFFFFF"/>
                </a:solidFill>
                <a:latin typeface="Black Diamond"/>
                <a:ea typeface="Black Diamond"/>
                <a:cs typeface="Black Diamond"/>
                <a:sym typeface="Black Diamond"/>
              </a:rPr>
              <a:t>Introduce yourself </a:t>
            </a:r>
          </a:p>
        </p:txBody>
      </p:sp>
      <p:sp>
        <p:nvSpPr>
          <p:cNvPr id="10" name="TextBox 10"/>
          <p:cNvSpPr txBox="1"/>
          <p:nvPr/>
        </p:nvSpPr>
        <p:spPr>
          <a:xfrm>
            <a:off x="9823591" y="7870150"/>
            <a:ext cx="7926758" cy="1388150"/>
          </a:xfrm>
          <a:prstGeom prst="rect">
            <a:avLst/>
          </a:prstGeom>
        </p:spPr>
        <p:txBody>
          <a:bodyPr lIns="0" tIns="0" rIns="0" bIns="0" rtlCol="0" anchor="t">
            <a:spAutoFit/>
          </a:bodyPr>
          <a:lstStyle/>
          <a:p>
            <a:pPr marL="0" lvl="0" indent="0" algn="ctr">
              <a:lnSpc>
                <a:spcPts val="11193"/>
              </a:lnSpc>
            </a:pPr>
            <a:r>
              <a:rPr lang="en-US" sz="7995">
                <a:solidFill>
                  <a:srgbClr val="FFFFFF"/>
                </a:solidFill>
                <a:latin typeface="Black Diamond"/>
                <a:ea typeface="Black Diamond"/>
                <a:cs typeface="Black Diamond"/>
                <a:sym typeface="Black Diamond"/>
              </a:rPr>
              <a:t>Prepared for opportunities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318106" y="2892776"/>
            <a:ext cx="8361886" cy="5571107"/>
          </a:xfrm>
          <a:custGeom>
            <a:avLst/>
            <a:gdLst/>
            <a:ahLst/>
            <a:cxnLst/>
            <a:rect l="l" t="t" r="r" b="b"/>
            <a:pathLst>
              <a:path w="8361886" h="5571107">
                <a:moveTo>
                  <a:pt x="0" y="0"/>
                </a:moveTo>
                <a:lnTo>
                  <a:pt x="8361886" y="0"/>
                </a:lnTo>
                <a:lnTo>
                  <a:pt x="8361886" y="5571106"/>
                </a:lnTo>
                <a:lnTo>
                  <a:pt x="0" y="5571106"/>
                </a:lnTo>
                <a:lnTo>
                  <a:pt x="0" y="0"/>
                </a:lnTo>
                <a:close/>
              </a:path>
            </a:pathLst>
          </a:custGeom>
          <a:blipFill>
            <a:blip r:embed="rId3"/>
            <a:stretch>
              <a:fillRect/>
            </a:stretch>
          </a:blipFill>
        </p:spPr>
      </p:sp>
      <p:sp>
        <p:nvSpPr>
          <p:cNvPr id="3" name="Freeform 3"/>
          <p:cNvSpPr/>
          <p:nvPr/>
        </p:nvSpPr>
        <p:spPr>
          <a:xfrm>
            <a:off x="613351" y="2568230"/>
            <a:ext cx="1317586" cy="1236135"/>
          </a:xfrm>
          <a:custGeom>
            <a:avLst/>
            <a:gdLst/>
            <a:ahLst/>
            <a:cxnLst/>
            <a:rect l="l" t="t" r="r" b="b"/>
            <a:pathLst>
              <a:path w="1317586" h="1236135">
                <a:moveTo>
                  <a:pt x="0" y="0"/>
                </a:moveTo>
                <a:lnTo>
                  <a:pt x="1317586" y="0"/>
                </a:lnTo>
                <a:lnTo>
                  <a:pt x="1317586" y="1236134"/>
                </a:lnTo>
                <a:lnTo>
                  <a:pt x="0" y="1236134"/>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2196401" y="4017271"/>
            <a:ext cx="9004065" cy="1155542"/>
          </a:xfrm>
          <a:prstGeom prst="rect">
            <a:avLst/>
          </a:prstGeom>
        </p:spPr>
        <p:txBody>
          <a:bodyPr lIns="0" tIns="0" rIns="0" bIns="0" rtlCol="0" anchor="t">
            <a:spAutoFit/>
          </a:bodyPr>
          <a:lstStyle/>
          <a:p>
            <a:pPr algn="l">
              <a:lnSpc>
                <a:spcPts val="9256"/>
              </a:lnSpc>
            </a:pPr>
            <a:r>
              <a:rPr lang="en-US" sz="4796">
                <a:solidFill>
                  <a:srgbClr val="000000"/>
                </a:solidFill>
                <a:latin typeface="Helvetica Neue LT Std 3"/>
                <a:ea typeface="Helvetica Neue LT Std 3"/>
                <a:cs typeface="Helvetica Neue LT Std 3"/>
                <a:sym typeface="Helvetica Neue LT Std 3"/>
              </a:rPr>
              <a:t>What the employer wants</a:t>
            </a:r>
          </a:p>
        </p:txBody>
      </p:sp>
      <p:sp>
        <p:nvSpPr>
          <p:cNvPr id="5" name="TextBox 5"/>
          <p:cNvSpPr txBox="1"/>
          <p:nvPr/>
        </p:nvSpPr>
        <p:spPr>
          <a:xfrm>
            <a:off x="2196401" y="5649063"/>
            <a:ext cx="5452561" cy="1153995"/>
          </a:xfrm>
          <a:prstGeom prst="rect">
            <a:avLst/>
          </a:prstGeom>
        </p:spPr>
        <p:txBody>
          <a:bodyPr lIns="0" tIns="0" rIns="0" bIns="0" rtlCol="0" anchor="t">
            <a:spAutoFit/>
          </a:bodyPr>
          <a:lstStyle/>
          <a:p>
            <a:pPr marL="0" lvl="1" indent="0" algn="l">
              <a:lnSpc>
                <a:spcPts val="9256"/>
              </a:lnSpc>
              <a:spcBef>
                <a:spcPct val="0"/>
              </a:spcBef>
            </a:pPr>
            <a:r>
              <a:rPr lang="en-US" sz="4796" b="1" u="none" strike="noStrike">
                <a:solidFill>
                  <a:srgbClr val="000000"/>
                </a:solidFill>
                <a:latin typeface="Helvetica Neue LT Std 3"/>
                <a:ea typeface="Helvetica Neue LT Std 3"/>
                <a:cs typeface="Helvetica Neue LT Std 3"/>
                <a:sym typeface="Helvetica Neue LT Std 3"/>
              </a:rPr>
              <a:t>What you have to offer</a:t>
            </a:r>
          </a:p>
        </p:txBody>
      </p:sp>
      <p:sp>
        <p:nvSpPr>
          <p:cNvPr id="6" name="TextBox 6"/>
          <p:cNvSpPr txBox="1"/>
          <p:nvPr/>
        </p:nvSpPr>
        <p:spPr>
          <a:xfrm>
            <a:off x="2196401" y="2464151"/>
            <a:ext cx="2997398" cy="1155542"/>
          </a:xfrm>
          <a:prstGeom prst="rect">
            <a:avLst/>
          </a:prstGeom>
        </p:spPr>
        <p:txBody>
          <a:bodyPr lIns="0" tIns="0" rIns="0" bIns="0" rtlCol="0" anchor="t">
            <a:spAutoFit/>
          </a:bodyPr>
          <a:lstStyle/>
          <a:p>
            <a:pPr marL="0" lvl="1" indent="0" algn="l">
              <a:lnSpc>
                <a:spcPts val="9256"/>
              </a:lnSpc>
              <a:spcBef>
                <a:spcPct val="0"/>
              </a:spcBef>
            </a:pPr>
            <a:r>
              <a:rPr lang="en-US" sz="4796" b="1" u="none" strike="noStrike">
                <a:solidFill>
                  <a:srgbClr val="000000"/>
                </a:solidFill>
                <a:latin typeface="Helvetica Neue LT Std 3"/>
                <a:ea typeface="Helvetica Neue LT Std 3"/>
                <a:cs typeface="Helvetica Neue LT Std 3"/>
                <a:sym typeface="Helvetica Neue LT Std 3"/>
              </a:rPr>
              <a:t>Who you are</a:t>
            </a:r>
          </a:p>
        </p:txBody>
      </p:sp>
      <p:sp>
        <p:nvSpPr>
          <p:cNvPr id="7" name="TextBox 7"/>
          <p:cNvSpPr txBox="1"/>
          <p:nvPr/>
        </p:nvSpPr>
        <p:spPr>
          <a:xfrm>
            <a:off x="2196401" y="7280127"/>
            <a:ext cx="4563541" cy="1145187"/>
          </a:xfrm>
          <a:prstGeom prst="rect">
            <a:avLst/>
          </a:prstGeom>
        </p:spPr>
        <p:txBody>
          <a:bodyPr lIns="0" tIns="0" rIns="0" bIns="0" rtlCol="0" anchor="t">
            <a:spAutoFit/>
          </a:bodyPr>
          <a:lstStyle/>
          <a:p>
            <a:pPr marL="0" lvl="1" indent="0" algn="l">
              <a:lnSpc>
                <a:spcPts val="9256"/>
              </a:lnSpc>
              <a:spcBef>
                <a:spcPct val="0"/>
              </a:spcBef>
            </a:pPr>
            <a:r>
              <a:rPr lang="en-US" sz="4796" b="1" u="none" strike="noStrike">
                <a:solidFill>
                  <a:srgbClr val="000000"/>
                </a:solidFill>
                <a:latin typeface="Helvetica Neue LT Std 3"/>
                <a:ea typeface="Helvetica Neue LT Std 3"/>
                <a:cs typeface="Helvetica Neue LT Std 3"/>
                <a:sym typeface="Helvetica Neue LT Std 3"/>
              </a:rPr>
              <a:t>How you add value</a:t>
            </a:r>
          </a:p>
        </p:txBody>
      </p:sp>
      <p:sp>
        <p:nvSpPr>
          <p:cNvPr id="8" name="Freeform 8"/>
          <p:cNvSpPr/>
          <p:nvPr/>
        </p:nvSpPr>
        <p:spPr>
          <a:xfrm>
            <a:off x="613351" y="4195646"/>
            <a:ext cx="1317586" cy="1236135"/>
          </a:xfrm>
          <a:custGeom>
            <a:avLst/>
            <a:gdLst/>
            <a:ahLst/>
            <a:cxnLst/>
            <a:rect l="l" t="t" r="r" b="b"/>
            <a:pathLst>
              <a:path w="1317586" h="1236135">
                <a:moveTo>
                  <a:pt x="0" y="0"/>
                </a:moveTo>
                <a:lnTo>
                  <a:pt x="1317586" y="0"/>
                </a:lnTo>
                <a:lnTo>
                  <a:pt x="1317586" y="1236135"/>
                </a:lnTo>
                <a:lnTo>
                  <a:pt x="0" y="123613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613351" y="5822306"/>
            <a:ext cx="1317586" cy="1236135"/>
          </a:xfrm>
          <a:custGeom>
            <a:avLst/>
            <a:gdLst/>
            <a:ahLst/>
            <a:cxnLst/>
            <a:rect l="l" t="t" r="r" b="b"/>
            <a:pathLst>
              <a:path w="1317586" h="1236135">
                <a:moveTo>
                  <a:pt x="0" y="0"/>
                </a:moveTo>
                <a:lnTo>
                  <a:pt x="1317586" y="0"/>
                </a:lnTo>
                <a:lnTo>
                  <a:pt x="1317586" y="1236135"/>
                </a:lnTo>
                <a:lnTo>
                  <a:pt x="0" y="123613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a:off x="613351" y="7448966"/>
            <a:ext cx="1317586" cy="1236135"/>
          </a:xfrm>
          <a:custGeom>
            <a:avLst/>
            <a:gdLst/>
            <a:ahLst/>
            <a:cxnLst/>
            <a:rect l="l" t="t" r="r" b="b"/>
            <a:pathLst>
              <a:path w="1317586" h="1236135">
                <a:moveTo>
                  <a:pt x="0" y="0"/>
                </a:moveTo>
                <a:lnTo>
                  <a:pt x="1317586" y="0"/>
                </a:lnTo>
                <a:lnTo>
                  <a:pt x="1317586" y="1236135"/>
                </a:lnTo>
                <a:lnTo>
                  <a:pt x="0" y="1236135"/>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11" name="Group 11"/>
          <p:cNvGrpSpPr/>
          <p:nvPr/>
        </p:nvGrpSpPr>
        <p:grpSpPr>
          <a:xfrm>
            <a:off x="-146076" y="0"/>
            <a:ext cx="18434076" cy="1718074"/>
            <a:chOff x="0" y="0"/>
            <a:chExt cx="4855065" cy="452497"/>
          </a:xfrm>
        </p:grpSpPr>
        <p:sp>
          <p:nvSpPr>
            <p:cNvPr id="12" name="Freeform 12"/>
            <p:cNvSpPr/>
            <p:nvPr/>
          </p:nvSpPr>
          <p:spPr>
            <a:xfrm>
              <a:off x="0" y="0"/>
              <a:ext cx="4855065" cy="452497"/>
            </a:xfrm>
            <a:custGeom>
              <a:avLst/>
              <a:gdLst/>
              <a:ahLst/>
              <a:cxnLst/>
              <a:rect l="l" t="t" r="r" b="b"/>
              <a:pathLst>
                <a:path w="4855065" h="452497">
                  <a:moveTo>
                    <a:pt x="0" y="0"/>
                  </a:moveTo>
                  <a:lnTo>
                    <a:pt x="4855065" y="0"/>
                  </a:lnTo>
                  <a:lnTo>
                    <a:pt x="4855065" y="452497"/>
                  </a:lnTo>
                  <a:lnTo>
                    <a:pt x="0" y="452497"/>
                  </a:lnTo>
                  <a:close/>
                </a:path>
              </a:pathLst>
            </a:custGeom>
            <a:solidFill>
              <a:srgbClr val="E0004D"/>
            </a:solidFill>
          </p:spPr>
        </p:sp>
        <p:sp>
          <p:nvSpPr>
            <p:cNvPr id="13" name="TextBox 13"/>
            <p:cNvSpPr txBox="1"/>
            <p:nvPr/>
          </p:nvSpPr>
          <p:spPr>
            <a:xfrm>
              <a:off x="0" y="-19050"/>
              <a:ext cx="4855065" cy="471547"/>
            </a:xfrm>
            <a:prstGeom prst="rect">
              <a:avLst/>
            </a:prstGeom>
          </p:spPr>
          <p:txBody>
            <a:bodyPr lIns="50800" tIns="50800" rIns="50800" bIns="50800" rtlCol="0" anchor="ctr"/>
            <a:lstStyle/>
            <a:p>
              <a:pPr algn="ctr">
                <a:lnSpc>
                  <a:spcPts val="1801"/>
                </a:lnSpc>
              </a:pPr>
              <a:endParaRPr/>
            </a:p>
          </p:txBody>
        </p:sp>
      </p:grpSp>
      <p:sp>
        <p:nvSpPr>
          <p:cNvPr id="14" name="TextBox 14"/>
          <p:cNvSpPr txBox="1"/>
          <p:nvPr/>
        </p:nvSpPr>
        <p:spPr>
          <a:xfrm>
            <a:off x="0" y="79237"/>
            <a:ext cx="9989813" cy="1404111"/>
          </a:xfrm>
          <a:prstGeom prst="rect">
            <a:avLst/>
          </a:prstGeom>
        </p:spPr>
        <p:txBody>
          <a:bodyPr lIns="0" tIns="0" rIns="0" bIns="0" rtlCol="0" anchor="t">
            <a:spAutoFit/>
          </a:bodyPr>
          <a:lstStyle/>
          <a:p>
            <a:pPr marL="0" lvl="0" indent="0" algn="ctr">
              <a:lnSpc>
                <a:spcPts val="11333"/>
              </a:lnSpc>
            </a:pPr>
            <a:r>
              <a:rPr lang="en-US" sz="8095">
                <a:solidFill>
                  <a:srgbClr val="FFFFFF"/>
                </a:solidFill>
                <a:latin typeface="Black Diamond"/>
                <a:ea typeface="Black Diamond"/>
                <a:cs typeface="Black Diamond"/>
                <a:sym typeface="Black Diamond"/>
              </a:rPr>
              <a:t>Effective Resumes include</a:t>
            </a:r>
          </a:p>
        </p:txBody>
      </p:sp>
      <p:sp>
        <p:nvSpPr>
          <p:cNvPr id="15" name="Freeform 15"/>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5"/>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4567" y="1929305"/>
            <a:ext cx="6542276" cy="7976992"/>
            <a:chOff x="0" y="0"/>
            <a:chExt cx="1723069" cy="2100936"/>
          </a:xfrm>
        </p:grpSpPr>
        <p:sp>
          <p:nvSpPr>
            <p:cNvPr id="3" name="Freeform 3"/>
            <p:cNvSpPr/>
            <p:nvPr/>
          </p:nvSpPr>
          <p:spPr>
            <a:xfrm>
              <a:off x="0" y="0"/>
              <a:ext cx="1723069" cy="2100936"/>
            </a:xfrm>
            <a:custGeom>
              <a:avLst/>
              <a:gdLst/>
              <a:ahLst/>
              <a:cxnLst/>
              <a:rect l="l" t="t" r="r" b="b"/>
              <a:pathLst>
                <a:path w="1723069" h="2100936">
                  <a:moveTo>
                    <a:pt x="0" y="0"/>
                  </a:moveTo>
                  <a:lnTo>
                    <a:pt x="1723069" y="0"/>
                  </a:lnTo>
                  <a:lnTo>
                    <a:pt x="1723069" y="2100936"/>
                  </a:lnTo>
                  <a:lnTo>
                    <a:pt x="0" y="2100936"/>
                  </a:lnTo>
                  <a:close/>
                </a:path>
              </a:pathLst>
            </a:custGeom>
            <a:ln w="47625" cap="sq">
              <a:solidFill>
                <a:srgbClr val="E50048"/>
              </a:solidFill>
              <a:prstDash val="solid"/>
              <a:miter/>
            </a:ln>
          </p:spPr>
        </p:sp>
        <p:sp>
          <p:nvSpPr>
            <p:cNvPr id="4" name="TextBox 4"/>
            <p:cNvSpPr txBox="1"/>
            <p:nvPr/>
          </p:nvSpPr>
          <p:spPr>
            <a:xfrm>
              <a:off x="0" y="-9525"/>
              <a:ext cx="1723069" cy="2110461"/>
            </a:xfrm>
            <a:prstGeom prst="rect">
              <a:avLst/>
            </a:prstGeom>
          </p:spPr>
          <p:txBody>
            <a:bodyPr lIns="50800" tIns="50800" rIns="50800" bIns="50800" rtlCol="0" anchor="ctr"/>
            <a:lstStyle/>
            <a:p>
              <a:pPr algn="ctr">
                <a:lnSpc>
                  <a:spcPts val="2879"/>
                </a:lnSpc>
              </a:pPr>
              <a:endParaRPr/>
            </a:p>
          </p:txBody>
        </p:sp>
      </p:grpSp>
      <p:sp>
        <p:nvSpPr>
          <p:cNvPr id="5" name="Freeform 5"/>
          <p:cNvSpPr/>
          <p:nvPr/>
        </p:nvSpPr>
        <p:spPr>
          <a:xfrm>
            <a:off x="10773281" y="1929305"/>
            <a:ext cx="5552268" cy="7976992"/>
          </a:xfrm>
          <a:custGeom>
            <a:avLst/>
            <a:gdLst/>
            <a:ahLst/>
            <a:cxnLst/>
            <a:rect l="l" t="t" r="r" b="b"/>
            <a:pathLst>
              <a:path w="5552268" h="7976992">
                <a:moveTo>
                  <a:pt x="0" y="0"/>
                </a:moveTo>
                <a:lnTo>
                  <a:pt x="5552268" y="0"/>
                </a:lnTo>
                <a:lnTo>
                  <a:pt x="5552268" y="7976992"/>
                </a:lnTo>
                <a:lnTo>
                  <a:pt x="0" y="7976992"/>
                </a:lnTo>
                <a:lnTo>
                  <a:pt x="0" y="0"/>
                </a:lnTo>
                <a:close/>
              </a:path>
            </a:pathLst>
          </a:custGeom>
          <a:blipFill>
            <a:blip r:embed="rId3"/>
            <a:stretch>
              <a:fillRect l="-115190" t="-15593" r="-55349" b="-13130"/>
            </a:stretch>
          </a:blipFill>
        </p:spPr>
      </p:sp>
      <p:grpSp>
        <p:nvGrpSpPr>
          <p:cNvPr id="6" name="Group 6"/>
          <p:cNvGrpSpPr/>
          <p:nvPr/>
        </p:nvGrpSpPr>
        <p:grpSpPr>
          <a:xfrm>
            <a:off x="10773281" y="1929305"/>
            <a:ext cx="5552268" cy="7976992"/>
            <a:chOff x="0" y="0"/>
            <a:chExt cx="1462326" cy="2100936"/>
          </a:xfrm>
        </p:grpSpPr>
        <p:sp>
          <p:nvSpPr>
            <p:cNvPr id="7" name="Freeform 7"/>
            <p:cNvSpPr/>
            <p:nvPr/>
          </p:nvSpPr>
          <p:spPr>
            <a:xfrm>
              <a:off x="0" y="0"/>
              <a:ext cx="1462326" cy="2100936"/>
            </a:xfrm>
            <a:custGeom>
              <a:avLst/>
              <a:gdLst/>
              <a:ahLst/>
              <a:cxnLst/>
              <a:rect l="l" t="t" r="r" b="b"/>
              <a:pathLst>
                <a:path w="1462326" h="2100936">
                  <a:moveTo>
                    <a:pt x="0" y="0"/>
                  </a:moveTo>
                  <a:lnTo>
                    <a:pt x="1462326" y="0"/>
                  </a:lnTo>
                  <a:lnTo>
                    <a:pt x="1462326" y="2100936"/>
                  </a:lnTo>
                  <a:lnTo>
                    <a:pt x="0" y="2100936"/>
                  </a:lnTo>
                  <a:close/>
                </a:path>
              </a:pathLst>
            </a:custGeom>
            <a:ln w="47625" cap="sq">
              <a:solidFill>
                <a:srgbClr val="E0004D"/>
              </a:solidFill>
              <a:prstDash val="solid"/>
              <a:miter/>
            </a:ln>
          </p:spPr>
        </p:sp>
        <p:sp>
          <p:nvSpPr>
            <p:cNvPr id="8" name="TextBox 8"/>
            <p:cNvSpPr txBox="1"/>
            <p:nvPr/>
          </p:nvSpPr>
          <p:spPr>
            <a:xfrm>
              <a:off x="0" y="-9525"/>
              <a:ext cx="1462326" cy="2110461"/>
            </a:xfrm>
            <a:prstGeom prst="rect">
              <a:avLst/>
            </a:prstGeom>
          </p:spPr>
          <p:txBody>
            <a:bodyPr lIns="50800" tIns="50800" rIns="50800" bIns="50800" rtlCol="0" anchor="ctr"/>
            <a:lstStyle/>
            <a:p>
              <a:pPr algn="ctr">
                <a:lnSpc>
                  <a:spcPts val="2879"/>
                </a:lnSpc>
              </a:pPr>
              <a:endParaRPr/>
            </a:p>
          </p:txBody>
        </p:sp>
      </p:grpSp>
      <p:grpSp>
        <p:nvGrpSpPr>
          <p:cNvPr id="9" name="Group 9"/>
          <p:cNvGrpSpPr/>
          <p:nvPr/>
        </p:nvGrpSpPr>
        <p:grpSpPr>
          <a:xfrm>
            <a:off x="0" y="31625"/>
            <a:ext cx="18999200" cy="1691991"/>
            <a:chOff x="0" y="0"/>
            <a:chExt cx="25332266" cy="2255989"/>
          </a:xfrm>
        </p:grpSpPr>
        <p:sp>
          <p:nvSpPr>
            <p:cNvPr id="10" name="Freeform 10"/>
            <p:cNvSpPr/>
            <p:nvPr/>
          </p:nvSpPr>
          <p:spPr>
            <a:xfrm>
              <a:off x="0" y="0"/>
              <a:ext cx="25332310" cy="2256023"/>
            </a:xfrm>
            <a:custGeom>
              <a:avLst/>
              <a:gdLst/>
              <a:ahLst/>
              <a:cxnLst/>
              <a:rect l="l" t="t" r="r" b="b"/>
              <a:pathLst>
                <a:path w="25332310" h="2256023">
                  <a:moveTo>
                    <a:pt x="0" y="0"/>
                  </a:moveTo>
                  <a:lnTo>
                    <a:pt x="25332310" y="0"/>
                  </a:lnTo>
                  <a:lnTo>
                    <a:pt x="25332310" y="2256023"/>
                  </a:lnTo>
                  <a:lnTo>
                    <a:pt x="0" y="2256023"/>
                  </a:lnTo>
                  <a:close/>
                </a:path>
              </a:pathLst>
            </a:custGeom>
            <a:solidFill>
              <a:srgbClr val="ED1C58"/>
            </a:solidFill>
          </p:spPr>
        </p:sp>
      </p:grpSp>
      <p:sp>
        <p:nvSpPr>
          <p:cNvPr id="11" name="Freeform 11"/>
          <p:cNvSpPr/>
          <p:nvPr/>
        </p:nvSpPr>
        <p:spPr>
          <a:xfrm>
            <a:off x="1701682" y="2060561"/>
            <a:ext cx="6294393" cy="7714480"/>
          </a:xfrm>
          <a:custGeom>
            <a:avLst/>
            <a:gdLst/>
            <a:ahLst/>
            <a:cxnLst/>
            <a:rect l="l" t="t" r="r" b="b"/>
            <a:pathLst>
              <a:path w="6294393" h="7714480">
                <a:moveTo>
                  <a:pt x="0" y="0"/>
                </a:moveTo>
                <a:lnTo>
                  <a:pt x="6294393" y="0"/>
                </a:lnTo>
                <a:lnTo>
                  <a:pt x="6294393" y="7714480"/>
                </a:lnTo>
                <a:lnTo>
                  <a:pt x="0" y="7714480"/>
                </a:lnTo>
                <a:lnTo>
                  <a:pt x="0" y="0"/>
                </a:lnTo>
                <a:close/>
              </a:path>
            </a:pathLst>
          </a:custGeom>
          <a:blipFill>
            <a:blip r:embed="rId4"/>
            <a:stretch>
              <a:fillRect l="-1201" t="-1946" r="-1442" b="-1946"/>
            </a:stretch>
          </a:blipFill>
        </p:spPr>
      </p:sp>
      <p:sp>
        <p:nvSpPr>
          <p:cNvPr id="12" name="TextBox 12"/>
          <p:cNvSpPr txBox="1"/>
          <p:nvPr/>
        </p:nvSpPr>
        <p:spPr>
          <a:xfrm>
            <a:off x="545403" y="10215"/>
            <a:ext cx="16713897" cy="1393669"/>
          </a:xfrm>
          <a:prstGeom prst="rect">
            <a:avLst/>
          </a:prstGeom>
        </p:spPr>
        <p:txBody>
          <a:bodyPr lIns="0" tIns="0" rIns="0" bIns="0" rtlCol="0" anchor="t">
            <a:spAutoFit/>
          </a:bodyPr>
          <a:lstStyle/>
          <a:p>
            <a:pPr algn="just">
              <a:lnSpc>
                <a:spcPts val="11383"/>
              </a:lnSpc>
            </a:pPr>
            <a:r>
              <a:rPr lang="en-US" sz="8131" spc="447">
                <a:solidFill>
                  <a:srgbClr val="FFFFFF"/>
                </a:solidFill>
                <a:latin typeface="Black Diamond"/>
                <a:ea typeface="Black Diamond"/>
                <a:cs typeface="Black Diamond"/>
                <a:sym typeface="Black Diamond"/>
              </a:rPr>
              <a:t>Which resume would win you the job?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81915" y="9179593"/>
            <a:ext cx="3006085" cy="1007038"/>
          </a:xfrm>
          <a:custGeom>
            <a:avLst/>
            <a:gdLst/>
            <a:ahLst/>
            <a:cxnLst/>
            <a:rect l="l" t="t" r="r" b="b"/>
            <a:pathLst>
              <a:path w="3006085" h="1007038">
                <a:moveTo>
                  <a:pt x="0" y="0"/>
                </a:moveTo>
                <a:lnTo>
                  <a:pt x="3006085" y="0"/>
                </a:lnTo>
                <a:lnTo>
                  <a:pt x="3006085" y="1007038"/>
                </a:lnTo>
                <a:lnTo>
                  <a:pt x="0" y="1007038"/>
                </a:lnTo>
                <a:lnTo>
                  <a:pt x="0" y="0"/>
                </a:lnTo>
                <a:close/>
              </a:path>
            </a:pathLst>
          </a:custGeom>
          <a:blipFill>
            <a:blip r:embed="rId3"/>
            <a:stretch>
              <a:fillRect/>
            </a:stretch>
          </a:blipFill>
        </p:spPr>
      </p:sp>
      <p:sp>
        <p:nvSpPr>
          <p:cNvPr id="3" name="Freeform 3"/>
          <p:cNvSpPr/>
          <p:nvPr/>
        </p:nvSpPr>
        <p:spPr>
          <a:xfrm>
            <a:off x="321579" y="268037"/>
            <a:ext cx="8373766" cy="9750926"/>
          </a:xfrm>
          <a:custGeom>
            <a:avLst/>
            <a:gdLst/>
            <a:ahLst/>
            <a:cxnLst/>
            <a:rect l="l" t="t" r="r" b="b"/>
            <a:pathLst>
              <a:path w="8373766" h="9750926">
                <a:moveTo>
                  <a:pt x="0" y="0"/>
                </a:moveTo>
                <a:lnTo>
                  <a:pt x="8373767" y="0"/>
                </a:lnTo>
                <a:lnTo>
                  <a:pt x="8373767" y="9750926"/>
                </a:lnTo>
                <a:lnTo>
                  <a:pt x="0" y="9750926"/>
                </a:lnTo>
                <a:lnTo>
                  <a:pt x="0" y="0"/>
                </a:lnTo>
                <a:close/>
              </a:path>
            </a:pathLst>
          </a:custGeom>
          <a:blipFill>
            <a:blip r:embed="rId4"/>
            <a:stretch>
              <a:fillRect/>
            </a:stretch>
          </a:blipFill>
          <a:ln w="47625" cap="sq">
            <a:solidFill>
              <a:srgbClr val="ED1C58"/>
            </a:solidFill>
            <a:prstDash val="solid"/>
            <a:miter/>
          </a:ln>
        </p:spPr>
      </p:sp>
      <p:grpSp>
        <p:nvGrpSpPr>
          <p:cNvPr id="4" name="Group 4"/>
          <p:cNvGrpSpPr/>
          <p:nvPr/>
        </p:nvGrpSpPr>
        <p:grpSpPr>
          <a:xfrm>
            <a:off x="9144000" y="5435533"/>
            <a:ext cx="9087692" cy="2470570"/>
            <a:chOff x="0" y="0"/>
            <a:chExt cx="3384562" cy="920123"/>
          </a:xfrm>
        </p:grpSpPr>
        <p:sp>
          <p:nvSpPr>
            <p:cNvPr id="5" name="Freeform 5"/>
            <p:cNvSpPr/>
            <p:nvPr/>
          </p:nvSpPr>
          <p:spPr>
            <a:xfrm>
              <a:off x="0" y="0"/>
              <a:ext cx="3384562" cy="920123"/>
            </a:xfrm>
            <a:custGeom>
              <a:avLst/>
              <a:gdLst/>
              <a:ahLst/>
              <a:cxnLst/>
              <a:rect l="l" t="t" r="r" b="b"/>
              <a:pathLst>
                <a:path w="3384562" h="920123">
                  <a:moveTo>
                    <a:pt x="0" y="0"/>
                  </a:moveTo>
                  <a:lnTo>
                    <a:pt x="3384562" y="0"/>
                  </a:lnTo>
                  <a:lnTo>
                    <a:pt x="3384562" y="920123"/>
                  </a:lnTo>
                  <a:lnTo>
                    <a:pt x="0" y="920123"/>
                  </a:lnTo>
                  <a:close/>
                </a:path>
              </a:pathLst>
            </a:custGeom>
            <a:solidFill>
              <a:srgbClr val="E0004D"/>
            </a:solidFill>
          </p:spPr>
        </p:sp>
      </p:grpSp>
      <p:sp>
        <p:nvSpPr>
          <p:cNvPr id="6" name="Freeform 6"/>
          <p:cNvSpPr/>
          <p:nvPr/>
        </p:nvSpPr>
        <p:spPr>
          <a:xfrm>
            <a:off x="10802801" y="717184"/>
            <a:ext cx="5370893" cy="3872525"/>
          </a:xfrm>
          <a:custGeom>
            <a:avLst/>
            <a:gdLst/>
            <a:ahLst/>
            <a:cxnLst/>
            <a:rect l="l" t="t" r="r" b="b"/>
            <a:pathLst>
              <a:path w="5370893" h="3872525">
                <a:moveTo>
                  <a:pt x="0" y="0"/>
                </a:moveTo>
                <a:lnTo>
                  <a:pt x="5370893" y="0"/>
                </a:lnTo>
                <a:lnTo>
                  <a:pt x="5370893" y="3872525"/>
                </a:lnTo>
                <a:lnTo>
                  <a:pt x="0" y="3872525"/>
                </a:lnTo>
                <a:lnTo>
                  <a:pt x="0" y="0"/>
                </a:lnTo>
                <a:close/>
              </a:path>
            </a:pathLst>
          </a:custGeom>
          <a:blipFill>
            <a:blip r:embed="rId5"/>
            <a:stretch>
              <a:fillRect l="-4110" r="-4110"/>
            </a:stretch>
          </a:blipFill>
        </p:spPr>
      </p:sp>
      <p:sp>
        <p:nvSpPr>
          <p:cNvPr id="7" name="TextBox 7"/>
          <p:cNvSpPr txBox="1"/>
          <p:nvPr/>
        </p:nvSpPr>
        <p:spPr>
          <a:xfrm>
            <a:off x="9417565" y="6360776"/>
            <a:ext cx="8141365" cy="1472565"/>
          </a:xfrm>
          <a:prstGeom prst="rect">
            <a:avLst/>
          </a:prstGeom>
        </p:spPr>
        <p:txBody>
          <a:bodyPr lIns="0" tIns="0" rIns="0" bIns="0" rtlCol="0" anchor="t">
            <a:spAutoFit/>
          </a:bodyPr>
          <a:lstStyle/>
          <a:p>
            <a:pPr algn="ctr">
              <a:lnSpc>
                <a:spcPts val="3405"/>
              </a:lnSpc>
            </a:pPr>
            <a:r>
              <a:rPr lang="en-US" sz="5000" spc="-55">
                <a:solidFill>
                  <a:srgbClr val="FFFFFF"/>
                </a:solidFill>
                <a:latin typeface="Helvetica Neue LT Std 4"/>
                <a:ea typeface="Helvetica Neue LT Std 4"/>
                <a:cs typeface="Helvetica Neue LT Std 4"/>
                <a:sym typeface="Helvetica Neue LT Std 4"/>
              </a:rPr>
              <a:t>WHAT IS WRONG WITH </a:t>
            </a:r>
          </a:p>
          <a:p>
            <a:pPr algn="ctr">
              <a:lnSpc>
                <a:spcPts val="3405"/>
              </a:lnSpc>
            </a:pPr>
            <a:endParaRPr lang="en-US" sz="5000" spc="-55">
              <a:solidFill>
                <a:srgbClr val="FFFFFF"/>
              </a:solidFill>
              <a:latin typeface="Helvetica Neue LT Std 4"/>
              <a:ea typeface="Helvetica Neue LT Std 4"/>
              <a:cs typeface="Helvetica Neue LT Std 4"/>
              <a:sym typeface="Helvetica Neue LT Std 4"/>
            </a:endParaRPr>
          </a:p>
          <a:p>
            <a:pPr algn="ctr">
              <a:lnSpc>
                <a:spcPts val="3405"/>
              </a:lnSpc>
            </a:pPr>
            <a:r>
              <a:rPr lang="en-US" sz="5000" spc="-55">
                <a:solidFill>
                  <a:srgbClr val="FFFFFF"/>
                </a:solidFill>
                <a:latin typeface="Helvetica Neue LT Std 4"/>
                <a:ea typeface="Helvetica Neue LT Std 4"/>
                <a:cs typeface="Helvetica Neue LT Std 4"/>
                <a:sym typeface="Helvetica Neue LT Std 4"/>
              </a:rPr>
              <a:t>THIS RESUME?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417348"/>
            <a:ext cx="7432117" cy="8654412"/>
          </a:xfrm>
          <a:custGeom>
            <a:avLst/>
            <a:gdLst/>
            <a:ahLst/>
            <a:cxnLst/>
            <a:rect l="l" t="t" r="r" b="b"/>
            <a:pathLst>
              <a:path w="7432117" h="8654412">
                <a:moveTo>
                  <a:pt x="0" y="0"/>
                </a:moveTo>
                <a:lnTo>
                  <a:pt x="7432117" y="0"/>
                </a:lnTo>
                <a:lnTo>
                  <a:pt x="7432117" y="8654412"/>
                </a:lnTo>
                <a:lnTo>
                  <a:pt x="0" y="8654412"/>
                </a:lnTo>
                <a:lnTo>
                  <a:pt x="0" y="0"/>
                </a:lnTo>
                <a:close/>
              </a:path>
            </a:pathLst>
          </a:custGeom>
          <a:blipFill>
            <a:blip r:embed="rId3"/>
            <a:stretch>
              <a:fillRect/>
            </a:stretch>
          </a:blipFill>
          <a:ln w="47625" cap="sq">
            <a:solidFill>
              <a:srgbClr val="ED1C58"/>
            </a:solidFill>
            <a:prstDash val="solid"/>
            <a:miter/>
          </a:ln>
        </p:spPr>
      </p:sp>
      <p:sp>
        <p:nvSpPr>
          <p:cNvPr id="3" name="Freeform 3"/>
          <p:cNvSpPr/>
          <p:nvPr/>
        </p:nvSpPr>
        <p:spPr>
          <a:xfrm>
            <a:off x="9144000" y="1398298"/>
            <a:ext cx="8371764" cy="8654412"/>
          </a:xfrm>
          <a:custGeom>
            <a:avLst/>
            <a:gdLst/>
            <a:ahLst/>
            <a:cxnLst/>
            <a:rect l="l" t="t" r="r" b="b"/>
            <a:pathLst>
              <a:path w="8371764" h="8654412">
                <a:moveTo>
                  <a:pt x="0" y="0"/>
                </a:moveTo>
                <a:lnTo>
                  <a:pt x="8371764" y="0"/>
                </a:lnTo>
                <a:lnTo>
                  <a:pt x="8371764" y="8654412"/>
                </a:lnTo>
                <a:lnTo>
                  <a:pt x="0" y="8654412"/>
                </a:lnTo>
                <a:lnTo>
                  <a:pt x="0" y="0"/>
                </a:lnTo>
                <a:close/>
              </a:path>
            </a:pathLst>
          </a:custGeom>
          <a:blipFill>
            <a:blip r:embed="rId4"/>
            <a:stretch>
              <a:fillRect/>
            </a:stretch>
          </a:blipFill>
          <a:ln w="38100" cap="sq">
            <a:solidFill>
              <a:srgbClr val="ED1556"/>
            </a:solidFill>
            <a:prstDash val="solid"/>
            <a:miter/>
          </a:ln>
        </p:spPr>
      </p:sp>
      <p:grpSp>
        <p:nvGrpSpPr>
          <p:cNvPr id="4" name="Group 4"/>
          <p:cNvGrpSpPr/>
          <p:nvPr/>
        </p:nvGrpSpPr>
        <p:grpSpPr>
          <a:xfrm>
            <a:off x="0" y="-288421"/>
            <a:ext cx="18288000" cy="1553369"/>
            <a:chOff x="0" y="0"/>
            <a:chExt cx="10218561" cy="867957"/>
          </a:xfrm>
        </p:grpSpPr>
        <p:sp>
          <p:nvSpPr>
            <p:cNvPr id="5" name="Freeform 5"/>
            <p:cNvSpPr/>
            <p:nvPr/>
          </p:nvSpPr>
          <p:spPr>
            <a:xfrm>
              <a:off x="0" y="0"/>
              <a:ext cx="10218561" cy="867957"/>
            </a:xfrm>
            <a:custGeom>
              <a:avLst/>
              <a:gdLst/>
              <a:ahLst/>
              <a:cxnLst/>
              <a:rect l="l" t="t" r="r" b="b"/>
              <a:pathLst>
                <a:path w="10218561" h="867957">
                  <a:moveTo>
                    <a:pt x="0" y="0"/>
                  </a:moveTo>
                  <a:lnTo>
                    <a:pt x="10218561" y="0"/>
                  </a:lnTo>
                  <a:lnTo>
                    <a:pt x="10218561" y="867957"/>
                  </a:lnTo>
                  <a:lnTo>
                    <a:pt x="0" y="867957"/>
                  </a:lnTo>
                  <a:close/>
                </a:path>
              </a:pathLst>
            </a:custGeom>
            <a:solidFill>
              <a:srgbClr val="E0004D"/>
            </a:solidFill>
          </p:spPr>
        </p:sp>
      </p:grpSp>
      <p:sp>
        <p:nvSpPr>
          <p:cNvPr id="6" name="TextBox 6"/>
          <p:cNvSpPr txBox="1"/>
          <p:nvPr/>
        </p:nvSpPr>
        <p:spPr>
          <a:xfrm>
            <a:off x="904416" y="127868"/>
            <a:ext cx="16611348" cy="1096486"/>
          </a:xfrm>
          <a:prstGeom prst="rect">
            <a:avLst/>
          </a:prstGeom>
        </p:spPr>
        <p:txBody>
          <a:bodyPr lIns="0" tIns="0" rIns="0" bIns="0" rtlCol="0" anchor="t">
            <a:spAutoFit/>
          </a:bodyPr>
          <a:lstStyle/>
          <a:p>
            <a:pPr algn="ctr">
              <a:lnSpc>
                <a:spcPts val="8863"/>
              </a:lnSpc>
            </a:pPr>
            <a:r>
              <a:rPr lang="en-US" sz="6331" spc="348">
                <a:solidFill>
                  <a:srgbClr val="FFFFFF"/>
                </a:solidFill>
                <a:latin typeface="Black Diamond"/>
                <a:ea typeface="Black Diamond"/>
                <a:cs typeface="Black Diamond"/>
                <a:sym typeface="Black Diamond"/>
              </a:rPr>
              <a:t>Bad Resume     vs     Good Resume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c17ec4f1-b4c3-47d6-b220-a8c46ea139f4">
      <Terms xmlns="http://schemas.microsoft.com/office/infopath/2007/PartnerControls"/>
    </lcf76f155ced4ddcb4097134ff3c332f>
    <_ip_UnifiedCompliancePolicyProperties xmlns="http://schemas.microsoft.com/sharepoint/v3" xsi:nil="true"/>
    <TaxCatchAll xmlns="e4c59263-31e9-4473-a35c-2680e6c452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D83A520486574B89EF21FB17C63912" ma:contentTypeVersion="16" ma:contentTypeDescription="Create a new document." ma:contentTypeScope="" ma:versionID="4fa376aa6885300f6aa8bab86b38cff2">
  <xsd:schema xmlns:xsd="http://www.w3.org/2001/XMLSchema" xmlns:xs="http://www.w3.org/2001/XMLSchema" xmlns:p="http://schemas.microsoft.com/office/2006/metadata/properties" xmlns:ns1="http://schemas.microsoft.com/sharepoint/v3" xmlns:ns2="c17ec4f1-b4c3-47d6-b220-a8c46ea139f4" xmlns:ns3="e4c59263-31e9-4473-a35c-2680e6c4526d" targetNamespace="http://schemas.microsoft.com/office/2006/metadata/properties" ma:root="true" ma:fieldsID="27c309724700f90316a5bd94b256fac0" ns1:_="" ns2:_="" ns3:_="">
    <xsd:import namespace="http://schemas.microsoft.com/sharepoint/v3"/>
    <xsd:import namespace="c17ec4f1-b4c3-47d6-b220-a8c46ea139f4"/>
    <xsd:import namespace="e4c59263-31e9-4473-a35c-2680e6c452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ec4f1-b4c3-47d6-b220-a8c46ea139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ea9195e-953c-43f0-8e72-bc661bb17e7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c59263-31e9-4473-a35c-2680e6c452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bba7792-4b72-4d72-8d9a-9ac087860422}" ma:internalName="TaxCatchAll" ma:showField="CatchAllData" ma:web="e4c59263-31e9-4473-a35c-2680e6c452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4A8D58-BF76-476C-B321-02D93244A308}">
  <ds:schemaRefs>
    <ds:schemaRef ds:uri="http://schemas.microsoft.com/sharepoint/v3/contenttype/forms"/>
  </ds:schemaRefs>
</ds:datastoreItem>
</file>

<file path=customXml/itemProps2.xml><?xml version="1.0" encoding="utf-8"?>
<ds:datastoreItem xmlns:ds="http://schemas.openxmlformats.org/officeDocument/2006/customXml" ds:itemID="{F41361C0-3E02-4848-A2F6-57895128253B}">
  <ds:schemaRefs>
    <ds:schemaRef ds:uri="http://schemas.microsoft.com/office/2006/metadata/properties"/>
    <ds:schemaRef ds:uri="http://schemas.microsoft.com/office/infopath/2007/PartnerControls"/>
    <ds:schemaRef ds:uri="http://schemas.microsoft.com/sharepoint/v3"/>
    <ds:schemaRef ds:uri="c17ec4f1-b4c3-47d6-b220-a8c46ea139f4"/>
    <ds:schemaRef ds:uri="e4c59263-31e9-4473-a35c-2680e6c4526d"/>
  </ds:schemaRefs>
</ds:datastoreItem>
</file>

<file path=customXml/itemProps3.xml><?xml version="1.0" encoding="utf-8"?>
<ds:datastoreItem xmlns:ds="http://schemas.openxmlformats.org/officeDocument/2006/customXml" ds:itemID="{F2687760-83EC-4D21-B221-30C4F027E1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17ec4f1-b4c3-47d6-b220-a8c46ea139f4"/>
    <ds:schemaRef ds:uri="e4c59263-31e9-4473-a35c-2680e6c45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26</Slides>
  <Notes>25</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Website - Creating_Winning_Resumes</dc:title>
  <cp:revision>2</cp:revision>
  <dcterms:created xsi:type="dcterms:W3CDTF">2006-08-16T00:00:00Z</dcterms:created>
  <dcterms:modified xsi:type="dcterms:W3CDTF">2026-08-05T02:05:18Z</dcterms:modified>
  <dc:identifier>DAFtt7mEvgg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0x010100A8D83A520486574B89EF21FB17C63912</vt:lpwstr>
  </property>
</Properties>
</file>